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9" r:id="rId3"/>
    <p:sldMasterId id="2147483715" r:id="rId4"/>
  </p:sldMasterIdLst>
  <p:notesMasterIdLst>
    <p:notesMasterId r:id="rId21"/>
  </p:notesMasterIdLst>
  <p:sldIdLst>
    <p:sldId id="259" r:id="rId5"/>
    <p:sldId id="3546" r:id="rId6"/>
    <p:sldId id="264" r:id="rId7"/>
    <p:sldId id="262" r:id="rId8"/>
    <p:sldId id="257" r:id="rId9"/>
    <p:sldId id="258" r:id="rId10"/>
    <p:sldId id="3416" r:id="rId11"/>
    <p:sldId id="3545" r:id="rId12"/>
    <p:sldId id="1264" r:id="rId13"/>
    <p:sldId id="1270" r:id="rId14"/>
    <p:sldId id="3537" r:id="rId15"/>
    <p:sldId id="3538" r:id="rId16"/>
    <p:sldId id="256" r:id="rId17"/>
    <p:sldId id="3541" r:id="rId18"/>
    <p:sldId id="3543" r:id="rId19"/>
    <p:sldId id="354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8" autoAdjust="0"/>
    <p:restoredTop sz="94660"/>
  </p:normalViewPr>
  <p:slideViewPr>
    <p:cSldViewPr snapToGrid="0">
      <p:cViewPr varScale="1">
        <p:scale>
          <a:sx n="91" d="100"/>
          <a:sy n="91" d="100"/>
        </p:scale>
        <p:origin x="78" y="35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accent5"/>
                </a:solidFill>
                <a:latin typeface="+mj-lt"/>
                <a:ea typeface="+mn-ea"/>
                <a:cs typeface="+mn-cs"/>
              </a:defRPr>
            </a:pPr>
            <a:r>
              <a:rPr lang="en-US" sz="1400" b="0" i="0" u="none" strike="noStrike" kern="1200" spc="0" baseline="0" dirty="0">
                <a:solidFill>
                  <a:srgbClr val="545859"/>
                </a:solidFill>
                <a:latin typeface="+mj-lt"/>
                <a:ea typeface="+mn-ea"/>
                <a:cs typeface="+mn-cs"/>
              </a:rPr>
              <a:t>Drivers of increasing tax and improving cost structures </a:t>
            </a:r>
            <a:endParaRPr lang="en-CA" sz="1400" b="0" i="0" u="none" strike="noStrike" kern="1200" spc="0" baseline="0" dirty="0">
              <a:solidFill>
                <a:srgbClr val="545859"/>
              </a:solidFill>
              <a:latin typeface="+mj-lt"/>
              <a:ea typeface="+mn-ea"/>
              <a:cs typeface="+mn-cs"/>
            </a:endParaRPr>
          </a:p>
        </c:rich>
      </c:tx>
      <c:layout>
        <c:manualLayout>
          <c:xMode val="edge"/>
          <c:yMode val="edge"/>
          <c:x val="0.17268820985375891"/>
          <c:y val="2.419425510270175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accent5"/>
              </a:solidFill>
              <a:latin typeface="+mj-lt"/>
              <a:ea typeface="+mn-ea"/>
              <a:cs typeface="+mn-cs"/>
            </a:defRPr>
          </a:pPr>
          <a:endParaRPr lang="en-US"/>
        </a:p>
      </c:txPr>
    </c:title>
    <c:autoTitleDeleted val="0"/>
    <c:plotArea>
      <c:layout>
        <c:manualLayout>
          <c:layoutTarget val="inner"/>
          <c:xMode val="edge"/>
          <c:yMode val="edge"/>
          <c:x val="0.14816636484607149"/>
          <c:y val="0.11276216264042935"/>
          <c:w val="0.8234329508049103"/>
          <c:h val="0.80975864590067204"/>
        </c:manualLayout>
      </c:layout>
      <c:areaChart>
        <c:grouping val="stacked"/>
        <c:varyColors val="0"/>
        <c:ser>
          <c:idx val="2"/>
          <c:order val="2"/>
          <c:tx>
            <c:strRef>
              <c:f>Sheet1!$P$5</c:f>
              <c:strCache>
                <c:ptCount val="1"/>
                <c:pt idx="0">
                  <c:v>Low</c:v>
                </c:pt>
              </c:strCache>
            </c:strRef>
          </c:tx>
          <c:spPr>
            <a:noFill/>
            <a:ln>
              <a:noFill/>
            </a:ln>
            <a:effectLst/>
          </c:spPr>
          <c:cat>
            <c:numRef>
              <c:f>Sheet1!$D$6:$D$21</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Sheet1!$P$6:$P$21</c:f>
              <c:numCache>
                <c:formatCode>_(* #,##0_);_(* \(#,##0\);_(* "-"??_);_(@_)</c:formatCode>
                <c:ptCount val="16"/>
                <c:pt idx="0">
                  <c:v>69.525000000000006</c:v>
                </c:pt>
                <c:pt idx="1">
                  <c:v>64.738197846968589</c:v>
                </c:pt>
                <c:pt idx="2">
                  <c:v>60.280967428597606</c:v>
                </c:pt>
                <c:pt idx="3">
                  <c:v>56.130617702973339</c:v>
                </c:pt>
                <c:pt idx="4">
                  <c:v>52.266019908344418</c:v>
                </c:pt>
                <c:pt idx="5">
                  <c:v>48.667500000000004</c:v>
                </c:pt>
                <c:pt idx="6">
                  <c:v>45.316738492878017</c:v>
                </c:pt>
                <c:pt idx="7">
                  <c:v>42.196677200018328</c:v>
                </c:pt>
                <c:pt idx="8">
                  <c:v>39.29143239208134</c:v>
                </c:pt>
                <c:pt idx="9">
                  <c:v>36.586213935841094</c:v>
                </c:pt>
                <c:pt idx="10">
                  <c:v>34.067250000000001</c:v>
                </c:pt>
                <c:pt idx="11">
                  <c:v>31.721716945014609</c:v>
                </c:pt>
                <c:pt idx="12">
                  <c:v>29.537674040012828</c:v>
                </c:pt>
                <c:pt idx="13">
                  <c:v>27.504002674456935</c:v>
                </c:pt>
                <c:pt idx="14">
                  <c:v>25.610349755088762</c:v>
                </c:pt>
                <c:pt idx="15">
                  <c:v>23.847074999999997</c:v>
                </c:pt>
              </c:numCache>
            </c:numRef>
          </c:val>
          <c:extLst>
            <c:ext xmlns:c16="http://schemas.microsoft.com/office/drawing/2014/chart" uri="{C3380CC4-5D6E-409C-BE32-E72D297353CC}">
              <c16:uniqueId val="{00000000-76EE-48A0-AB20-9E6DDB90A8B7}"/>
            </c:ext>
          </c:extLst>
        </c:ser>
        <c:ser>
          <c:idx val="3"/>
          <c:order val="3"/>
          <c:tx>
            <c:strRef>
              <c:f>Sheet1!$R$5</c:f>
              <c:strCache>
                <c:ptCount val="1"/>
                <c:pt idx="0">
                  <c:v>Illustrative Cost of CCS</c:v>
                </c:pt>
              </c:strCache>
            </c:strRef>
          </c:tx>
          <c:spPr>
            <a:solidFill>
              <a:schemeClr val="accent6">
                <a:alpha val="25000"/>
              </a:schemeClr>
            </a:solidFill>
            <a:ln>
              <a:noFill/>
            </a:ln>
            <a:effectLst/>
          </c:spPr>
          <c:cat>
            <c:numRef>
              <c:f>Sheet1!$D$6:$D$21</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Sheet1!$S$6:$S$21</c:f>
              <c:numCache>
                <c:formatCode>_(* #,##0.0_);_(* \(#,##0.0\);_(* "-"??_);_(@_)</c:formatCode>
                <c:ptCount val="16"/>
                <c:pt idx="0">
                  <c:v>46.349999999999994</c:v>
                </c:pt>
                <c:pt idx="1">
                  <c:v>43.158798564645721</c:v>
                </c:pt>
                <c:pt idx="2">
                  <c:v>40.187311619065071</c:v>
                </c:pt>
                <c:pt idx="3">
                  <c:v>37.420411801982226</c:v>
                </c:pt>
                <c:pt idx="4">
                  <c:v>34.844013272229617</c:v>
                </c:pt>
                <c:pt idx="5">
                  <c:v>32.445000000000007</c:v>
                </c:pt>
                <c:pt idx="6">
                  <c:v>30.211158995252021</c:v>
                </c:pt>
                <c:pt idx="7">
                  <c:v>28.131118133345566</c:v>
                </c:pt>
                <c:pt idx="8">
                  <c:v>26.194288261387577</c:v>
                </c:pt>
                <c:pt idx="9">
                  <c:v>24.390809290560746</c:v>
                </c:pt>
                <c:pt idx="10">
                  <c:v>22.711500000000015</c:v>
                </c:pt>
                <c:pt idx="11">
                  <c:v>21.147811296676419</c:v>
                </c:pt>
                <c:pt idx="12">
                  <c:v>19.691782693341896</c:v>
                </c:pt>
                <c:pt idx="13">
                  <c:v>18.336001782971302</c:v>
                </c:pt>
                <c:pt idx="14">
                  <c:v>17.07356650339252</c:v>
                </c:pt>
                <c:pt idx="15">
                  <c:v>15.898050000000012</c:v>
                </c:pt>
              </c:numCache>
            </c:numRef>
          </c:val>
          <c:extLst>
            <c:ext xmlns:c16="http://schemas.microsoft.com/office/drawing/2014/chart" uri="{C3380CC4-5D6E-409C-BE32-E72D297353CC}">
              <c16:uniqueId val="{00000001-76EE-48A0-AB20-9E6DDB90A8B7}"/>
            </c:ext>
          </c:extLst>
        </c:ser>
        <c:dLbls>
          <c:showLegendKey val="0"/>
          <c:showVal val="0"/>
          <c:showCatName val="0"/>
          <c:showSerName val="0"/>
          <c:showPercent val="0"/>
          <c:showBubbleSize val="0"/>
        </c:dLbls>
        <c:axId val="662541784"/>
        <c:axId val="662536536"/>
      </c:areaChart>
      <c:lineChart>
        <c:grouping val="standard"/>
        <c:varyColors val="0"/>
        <c:ser>
          <c:idx val="0"/>
          <c:order val="0"/>
          <c:tx>
            <c:strRef>
              <c:f>Sheet1!$F$5</c:f>
              <c:strCache>
                <c:ptCount val="1"/>
                <c:pt idx="0">
                  <c:v>Alberta Carbon Price</c:v>
                </c:pt>
              </c:strCache>
            </c:strRef>
          </c:tx>
          <c:spPr>
            <a:ln w="28575" cap="rnd">
              <a:solidFill>
                <a:srgbClr val="545859"/>
              </a:solidFill>
              <a:round/>
            </a:ln>
            <a:effectLst/>
          </c:spPr>
          <c:marker>
            <c:symbol val="none"/>
          </c:marker>
          <c:cat>
            <c:numRef>
              <c:f>Sheet1!$D$6:$D$21</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Sheet1!$F$6:$F$21</c:f>
              <c:numCache>
                <c:formatCode>_(* #,##0_);_(* \(#,##0\);_(* "-"??_);_(@_)</c:formatCode>
                <c:ptCount val="16"/>
                <c:pt idx="0">
                  <c:v>15</c:v>
                </c:pt>
                <c:pt idx="1">
                  <c:v>20</c:v>
                </c:pt>
                <c:pt idx="2">
                  <c:v>30</c:v>
                </c:pt>
                <c:pt idx="3">
                  <c:v>30</c:v>
                </c:pt>
                <c:pt idx="4">
                  <c:v>30</c:v>
                </c:pt>
                <c:pt idx="5">
                  <c:v>30</c:v>
                </c:pt>
                <c:pt idx="6">
                  <c:v>40</c:v>
                </c:pt>
              </c:numCache>
            </c:numRef>
          </c:val>
          <c:smooth val="0"/>
          <c:extLst>
            <c:ext xmlns:c16="http://schemas.microsoft.com/office/drawing/2014/chart" uri="{C3380CC4-5D6E-409C-BE32-E72D297353CC}">
              <c16:uniqueId val="{00000002-76EE-48A0-AB20-9E6DDB90A8B7}"/>
            </c:ext>
          </c:extLst>
        </c:ser>
        <c:ser>
          <c:idx val="1"/>
          <c:order val="1"/>
          <c:tx>
            <c:strRef>
              <c:f>Sheet1!$G$5</c:f>
              <c:strCache>
                <c:ptCount val="1"/>
                <c:pt idx="0">
                  <c:v>Federal Carbon Price</c:v>
                </c:pt>
              </c:strCache>
            </c:strRef>
          </c:tx>
          <c:spPr>
            <a:ln w="28575" cap="rnd">
              <a:solidFill>
                <a:srgbClr val="545859"/>
              </a:solidFill>
              <a:prstDash val="sysDash"/>
              <a:round/>
            </a:ln>
            <a:effectLst/>
          </c:spPr>
          <c:marker>
            <c:symbol val="none"/>
          </c:marker>
          <c:cat>
            <c:numRef>
              <c:f>Sheet1!$D$6:$D$21</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Sheet1!$G$6:$G$21</c:f>
              <c:numCache>
                <c:formatCode>General</c:formatCode>
                <c:ptCount val="16"/>
                <c:pt idx="6" formatCode="_(* #,##0_);_(* \(#,##0\);_(* &quot;-&quot;??_);_(@_)">
                  <c:v>40</c:v>
                </c:pt>
                <c:pt idx="7" formatCode="_(* #,##0_);_(* \(#,##0\);_(* &quot;-&quot;??_);_(@_)">
                  <c:v>50</c:v>
                </c:pt>
                <c:pt idx="8" formatCode="_(* #,##0_);_(* \(#,##0\);_(* &quot;-&quot;??_);_(@_)">
                  <c:v>65</c:v>
                </c:pt>
                <c:pt idx="9" formatCode="_(* #,##0_);_(* \(#,##0\);_(* &quot;-&quot;??_);_(@_)">
                  <c:v>80</c:v>
                </c:pt>
                <c:pt idx="10" formatCode="_(* #,##0_);_(* \(#,##0\);_(* &quot;-&quot;??_);_(@_)">
                  <c:v>95</c:v>
                </c:pt>
                <c:pt idx="11" formatCode="_(* #,##0_);_(* \(#,##0\);_(* &quot;-&quot;??_);_(@_)">
                  <c:v>110</c:v>
                </c:pt>
                <c:pt idx="12" formatCode="_(* #,##0_);_(* \(#,##0\);_(* &quot;-&quot;??_);_(@_)">
                  <c:v>125</c:v>
                </c:pt>
                <c:pt idx="13" formatCode="_(* #,##0_);_(* \(#,##0\);_(* &quot;-&quot;??_);_(@_)">
                  <c:v>140</c:v>
                </c:pt>
                <c:pt idx="14" formatCode="_(* #,##0_);_(* \(#,##0\);_(* &quot;-&quot;??_);_(@_)">
                  <c:v>155</c:v>
                </c:pt>
                <c:pt idx="15" formatCode="_(* #,##0_);_(* \(#,##0\);_(* &quot;-&quot;??_);_(@_)">
                  <c:v>170</c:v>
                </c:pt>
              </c:numCache>
            </c:numRef>
          </c:val>
          <c:smooth val="0"/>
          <c:extLst>
            <c:ext xmlns:c16="http://schemas.microsoft.com/office/drawing/2014/chart" uri="{C3380CC4-5D6E-409C-BE32-E72D297353CC}">
              <c16:uniqueId val="{00000003-76EE-48A0-AB20-9E6DDB90A8B7}"/>
            </c:ext>
          </c:extLst>
        </c:ser>
        <c:dLbls>
          <c:showLegendKey val="0"/>
          <c:showVal val="0"/>
          <c:showCatName val="0"/>
          <c:showSerName val="0"/>
          <c:showPercent val="0"/>
          <c:showBubbleSize val="0"/>
        </c:dLbls>
        <c:marker val="1"/>
        <c:smooth val="0"/>
        <c:axId val="662541784"/>
        <c:axId val="662536536"/>
      </c:lineChart>
      <c:catAx>
        <c:axId val="662541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A5A5A5"/>
                </a:solidFill>
                <a:latin typeface="+mn-lt"/>
                <a:ea typeface="+mn-ea"/>
                <a:cs typeface="+mn-cs"/>
              </a:defRPr>
            </a:pPr>
            <a:endParaRPr lang="en-US"/>
          </a:p>
        </c:txPr>
        <c:crossAx val="662536536"/>
        <c:crosses val="autoZero"/>
        <c:auto val="1"/>
        <c:lblAlgn val="ctr"/>
        <c:lblOffset val="100"/>
        <c:tickLblSkip val="2"/>
        <c:noMultiLvlLbl val="0"/>
      </c:catAx>
      <c:valAx>
        <c:axId val="662536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400">
                    <a:solidFill>
                      <a:schemeClr val="accent3"/>
                    </a:solidFill>
                  </a:rPr>
                  <a:t>C$</a:t>
                </a:r>
                <a:r>
                  <a:rPr lang="en-US" sz="1400" baseline="0">
                    <a:solidFill>
                      <a:schemeClr val="accent3"/>
                    </a:solidFill>
                  </a:rPr>
                  <a:t> per </a:t>
                </a:r>
                <a:r>
                  <a:rPr lang="en-US" sz="1400" err="1">
                    <a:solidFill>
                      <a:schemeClr val="accent3"/>
                    </a:solidFill>
                  </a:rPr>
                  <a:t>tonne</a:t>
                </a:r>
                <a:endParaRPr lang="en-US" sz="1400">
                  <a:solidFill>
                    <a:schemeClr val="accent3"/>
                  </a:solidFill>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A5A5A5"/>
                </a:solidFill>
                <a:latin typeface="+mn-lt"/>
                <a:ea typeface="+mn-ea"/>
                <a:cs typeface="+mn-cs"/>
              </a:defRPr>
            </a:pPr>
            <a:endParaRPr lang="en-US"/>
          </a:p>
        </c:txPr>
        <c:crossAx val="662541784"/>
        <c:crosses val="autoZero"/>
        <c:crossBetween val="between"/>
      </c:valAx>
      <c:spPr>
        <a:noFill/>
        <a:ln>
          <a:solidFill>
            <a:srgbClr val="E7E6E6">
              <a:lumMod val="75000"/>
              <a:alpha val="99000"/>
            </a:srgbClr>
          </a:solidFill>
        </a:ln>
        <a:effectLst/>
      </c:spPr>
    </c:plotArea>
    <c:legend>
      <c:legendPos val="b"/>
      <c:legendEntry>
        <c:idx val="0"/>
        <c:delete val="1"/>
      </c:legendEntry>
      <c:layout>
        <c:manualLayout>
          <c:xMode val="edge"/>
          <c:yMode val="edge"/>
          <c:x val="0.20659002778576666"/>
          <c:y val="0.14108489325951862"/>
          <c:w val="0.36993649133960466"/>
          <c:h val="0.12502270195852813"/>
        </c:manualLayout>
      </c:layout>
      <c:overlay val="1"/>
      <c:spPr>
        <a:solidFill>
          <a:sysClr val="window" lastClr="FFFFFF"/>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AC763-6FE3-48B2-B832-627AC71F5BE2}" type="datetimeFigureOut">
              <a:rPr lang="en-CA" smtClean="0"/>
              <a:t>2021-09-25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65189-BC88-44C2-BABD-730DF7DC63AC}" type="slidenum">
              <a:rPr lang="en-CA" smtClean="0"/>
              <a:t>‹#›</a:t>
            </a:fld>
            <a:endParaRPr lang="en-CA"/>
          </a:p>
        </p:txBody>
      </p:sp>
    </p:spTree>
    <p:extLst>
      <p:ext uri="{BB962C8B-B14F-4D97-AF65-F5344CB8AC3E}">
        <p14:creationId xmlns:p14="http://schemas.microsoft.com/office/powerpoint/2010/main" val="2044809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F633C1-FA7E-40E2-8328-D35D577E32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4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dirty="0">
              <a:cs typeface="Calibri"/>
            </a:endParaRPr>
          </a:p>
        </p:txBody>
      </p:sp>
      <p:sp>
        <p:nvSpPr>
          <p:cNvPr id="4" name="Slide Number Placeholder 3"/>
          <p:cNvSpPr>
            <a:spLocks noGrp="1"/>
          </p:cNvSpPr>
          <p:nvPr>
            <p:ph type="sldNum" sz="quarter" idx="5"/>
          </p:nvPr>
        </p:nvSpPr>
        <p:spPr/>
        <p:txBody>
          <a:bodyPr/>
          <a:lstStyle/>
          <a:p>
            <a:fld id="{1D9CD44A-860B-4F32-99AE-9D49972019F4}" type="slidenum">
              <a:rPr lang="en-US" smtClean="0"/>
              <a:t>9</a:t>
            </a:fld>
            <a:endParaRPr lang="en-US"/>
          </a:p>
        </p:txBody>
      </p:sp>
    </p:spTree>
    <p:extLst>
      <p:ext uri="{BB962C8B-B14F-4D97-AF65-F5344CB8AC3E}">
        <p14:creationId xmlns:p14="http://schemas.microsoft.com/office/powerpoint/2010/main" val="368490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Technical to predict and mange interactions; corresponding regulatory approaches that minimize commercial risk</a:t>
            </a:r>
          </a:p>
          <a:p>
            <a:pPr marL="228600" indent="-228600">
              <a:buAutoNum type="arabicPeriod"/>
            </a:pPr>
            <a:r>
              <a:rPr lang="en-CA" dirty="0"/>
              <a:t>Great diversity of the options for capture in industrial facilities, many different ways they can be integrated in new and retrofit. So, what makes sense for retrofit applications is very much site specific. Possibly new options for industrial processes with CCS integration (e.g., Ca-L or “direct separation” in cement, DRI+EAF)</a:t>
            </a:r>
          </a:p>
          <a:p>
            <a:pPr marL="228600" indent="-228600">
              <a:buAutoNum type="arabicPeriod"/>
            </a:pPr>
            <a:r>
              <a:rPr lang="en-CA" dirty="0"/>
              <a:t>BECCS can be part of biomaterial (not just bioenergy) systems, and this is under investigated; DAC is energetically expensive, but separations involved are subject to very different constraints and there isn’t an obvious reason that the efficiency of such separations could be relatively high – much more to do here.</a:t>
            </a:r>
          </a:p>
          <a:p>
            <a:pPr marL="228600" indent="-228600">
              <a:buAutoNum type="arabicPeriod"/>
            </a:pPr>
            <a:r>
              <a:rPr lang="en-CA" dirty="0"/>
              <a:t>What is the new role for CCS in net-zero systems? Is it CCS for blue H2? CCU for carbon-neutral hydrocarbons or a “methanol” economy? There are many R&amp;D needs in these spaces.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E5CB0-0929-48AA-A1C2-5F0406B613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256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dirty="0"/>
              <a:t>LCA doesn’t give absolute answers, it all depends on the questions being asked. It is also being increasingly used </a:t>
            </a:r>
            <a:r>
              <a:rPr lang="en-US" sz="1200" dirty="0"/>
              <a:t>as part of policy instruments (e.g., California LCFS, CFS)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When we’re asking questions about environmental sustainability in a net-zero context, we need to think from cradle-to-grave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Doing an LCA right is complex, and can provide insights about where we ought to focus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For blue H2, a recent paper concluded “</a:t>
            </a:r>
            <a:r>
              <a:rPr lang="en-CA" sz="1200" dirty="0"/>
              <a:t>use of blue hydrogen appears difficult to justify on climate grounds” but did so by making largely worst-case (and some unrealistic) assumptions; several of us have repeated the analysis and have shown that it is entirely possible to have blue hydrogen that brings a climate benefit (relative to natural gas and electrolysis) but that we do need to focus on the upstream.</a:t>
            </a:r>
            <a:endParaRPr lang="en-US" sz="1200" dirty="0"/>
          </a:p>
          <a:p>
            <a:pPr marL="228600" indent="-228600">
              <a:buFont typeface="+mj-lt"/>
              <a:buAutoNum type="arabicPeriod"/>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E5CB0-0929-48AA-A1C2-5F0406B613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50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613A1CF-6122-4F9E-ACB0-3A6698C4EAD7}" type="datetimeFigureOut">
              <a:rPr lang="en-CA" smtClean="0"/>
              <a:t>2021-09-25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76793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613A1CF-6122-4F9E-ACB0-3A6698C4EAD7}" type="datetimeFigureOut">
              <a:rPr lang="en-CA" smtClean="0"/>
              <a:t>2021-09-25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392038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613A1CF-6122-4F9E-ACB0-3A6698C4EAD7}" type="datetimeFigureOut">
              <a:rPr lang="en-CA" smtClean="0"/>
              <a:t>2021-09-25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20822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016D1F-0C29-D446-876E-DD6C096D7311}"/>
              </a:ext>
            </a:extLst>
          </p:cNvPr>
          <p:cNvSpPr>
            <a:spLocks noGrp="1"/>
          </p:cNvSpPr>
          <p:nvPr>
            <p:ph type="body" sz="quarter" idx="10" hasCustomPrompt="1"/>
          </p:nvPr>
        </p:nvSpPr>
        <p:spPr>
          <a:xfrm>
            <a:off x="1095375" y="582460"/>
            <a:ext cx="8317935" cy="5668028"/>
          </a:xfrm>
          <a:prstGeom prst="rect">
            <a:avLst/>
          </a:prstGeom>
        </p:spPr>
        <p:txBody>
          <a:bodyPr anchor="ctr" anchorCtr="0"/>
          <a:lstStyle>
            <a:lvl1pPr marL="0" indent="0">
              <a:lnSpc>
                <a:spcPts val="6200"/>
              </a:lnSpc>
              <a:spcBef>
                <a:spcPts val="0"/>
              </a:spcBef>
              <a:buNone/>
              <a:defRPr sz="6000" b="1">
                <a:solidFill>
                  <a:schemeClr val="bg1"/>
                </a:solidFill>
                <a:latin typeface="+mn-lt"/>
              </a:defRPr>
            </a:lvl1pPr>
          </a:lstStyle>
          <a:p>
            <a:pPr lvl="0"/>
            <a:r>
              <a:rPr lang="en-US" dirty="0"/>
              <a:t>This slide is for one big, bold statement. Bullet points can’t compete! </a:t>
            </a:r>
          </a:p>
        </p:txBody>
      </p:sp>
    </p:spTree>
    <p:extLst>
      <p:ext uri="{BB962C8B-B14F-4D97-AF65-F5344CB8AC3E}">
        <p14:creationId xmlns:p14="http://schemas.microsoft.com/office/powerpoint/2010/main" val="2011573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0AC613-85C8-4BFF-BF48-5826CB52813D}"/>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CA"/>
          </a:p>
        </p:txBody>
      </p:sp>
      <p:pic>
        <p:nvPicPr>
          <p:cNvPr id="8" name="Picture 7" descr="Logo, icon&#10;&#10;Description automatically generated">
            <a:extLst>
              <a:ext uri="{FF2B5EF4-FFF2-40B4-BE49-F238E27FC236}">
                <a16:creationId xmlns:a16="http://schemas.microsoft.com/office/drawing/2014/main" id="{2F5DB795-C7CB-4D1C-90A4-F434D907DA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923" y="4483100"/>
            <a:ext cx="3051054" cy="493777"/>
          </a:xfrm>
          <a:prstGeom prst="rect">
            <a:avLst/>
          </a:prstGeom>
        </p:spPr>
      </p:pic>
      <p:sp>
        <p:nvSpPr>
          <p:cNvPr id="10" name="Slide Number Placeholder 5">
            <a:extLst>
              <a:ext uri="{FF2B5EF4-FFF2-40B4-BE49-F238E27FC236}">
                <a16:creationId xmlns:a16="http://schemas.microsoft.com/office/drawing/2014/main" id="{E7C1716A-9C0E-455D-8969-02B7C2D7EAB8}"/>
              </a:ext>
            </a:extLst>
          </p:cNvPr>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solidFill>
                  <a:schemeClr val="tx1">
                    <a:tint val="75000"/>
                  </a:schemeClr>
                </a:solidFill>
              </a:rPr>
              <a:pPr/>
              <a:t>‹#›</a:t>
            </a:fld>
            <a:endParaRPr lang="en-CA" sz="1000" kern="1200">
              <a:solidFill>
                <a:schemeClr val="tx1">
                  <a:tint val="75000"/>
                </a:schemeClr>
              </a:solidFill>
              <a:latin typeface="+mn-lt"/>
              <a:ea typeface="+mn-ea"/>
              <a:cs typeface="+mn-cs"/>
            </a:endParaRPr>
          </a:p>
        </p:txBody>
      </p:sp>
      <p:sp>
        <p:nvSpPr>
          <p:cNvPr id="11" name="Date Placeholder 3">
            <a:extLst>
              <a:ext uri="{FF2B5EF4-FFF2-40B4-BE49-F238E27FC236}">
                <a16:creationId xmlns:a16="http://schemas.microsoft.com/office/drawing/2014/main" id="{AAAA6A29-9AB5-4140-994D-FF3DBCA8BE6E}"/>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8F7A78D4-2D61-42E8-9901-A463C31854D1}" type="datetime4">
              <a:rPr lang="en-CA" smtClean="0"/>
              <a:t>September 25, 2021</a:t>
            </a:fld>
            <a:r>
              <a:rPr lang="en-CA"/>
              <a:t>     |</a:t>
            </a:r>
          </a:p>
        </p:txBody>
      </p:sp>
    </p:spTree>
    <p:extLst>
      <p:ext uri="{BB962C8B-B14F-4D97-AF65-F5344CB8AC3E}">
        <p14:creationId xmlns:p14="http://schemas.microsoft.com/office/powerpoint/2010/main" val="1800366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Green Alternate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E4056-9C75-4421-8083-5B6057B58657}"/>
              </a:ext>
            </a:extLst>
          </p:cNvPr>
          <p:cNvPicPr>
            <a:picLocks noChangeAspect="1"/>
          </p:cNvPicPr>
          <p:nvPr userDrawn="1"/>
        </p:nvPicPr>
        <p:blipFill rotWithShape="1">
          <a:blip r:embed="rId2"/>
          <a:srcRect l="28442" t="23555" b="3638"/>
          <a:stretch/>
        </p:blipFill>
        <p:spPr>
          <a:xfrm>
            <a:off x="-1" y="0"/>
            <a:ext cx="6837676" cy="6858000"/>
          </a:xfrm>
          <a:prstGeom prst="rect">
            <a:avLst/>
          </a:prstGeom>
        </p:spPr>
      </p:pic>
      <p:sp>
        <p:nvSpPr>
          <p:cNvPr id="9" name="Rectangle 8">
            <a:extLst>
              <a:ext uri="{FF2B5EF4-FFF2-40B4-BE49-F238E27FC236}">
                <a16:creationId xmlns:a16="http://schemas.microsoft.com/office/drawing/2014/main" id="{34826FD3-6506-4875-8F1E-19FF6B70B8EE}"/>
              </a:ext>
            </a:extLst>
          </p:cNvPr>
          <p:cNvSpPr/>
          <p:nvPr userDrawn="1"/>
        </p:nvSpPr>
        <p:spPr>
          <a:xfrm>
            <a:off x="0" y="0"/>
            <a:ext cx="12192000" cy="68580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1358106"/>
            <a:ext cx="9144000" cy="2387600"/>
          </a:xfrm>
        </p:spPr>
        <p:txBody>
          <a:bodyPr anchor="b">
            <a:normAutofit/>
          </a:bodyPr>
          <a:lstStyle>
            <a:lvl1pPr algn="ctr">
              <a:defRPr sz="3600">
                <a:solidFill>
                  <a:schemeClr val="tx1"/>
                </a:solidFill>
              </a:defRPr>
            </a:lvl1pPr>
          </a:lstStyle>
          <a:p>
            <a:r>
              <a:rPr lang="en-US"/>
              <a:t>Click to edit Master title</a:t>
            </a:r>
          </a:p>
        </p:txBody>
      </p:sp>
      <p:sp>
        <p:nvSpPr>
          <p:cNvPr id="3" name="Subtitle 2"/>
          <p:cNvSpPr>
            <a:spLocks noGrp="1"/>
          </p:cNvSpPr>
          <p:nvPr>
            <p:ph type="subTitle" idx="1"/>
          </p:nvPr>
        </p:nvSpPr>
        <p:spPr>
          <a:xfrm>
            <a:off x="1524000" y="3837780"/>
            <a:ext cx="9144000" cy="172243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2206870" y="6485341"/>
            <a:ext cx="7561018" cy="256769"/>
          </a:xfrm>
        </p:spPr>
        <p:txBody>
          <a:bodyPr/>
          <a:lstStyle/>
          <a:p>
            <a:endParaRPr lang="en-CA"/>
          </a:p>
        </p:txBody>
      </p:sp>
      <p:pic>
        <p:nvPicPr>
          <p:cNvPr id="11" name="Picture 10" descr="Logo, icon&#10;&#10;Description automatically generated">
            <a:extLst>
              <a:ext uri="{FF2B5EF4-FFF2-40B4-BE49-F238E27FC236}">
                <a16:creationId xmlns:a16="http://schemas.microsoft.com/office/drawing/2014/main" id="{EF51633E-BA39-48FD-A2CF-B5B339F115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0473" y="2069274"/>
            <a:ext cx="3051054" cy="493777"/>
          </a:xfrm>
          <a:prstGeom prst="rect">
            <a:avLst/>
          </a:prstGeom>
        </p:spPr>
      </p:pic>
      <p:sp>
        <p:nvSpPr>
          <p:cNvPr id="16" name="Slide Number Placeholder 5">
            <a:extLst>
              <a:ext uri="{FF2B5EF4-FFF2-40B4-BE49-F238E27FC236}">
                <a16:creationId xmlns:a16="http://schemas.microsoft.com/office/drawing/2014/main" id="{2539A3B3-1B7D-4D4E-A6E0-72B48802573D}"/>
              </a:ext>
            </a:extLst>
          </p:cNvPr>
          <p:cNvSpPr>
            <a:spLocks noGrp="1"/>
          </p:cNvSpPr>
          <p:nvPr>
            <p:ph type="sldNum" sz="quarter" idx="12"/>
          </p:nvPr>
        </p:nvSpPr>
        <p:spPr>
          <a:xfrm>
            <a:off x="11352214" y="6485343"/>
            <a:ext cx="468310" cy="256769"/>
          </a:xfrm>
          <a:prstGeom prst="rect">
            <a:avLst/>
          </a:prstGeom>
        </p:spPr>
        <p:txBody>
          <a:bodyPr/>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sp>
        <p:nvSpPr>
          <p:cNvPr id="17" name="Date Placeholder 3">
            <a:extLst>
              <a:ext uri="{FF2B5EF4-FFF2-40B4-BE49-F238E27FC236}">
                <a16:creationId xmlns:a16="http://schemas.microsoft.com/office/drawing/2014/main" id="{57FBD9F4-34A9-4DC7-BEF6-56CD6CB3F087}"/>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28B08B2D-38A0-4DEF-B253-69C6CE653E18}" type="datetime4">
              <a:rPr lang="en-CA" smtClean="0"/>
              <a:t>September 25, 2021</a:t>
            </a:fld>
            <a:r>
              <a:rPr lang="en-CA"/>
              <a:t>     |</a:t>
            </a:r>
          </a:p>
        </p:txBody>
      </p:sp>
    </p:spTree>
    <p:extLst>
      <p:ext uri="{BB962C8B-B14F-4D97-AF65-F5344CB8AC3E}">
        <p14:creationId xmlns:p14="http://schemas.microsoft.com/office/powerpoint/2010/main" val="641999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225425"/>
            <a:ext cx="11449050" cy="358775"/>
          </a:xfrm>
        </p:spPr>
        <p:txBody>
          <a:bodyPr>
            <a:noAutofit/>
          </a:bodyPr>
          <a:lstStyle>
            <a:lvl1pPr>
              <a:defRPr sz="2400" b="0"/>
            </a:lvl1pPr>
          </a:lstStyle>
          <a:p>
            <a:r>
              <a:rPr lang="en-US"/>
              <a:t>Click to edit Master title style</a:t>
            </a:r>
          </a:p>
        </p:txBody>
      </p:sp>
      <p:sp>
        <p:nvSpPr>
          <p:cNvPr id="3" name="Content Placeholder 2"/>
          <p:cNvSpPr>
            <a:spLocks noGrp="1"/>
          </p:cNvSpPr>
          <p:nvPr>
            <p:ph idx="1"/>
          </p:nvPr>
        </p:nvSpPr>
        <p:spPr>
          <a:xfrm>
            <a:off x="695325" y="800100"/>
            <a:ext cx="11125200" cy="565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1352214" y="6485343"/>
            <a:ext cx="468310" cy="256769"/>
          </a:xfrm>
          <a:prstGeom prst="rect">
            <a:avLst/>
          </a:prstGeom>
        </p:spPr>
        <p:txBody>
          <a:bodyPr/>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sp>
        <p:nvSpPr>
          <p:cNvPr id="11" name="Date Placeholder 3">
            <a:extLst>
              <a:ext uri="{FF2B5EF4-FFF2-40B4-BE49-F238E27FC236}">
                <a16:creationId xmlns:a16="http://schemas.microsoft.com/office/drawing/2014/main" id="{AD6C0876-30AF-41BC-83EB-85B0643DDF37}"/>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4104152E-D2C6-4577-92EF-0A04C372D7DB}" type="datetime4">
              <a:rPr lang="en-CA" smtClean="0"/>
              <a:t>September 25, 2021</a:t>
            </a:fld>
            <a:r>
              <a:rPr lang="en-CA"/>
              <a:t>     |</a:t>
            </a:r>
          </a:p>
        </p:txBody>
      </p:sp>
    </p:spTree>
    <p:extLst>
      <p:ext uri="{BB962C8B-B14F-4D97-AF65-F5344CB8AC3E}">
        <p14:creationId xmlns:p14="http://schemas.microsoft.com/office/powerpoint/2010/main" val="1052815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BF5176-7573-44D3-B3EA-EA74C84B2A62}"/>
              </a:ext>
            </a:extLst>
          </p:cNvPr>
          <p:cNvSpPr/>
          <p:nvPr userDrawn="1"/>
        </p:nvSpPr>
        <p:spPr>
          <a:xfrm>
            <a:off x="0" y="0"/>
            <a:ext cx="12192000" cy="631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831850" y="1709738"/>
            <a:ext cx="10515600" cy="2852737"/>
          </a:xfrm>
        </p:spPr>
        <p:txBody>
          <a:bodyPr anchor="b">
            <a:normAutofit/>
          </a:bodyPr>
          <a:lstStyle>
            <a:lvl1pPr>
              <a:defRPr sz="3600"/>
            </a:lvl1pPr>
          </a:lstStyle>
          <a:p>
            <a:r>
              <a:rPr lang="en-US"/>
              <a:t>Click to edit Section title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1352214" y="6485343"/>
            <a:ext cx="468310" cy="256769"/>
          </a:xfrm>
          <a:prstGeom prst="rect">
            <a:avLst/>
          </a:prstGeom>
        </p:spPr>
        <p:txBody>
          <a:bodyPr/>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sp>
        <p:nvSpPr>
          <p:cNvPr id="8" name="Date Placeholder 3">
            <a:extLst>
              <a:ext uri="{FF2B5EF4-FFF2-40B4-BE49-F238E27FC236}">
                <a16:creationId xmlns:a16="http://schemas.microsoft.com/office/drawing/2014/main" id="{49B0DCBB-218D-460C-A5E5-7E6F8F6F95CC}"/>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CF70266D-25D0-4980-A841-0195709C2B8C}" type="datetime4">
              <a:rPr lang="en-CA" smtClean="0"/>
              <a:t>September 25, 2021</a:t>
            </a:fld>
            <a:r>
              <a:rPr lang="en-CA"/>
              <a:t>     |</a:t>
            </a:r>
          </a:p>
        </p:txBody>
      </p:sp>
    </p:spTree>
    <p:extLst>
      <p:ext uri="{BB962C8B-B14F-4D97-AF65-F5344CB8AC3E}">
        <p14:creationId xmlns:p14="http://schemas.microsoft.com/office/powerpoint/2010/main" val="3437412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225426"/>
            <a:ext cx="11449048" cy="358776"/>
          </a:xfrm>
        </p:spPr>
        <p:txBody>
          <a:bodyPr>
            <a:no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95325" y="806336"/>
            <a:ext cx="5400674" cy="564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1899" y="800101"/>
            <a:ext cx="5508627" cy="5653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11352214" y="6485343"/>
            <a:ext cx="468310" cy="256769"/>
          </a:xfrm>
          <a:prstGeom prst="rect">
            <a:avLst/>
          </a:prstGeom>
        </p:spPr>
        <p:txBody>
          <a:bodyPr/>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sp>
        <p:nvSpPr>
          <p:cNvPr id="8" name="Date Placeholder 3">
            <a:extLst>
              <a:ext uri="{FF2B5EF4-FFF2-40B4-BE49-F238E27FC236}">
                <a16:creationId xmlns:a16="http://schemas.microsoft.com/office/drawing/2014/main" id="{848E2D22-FDEE-4AB7-A26B-D732F7AED284}"/>
              </a:ext>
            </a:extLst>
          </p:cNvPr>
          <p:cNvSpPr>
            <a:spLocks noGrp="1"/>
          </p:cNvSpPr>
          <p:nvPr>
            <p:ph type="dt" sz="half" idx="13"/>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45D65EAB-2E7C-455E-B0C4-46A7A690F479}" type="datetime4">
              <a:rPr lang="en-CA" smtClean="0"/>
              <a:t>September 25, 2021</a:t>
            </a:fld>
            <a:r>
              <a:rPr lang="en-CA"/>
              <a:t>     |</a:t>
            </a:r>
          </a:p>
        </p:txBody>
      </p:sp>
    </p:spTree>
    <p:extLst>
      <p:ext uri="{BB962C8B-B14F-4D97-AF65-F5344CB8AC3E}">
        <p14:creationId xmlns:p14="http://schemas.microsoft.com/office/powerpoint/2010/main" val="1873700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1475" y="225425"/>
            <a:ext cx="11449050" cy="358775"/>
          </a:xfrm>
        </p:spPr>
        <p:txBody>
          <a:bodyPr>
            <a:noAutofit/>
          </a:bodyPr>
          <a:lstStyle>
            <a:lvl1pPr>
              <a:defRPr sz="2400"/>
            </a:lvl1pPr>
          </a:lstStyle>
          <a:p>
            <a:r>
              <a:rPr lang="en-US"/>
              <a:t>Click to edit Master title style</a:t>
            </a:r>
          </a:p>
        </p:txBody>
      </p:sp>
      <p:sp>
        <p:nvSpPr>
          <p:cNvPr id="3" name="Text Placeholder 2"/>
          <p:cNvSpPr>
            <a:spLocks noGrp="1"/>
          </p:cNvSpPr>
          <p:nvPr>
            <p:ph type="body" idx="1"/>
          </p:nvPr>
        </p:nvSpPr>
        <p:spPr>
          <a:xfrm>
            <a:off x="695325" y="1015999"/>
            <a:ext cx="5400675" cy="752475"/>
          </a:xfrm>
        </p:spPr>
        <p:txBody>
          <a:bodyPr anchor="b">
            <a:normAutofit/>
          </a:bodyPr>
          <a:lstStyle>
            <a:lvl1pPr marL="0" indent="0">
              <a:buNone/>
              <a:defRPr sz="1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5325" y="1768474"/>
            <a:ext cx="5400675" cy="468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1900" y="1015999"/>
            <a:ext cx="5508624" cy="752473"/>
          </a:xfrm>
        </p:spPr>
        <p:txBody>
          <a:bodyPr anchor="b">
            <a:normAutofit/>
          </a:bodyPr>
          <a:lstStyle>
            <a:lvl1pPr marL="0" indent="0">
              <a:buNone/>
              <a:defRPr sz="1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11900" y="1768472"/>
            <a:ext cx="5508624" cy="468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11352214" y="6485343"/>
            <a:ext cx="468310" cy="256769"/>
          </a:xfrm>
          <a:prstGeom prst="rect">
            <a:avLst/>
          </a:prstGeom>
        </p:spPr>
        <p:txBody>
          <a:bodyPr/>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sp>
        <p:nvSpPr>
          <p:cNvPr id="10" name="Date Placeholder 3">
            <a:extLst>
              <a:ext uri="{FF2B5EF4-FFF2-40B4-BE49-F238E27FC236}">
                <a16:creationId xmlns:a16="http://schemas.microsoft.com/office/drawing/2014/main" id="{CFBAA96C-E61F-43EB-9C17-D868DB3AB967}"/>
              </a:ext>
            </a:extLst>
          </p:cNvPr>
          <p:cNvSpPr>
            <a:spLocks noGrp="1"/>
          </p:cNvSpPr>
          <p:nvPr>
            <p:ph type="dt" sz="half" idx="13"/>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BCA91F84-A806-4AF8-A91F-DF49D80B3D79}" type="datetime4">
              <a:rPr lang="en-CA" smtClean="0"/>
              <a:t>September 25, 2021</a:t>
            </a:fld>
            <a:r>
              <a:rPr lang="en-CA"/>
              <a:t>     |</a:t>
            </a:r>
          </a:p>
        </p:txBody>
      </p:sp>
    </p:spTree>
    <p:extLst>
      <p:ext uri="{BB962C8B-B14F-4D97-AF65-F5344CB8AC3E}">
        <p14:creationId xmlns:p14="http://schemas.microsoft.com/office/powerpoint/2010/main" val="275813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400"/>
            </a:lvl1pPr>
          </a:lstStyle>
          <a:p>
            <a:r>
              <a:rPr lang="en-US"/>
              <a:t>Click to edit Master title style</a:t>
            </a:r>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11352214" y="6485343"/>
            <a:ext cx="468310" cy="256769"/>
          </a:xfrm>
          <a:prstGeom prst="rect">
            <a:avLst/>
          </a:prstGeom>
        </p:spPr>
        <p:txBody>
          <a:bodyPr/>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sp>
        <p:nvSpPr>
          <p:cNvPr id="6" name="Date Placeholder 3">
            <a:extLst>
              <a:ext uri="{FF2B5EF4-FFF2-40B4-BE49-F238E27FC236}">
                <a16:creationId xmlns:a16="http://schemas.microsoft.com/office/drawing/2014/main" id="{414B0681-7D3D-42C9-A543-B3B74F10D6BF}"/>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BDBF9A15-2472-44EB-9785-24CA95D7D7E6}" type="datetime4">
              <a:rPr lang="en-CA" smtClean="0"/>
              <a:t>September 25, 2021</a:t>
            </a:fld>
            <a:r>
              <a:rPr lang="en-CA"/>
              <a:t>     |</a:t>
            </a:r>
          </a:p>
        </p:txBody>
      </p:sp>
    </p:spTree>
    <p:extLst>
      <p:ext uri="{BB962C8B-B14F-4D97-AF65-F5344CB8AC3E}">
        <p14:creationId xmlns:p14="http://schemas.microsoft.com/office/powerpoint/2010/main" val="207007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613A1CF-6122-4F9E-ACB0-3A6698C4EAD7}" type="datetimeFigureOut">
              <a:rPr lang="en-CA" smtClean="0"/>
              <a:t>2021-09-25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1960281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t>‹#›</a:t>
            </a:fld>
            <a:endParaRPr lang="en-CA"/>
          </a:p>
        </p:txBody>
      </p:sp>
      <p:sp>
        <p:nvSpPr>
          <p:cNvPr id="5" name="Rectangle 4">
            <a:extLst>
              <a:ext uri="{FF2B5EF4-FFF2-40B4-BE49-F238E27FC236}">
                <a16:creationId xmlns:a16="http://schemas.microsoft.com/office/drawing/2014/main" id="{CAA7AB8D-AA23-4F8C-99CD-0DC8D94DB3FA}"/>
              </a:ext>
            </a:extLst>
          </p:cNvPr>
          <p:cNvSpPr/>
          <p:nvPr userDrawn="1"/>
        </p:nvSpPr>
        <p:spPr>
          <a:xfrm>
            <a:off x="0" y="0"/>
            <a:ext cx="12192000" cy="631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Date Placeholder 3">
            <a:extLst>
              <a:ext uri="{FF2B5EF4-FFF2-40B4-BE49-F238E27FC236}">
                <a16:creationId xmlns:a16="http://schemas.microsoft.com/office/drawing/2014/main" id="{C92A0577-3DC3-404D-8A37-8A5B4A73BD55}"/>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7E2078E4-E0BD-45C3-A622-2E4F8FFCD783}" type="datetime4">
              <a:rPr lang="en-CA" smtClean="0"/>
              <a:t>September 25, 2021</a:t>
            </a:fld>
            <a:r>
              <a:rPr lang="en-CA"/>
              <a:t>     |</a:t>
            </a:r>
          </a:p>
        </p:txBody>
      </p:sp>
      <p:sp>
        <p:nvSpPr>
          <p:cNvPr id="2" name="Rectangle 1">
            <a:extLst>
              <a:ext uri="{FF2B5EF4-FFF2-40B4-BE49-F238E27FC236}">
                <a16:creationId xmlns:a16="http://schemas.microsoft.com/office/drawing/2014/main" id="{6187D70C-E9F3-4131-8D45-7483B81B9E29}"/>
              </a:ext>
            </a:extLst>
          </p:cNvPr>
          <p:cNvSpPr/>
          <p:nvPr userDrawn="1"/>
        </p:nvSpPr>
        <p:spPr>
          <a:xfrm>
            <a:off x="1"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72650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_w_Logo">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t>‹#›</a:t>
            </a:fld>
            <a:endParaRPr lang="en-CA"/>
          </a:p>
        </p:txBody>
      </p:sp>
      <p:sp>
        <p:nvSpPr>
          <p:cNvPr id="5" name="Rectangle 4">
            <a:extLst>
              <a:ext uri="{FF2B5EF4-FFF2-40B4-BE49-F238E27FC236}">
                <a16:creationId xmlns:a16="http://schemas.microsoft.com/office/drawing/2014/main" id="{CAA7AB8D-AA23-4F8C-99CD-0DC8D94DB3FA}"/>
              </a:ext>
            </a:extLst>
          </p:cNvPr>
          <p:cNvSpPr/>
          <p:nvPr userDrawn="1"/>
        </p:nvSpPr>
        <p:spPr>
          <a:xfrm>
            <a:off x="0" y="0"/>
            <a:ext cx="12192000" cy="631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Date Placeholder 3">
            <a:extLst>
              <a:ext uri="{FF2B5EF4-FFF2-40B4-BE49-F238E27FC236}">
                <a16:creationId xmlns:a16="http://schemas.microsoft.com/office/drawing/2014/main" id="{C92A0577-3DC3-404D-8A37-8A5B4A73BD55}"/>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C11E2348-1B7D-4289-909B-D005C4A0D1B8}" type="datetime4">
              <a:rPr lang="en-CA" smtClean="0"/>
              <a:t>September 25, 2021</a:t>
            </a:fld>
            <a:r>
              <a:rPr lang="en-CA"/>
              <a:t>     |</a:t>
            </a:r>
          </a:p>
        </p:txBody>
      </p:sp>
    </p:spTree>
    <p:extLst>
      <p:ext uri="{BB962C8B-B14F-4D97-AF65-F5344CB8AC3E}">
        <p14:creationId xmlns:p14="http://schemas.microsoft.com/office/powerpoint/2010/main" val="532694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407C2-2396-48B3-8320-098DDEC47C22}"/>
              </a:ext>
            </a:extLst>
          </p:cNvPr>
          <p:cNvSpPr/>
          <p:nvPr userDrawn="1"/>
        </p:nvSpPr>
        <p:spPr>
          <a:xfrm>
            <a:off x="0" y="0"/>
            <a:ext cx="12192000" cy="631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71475" y="800099"/>
            <a:ext cx="5724525" cy="102552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11900" y="944563"/>
            <a:ext cx="5508622" cy="5508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5324" y="1825624"/>
            <a:ext cx="5400675" cy="4627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t>‹#›</a:t>
            </a:fld>
            <a:endParaRPr lang="en-CA"/>
          </a:p>
        </p:txBody>
      </p:sp>
      <p:sp>
        <p:nvSpPr>
          <p:cNvPr id="9" name="Date Placeholder 3">
            <a:extLst>
              <a:ext uri="{FF2B5EF4-FFF2-40B4-BE49-F238E27FC236}">
                <a16:creationId xmlns:a16="http://schemas.microsoft.com/office/drawing/2014/main" id="{6E4C07AF-1B4A-4C54-8344-5C988A740698}"/>
              </a:ext>
            </a:extLst>
          </p:cNvPr>
          <p:cNvSpPr>
            <a:spLocks noGrp="1"/>
          </p:cNvSpPr>
          <p:nvPr>
            <p:ph type="dt" sz="half" idx="13"/>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2075C6B6-CFE7-43DE-9E71-167E13EA0AF9}" type="datetime4">
              <a:rPr lang="en-CA" smtClean="0"/>
              <a:t>September 25, 2021</a:t>
            </a:fld>
            <a:r>
              <a:rPr lang="en-CA"/>
              <a:t>     |</a:t>
            </a:r>
          </a:p>
        </p:txBody>
      </p:sp>
    </p:spTree>
    <p:extLst>
      <p:ext uri="{BB962C8B-B14F-4D97-AF65-F5344CB8AC3E}">
        <p14:creationId xmlns:p14="http://schemas.microsoft.com/office/powerpoint/2010/main" val="242338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3248A-5153-4639-BB2C-A29460BCBC90}"/>
              </a:ext>
            </a:extLst>
          </p:cNvPr>
          <p:cNvSpPr/>
          <p:nvPr userDrawn="1"/>
        </p:nvSpPr>
        <p:spPr>
          <a:xfrm>
            <a:off x="0" y="0"/>
            <a:ext cx="12192000" cy="631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t>‹#›</a:t>
            </a:fld>
            <a:endParaRPr lang="en-CA"/>
          </a:p>
        </p:txBody>
      </p:sp>
      <p:sp>
        <p:nvSpPr>
          <p:cNvPr id="9" name="Date Placeholder 3">
            <a:extLst>
              <a:ext uri="{FF2B5EF4-FFF2-40B4-BE49-F238E27FC236}">
                <a16:creationId xmlns:a16="http://schemas.microsoft.com/office/drawing/2014/main" id="{5FE41BC4-C0A1-44DD-BFE0-94CFD7C7F7B8}"/>
              </a:ext>
            </a:extLst>
          </p:cNvPr>
          <p:cNvSpPr>
            <a:spLocks noGrp="1"/>
          </p:cNvSpPr>
          <p:nvPr>
            <p:ph type="dt" sz="half" idx="13"/>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C33EF117-B953-4271-80E3-351EC824E047}" type="datetime4">
              <a:rPr lang="en-CA" smtClean="0"/>
              <a:t>September 25, 2021</a:t>
            </a:fld>
            <a:r>
              <a:rPr lang="en-CA"/>
              <a:t>     |</a:t>
            </a:r>
          </a:p>
        </p:txBody>
      </p:sp>
    </p:spTree>
    <p:extLst>
      <p:ext uri="{BB962C8B-B14F-4D97-AF65-F5344CB8AC3E}">
        <p14:creationId xmlns:p14="http://schemas.microsoft.com/office/powerpoint/2010/main" val="85336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t>‹#›</a:t>
            </a:fld>
            <a:endParaRPr lang="en-CA"/>
          </a:p>
        </p:txBody>
      </p:sp>
      <p:sp>
        <p:nvSpPr>
          <p:cNvPr id="7" name="Date Placeholder 3">
            <a:extLst>
              <a:ext uri="{FF2B5EF4-FFF2-40B4-BE49-F238E27FC236}">
                <a16:creationId xmlns:a16="http://schemas.microsoft.com/office/drawing/2014/main" id="{684AE2FF-18FC-47B1-804D-D24D00622722}"/>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B4D20BA2-069D-419F-B009-43CB782BA7DF}" type="datetime4">
              <a:rPr lang="en-CA" smtClean="0"/>
              <a:t>September 25, 2021</a:t>
            </a:fld>
            <a:r>
              <a:rPr lang="en-CA"/>
              <a:t>     |</a:t>
            </a:r>
          </a:p>
        </p:txBody>
      </p:sp>
    </p:spTree>
    <p:extLst>
      <p:ext uri="{BB962C8B-B14F-4D97-AF65-F5344CB8AC3E}">
        <p14:creationId xmlns:p14="http://schemas.microsoft.com/office/powerpoint/2010/main" val="860696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C39CFE-D2F8-4D2F-8392-F98456EA4108}"/>
              </a:ext>
            </a:extLst>
          </p:cNvPr>
          <p:cNvSpPr/>
          <p:nvPr userDrawn="1"/>
        </p:nvSpPr>
        <p:spPr>
          <a:xfrm>
            <a:off x="0" y="0"/>
            <a:ext cx="12192000" cy="6310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1352214" y="6485343"/>
            <a:ext cx="468310" cy="256769"/>
          </a:xfrm>
          <a:prstGeom prst="rect">
            <a:avLst/>
          </a:prstGeom>
        </p:spPr>
        <p:txBody>
          <a:bodyPr/>
          <a:lstStyle/>
          <a:p>
            <a:fld id="{95861240-D2C3-49F8-97CE-CB7747CA1392}" type="slidenum">
              <a:rPr lang="en-CA" smtClean="0"/>
              <a:t>‹#›</a:t>
            </a:fld>
            <a:endParaRPr lang="en-CA"/>
          </a:p>
        </p:txBody>
      </p:sp>
      <p:sp>
        <p:nvSpPr>
          <p:cNvPr id="8" name="Date Placeholder 3">
            <a:extLst>
              <a:ext uri="{FF2B5EF4-FFF2-40B4-BE49-F238E27FC236}">
                <a16:creationId xmlns:a16="http://schemas.microsoft.com/office/drawing/2014/main" id="{90CF1B75-446A-4A72-B5BE-E82BA4783607}"/>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79A91697-60F8-4F74-8682-58754163D1CF}" type="datetime4">
              <a:rPr lang="en-CA" smtClean="0"/>
              <a:t>September 25, 2021</a:t>
            </a:fld>
            <a:r>
              <a:rPr lang="en-CA"/>
              <a:t>     |</a:t>
            </a:r>
          </a:p>
        </p:txBody>
      </p:sp>
    </p:spTree>
    <p:extLst>
      <p:ext uri="{BB962C8B-B14F-4D97-AF65-F5344CB8AC3E}">
        <p14:creationId xmlns:p14="http://schemas.microsoft.com/office/powerpoint/2010/main" val="3873862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GB"/>
              <a:t>Stuart.Haszeldine@ed.ac.uk</a:t>
            </a:r>
            <a:endParaRPr lang="en-US"/>
          </a:p>
        </p:txBody>
      </p:sp>
      <p:sp>
        <p:nvSpPr>
          <p:cNvPr id="5" name="Footer Placeholder 4"/>
          <p:cNvSpPr>
            <a:spLocks noGrp="1"/>
          </p:cNvSpPr>
          <p:nvPr>
            <p:ph type="ftr" sz="quarter" idx="11"/>
          </p:nvPr>
        </p:nvSpPr>
        <p:spPr/>
        <p:txBody>
          <a:bodyPr/>
          <a:lstStyle/>
          <a:p>
            <a:r>
              <a:rPr lang="en-US"/>
              <a:t>Energy Transition, Calgary 23Sept2021</a:t>
            </a:r>
          </a:p>
        </p:txBody>
      </p:sp>
      <p:sp>
        <p:nvSpPr>
          <p:cNvPr id="6" name="Slide Number Placeholder 5"/>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304071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Stuart.Haszeldine@ed.ac.uk</a:t>
            </a:r>
            <a:endParaRPr lang="en-US"/>
          </a:p>
        </p:txBody>
      </p:sp>
      <p:sp>
        <p:nvSpPr>
          <p:cNvPr id="5" name="Footer Placeholder 4"/>
          <p:cNvSpPr>
            <a:spLocks noGrp="1"/>
          </p:cNvSpPr>
          <p:nvPr>
            <p:ph type="ftr" sz="quarter" idx="11"/>
          </p:nvPr>
        </p:nvSpPr>
        <p:spPr/>
        <p:txBody>
          <a:bodyPr/>
          <a:lstStyle/>
          <a:p>
            <a:r>
              <a:rPr lang="en-US"/>
              <a:t>Energy Transition, Calgary 23Sept2021</a:t>
            </a:r>
          </a:p>
        </p:txBody>
      </p:sp>
      <p:sp>
        <p:nvSpPr>
          <p:cNvPr id="6" name="Slide Number Placeholder 5"/>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3925656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GB"/>
              <a:t>Stuart.Haszeldine@ed.ac.uk</a:t>
            </a:r>
            <a:endParaRPr lang="en-US"/>
          </a:p>
        </p:txBody>
      </p:sp>
      <p:sp>
        <p:nvSpPr>
          <p:cNvPr id="5" name="Footer Placeholder 4"/>
          <p:cNvSpPr>
            <a:spLocks noGrp="1"/>
          </p:cNvSpPr>
          <p:nvPr>
            <p:ph type="ftr" sz="quarter" idx="11"/>
          </p:nvPr>
        </p:nvSpPr>
        <p:spPr/>
        <p:txBody>
          <a:bodyPr/>
          <a:lstStyle/>
          <a:p>
            <a:r>
              <a:rPr lang="en-US"/>
              <a:t>Energy Transition, Calgary 23Sept2021</a:t>
            </a:r>
          </a:p>
        </p:txBody>
      </p:sp>
      <p:sp>
        <p:nvSpPr>
          <p:cNvPr id="6" name="Slide Number Placeholder 5"/>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1436667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GB"/>
              <a:t>Stuart.Haszeldine@ed.ac.uk</a:t>
            </a:r>
            <a:endParaRPr lang="en-US"/>
          </a:p>
        </p:txBody>
      </p:sp>
      <p:sp>
        <p:nvSpPr>
          <p:cNvPr id="6" name="Footer Placeholder 5"/>
          <p:cNvSpPr>
            <a:spLocks noGrp="1"/>
          </p:cNvSpPr>
          <p:nvPr>
            <p:ph type="ftr" sz="quarter" idx="11"/>
          </p:nvPr>
        </p:nvSpPr>
        <p:spPr/>
        <p:txBody>
          <a:bodyPr/>
          <a:lstStyle/>
          <a:p>
            <a:r>
              <a:rPr lang="en-US"/>
              <a:t>Energy Transition, Calgary 23Sept2021</a:t>
            </a:r>
          </a:p>
        </p:txBody>
      </p:sp>
      <p:sp>
        <p:nvSpPr>
          <p:cNvPr id="7" name="Slide Number Placeholder 6"/>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43978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13A1CF-6122-4F9E-ACB0-3A6698C4EAD7}" type="datetimeFigureOut">
              <a:rPr lang="en-CA" smtClean="0"/>
              <a:t>2021-09-25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521294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GB"/>
              <a:t>Stuart.Haszeldine@ed.ac.uk</a:t>
            </a:r>
            <a:endParaRPr lang="en-US"/>
          </a:p>
        </p:txBody>
      </p:sp>
      <p:sp>
        <p:nvSpPr>
          <p:cNvPr id="8" name="Footer Placeholder 7"/>
          <p:cNvSpPr>
            <a:spLocks noGrp="1"/>
          </p:cNvSpPr>
          <p:nvPr>
            <p:ph type="ftr" sz="quarter" idx="11"/>
          </p:nvPr>
        </p:nvSpPr>
        <p:spPr/>
        <p:txBody>
          <a:bodyPr/>
          <a:lstStyle/>
          <a:p>
            <a:r>
              <a:rPr lang="en-US"/>
              <a:t>Energy Transition, Calgary 23Sept2021</a:t>
            </a:r>
          </a:p>
        </p:txBody>
      </p:sp>
      <p:sp>
        <p:nvSpPr>
          <p:cNvPr id="9" name="Slide Number Placeholder 8"/>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3869818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GB"/>
              <a:t>Stuart.Haszeldine@ed.ac.uk</a:t>
            </a:r>
            <a:endParaRPr lang="en-US"/>
          </a:p>
        </p:txBody>
      </p:sp>
      <p:sp>
        <p:nvSpPr>
          <p:cNvPr id="4" name="Footer Placeholder 3"/>
          <p:cNvSpPr>
            <a:spLocks noGrp="1"/>
          </p:cNvSpPr>
          <p:nvPr>
            <p:ph type="ftr" sz="quarter" idx="11"/>
          </p:nvPr>
        </p:nvSpPr>
        <p:spPr/>
        <p:txBody>
          <a:bodyPr/>
          <a:lstStyle/>
          <a:p>
            <a:r>
              <a:rPr lang="en-US"/>
              <a:t>Energy Transition, Calgary 23Sept2021</a:t>
            </a:r>
          </a:p>
        </p:txBody>
      </p:sp>
      <p:sp>
        <p:nvSpPr>
          <p:cNvPr id="5" name="Slide Number Placeholder 4"/>
          <p:cNvSpPr>
            <a:spLocks noGrp="1"/>
          </p:cNvSpPr>
          <p:nvPr>
            <p:ph type="sldNum" sz="quarter" idx="12"/>
          </p:nvPr>
        </p:nvSpPr>
        <p:spPr/>
        <p:txBody>
          <a:bodyPr/>
          <a:lstStyle/>
          <a:p>
            <a:fld id="{A326AA59-E278-9741-9889-F88618610E2E}" type="slidenum">
              <a:rPr lang="en-US" smtClean="0"/>
              <a:t>‹#›</a:t>
            </a:fld>
            <a:endParaRPr lang="en-US"/>
          </a:p>
        </p:txBody>
      </p:sp>
      <p:pic>
        <p:nvPicPr>
          <p:cNvPr id="6" name="Picture 5">
            <a:extLst>
              <a:ext uri="{FF2B5EF4-FFF2-40B4-BE49-F238E27FC236}">
                <a16:creationId xmlns:a16="http://schemas.microsoft.com/office/drawing/2014/main" id="{DA5BE3C7-A7A3-ED41-97A7-F89D1399236F}"/>
              </a:ext>
            </a:extLst>
          </p:cNvPr>
          <p:cNvPicPr>
            <a:picLocks noChangeAspect="1"/>
          </p:cNvPicPr>
          <p:nvPr userDrawn="1"/>
        </p:nvPicPr>
        <p:blipFill>
          <a:blip r:embed="rId2"/>
          <a:stretch>
            <a:fillRect/>
          </a:stretch>
        </p:blipFill>
        <p:spPr>
          <a:xfrm>
            <a:off x="101897" y="107555"/>
            <a:ext cx="727047" cy="712209"/>
          </a:xfrm>
          <a:prstGeom prst="rect">
            <a:avLst/>
          </a:prstGeom>
        </p:spPr>
      </p:pic>
      <p:pic>
        <p:nvPicPr>
          <p:cNvPr id="7" name="Picture 6">
            <a:extLst>
              <a:ext uri="{FF2B5EF4-FFF2-40B4-BE49-F238E27FC236}">
                <a16:creationId xmlns:a16="http://schemas.microsoft.com/office/drawing/2014/main" id="{BD0F9734-6AEE-AE42-BD0A-AAC7A665706A}"/>
              </a:ext>
            </a:extLst>
          </p:cNvPr>
          <p:cNvPicPr>
            <a:picLocks noChangeAspect="1"/>
          </p:cNvPicPr>
          <p:nvPr userDrawn="1"/>
        </p:nvPicPr>
        <p:blipFill>
          <a:blip r:embed="rId3"/>
          <a:stretch>
            <a:fillRect/>
          </a:stretch>
        </p:blipFill>
        <p:spPr>
          <a:xfrm>
            <a:off x="11461075" y="56277"/>
            <a:ext cx="655612" cy="842931"/>
          </a:xfrm>
          <a:prstGeom prst="rect">
            <a:avLst/>
          </a:prstGeom>
        </p:spPr>
      </p:pic>
    </p:spTree>
    <p:extLst>
      <p:ext uri="{BB962C8B-B14F-4D97-AF65-F5344CB8AC3E}">
        <p14:creationId xmlns:p14="http://schemas.microsoft.com/office/powerpoint/2010/main" val="1046770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Stuart.Haszeldine@ed.ac.uk</a:t>
            </a:r>
            <a:endParaRPr lang="en-US"/>
          </a:p>
        </p:txBody>
      </p:sp>
      <p:sp>
        <p:nvSpPr>
          <p:cNvPr id="3" name="Footer Placeholder 2"/>
          <p:cNvSpPr>
            <a:spLocks noGrp="1"/>
          </p:cNvSpPr>
          <p:nvPr>
            <p:ph type="ftr" sz="quarter" idx="11"/>
          </p:nvPr>
        </p:nvSpPr>
        <p:spPr/>
        <p:txBody>
          <a:bodyPr/>
          <a:lstStyle/>
          <a:p>
            <a:r>
              <a:rPr lang="en-US"/>
              <a:t>Energy Transition, Calgary 23Sept2021</a:t>
            </a:r>
          </a:p>
        </p:txBody>
      </p:sp>
      <p:sp>
        <p:nvSpPr>
          <p:cNvPr id="4" name="Slide Number Placeholder 3"/>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4214655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GB"/>
              <a:t>Stuart.Haszeldine@ed.ac.uk</a:t>
            </a:r>
            <a:endParaRPr lang="en-US"/>
          </a:p>
        </p:txBody>
      </p:sp>
      <p:sp>
        <p:nvSpPr>
          <p:cNvPr id="6" name="Footer Placeholder 5"/>
          <p:cNvSpPr>
            <a:spLocks noGrp="1"/>
          </p:cNvSpPr>
          <p:nvPr>
            <p:ph type="ftr" sz="quarter" idx="11"/>
          </p:nvPr>
        </p:nvSpPr>
        <p:spPr/>
        <p:txBody>
          <a:bodyPr/>
          <a:lstStyle/>
          <a:p>
            <a:r>
              <a:rPr lang="en-US"/>
              <a:t>Energy Transition, Calgary 23Sept2021</a:t>
            </a:r>
          </a:p>
        </p:txBody>
      </p:sp>
      <p:sp>
        <p:nvSpPr>
          <p:cNvPr id="7" name="Slide Number Placeholder 6"/>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3074160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GB"/>
              <a:t>Stuart.Haszeldine@ed.ac.uk</a:t>
            </a:r>
            <a:endParaRPr lang="en-US"/>
          </a:p>
        </p:txBody>
      </p:sp>
      <p:sp>
        <p:nvSpPr>
          <p:cNvPr id="6" name="Footer Placeholder 5"/>
          <p:cNvSpPr>
            <a:spLocks noGrp="1"/>
          </p:cNvSpPr>
          <p:nvPr>
            <p:ph type="ftr" sz="quarter" idx="11"/>
          </p:nvPr>
        </p:nvSpPr>
        <p:spPr/>
        <p:txBody>
          <a:bodyPr/>
          <a:lstStyle/>
          <a:p>
            <a:r>
              <a:rPr lang="en-US"/>
              <a:t>Energy Transition, Calgary 23Sept2021</a:t>
            </a:r>
          </a:p>
        </p:txBody>
      </p:sp>
      <p:sp>
        <p:nvSpPr>
          <p:cNvPr id="7" name="Slide Number Placeholder 6"/>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3251252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Stuart.Haszeldine@ed.ac.uk</a:t>
            </a:r>
            <a:endParaRPr lang="en-US"/>
          </a:p>
        </p:txBody>
      </p:sp>
      <p:sp>
        <p:nvSpPr>
          <p:cNvPr id="5" name="Footer Placeholder 4"/>
          <p:cNvSpPr>
            <a:spLocks noGrp="1"/>
          </p:cNvSpPr>
          <p:nvPr>
            <p:ph type="ftr" sz="quarter" idx="11"/>
          </p:nvPr>
        </p:nvSpPr>
        <p:spPr/>
        <p:txBody>
          <a:bodyPr/>
          <a:lstStyle/>
          <a:p>
            <a:r>
              <a:rPr lang="en-US"/>
              <a:t>Energy Transition, Calgary 23Sept2021</a:t>
            </a:r>
          </a:p>
        </p:txBody>
      </p:sp>
      <p:sp>
        <p:nvSpPr>
          <p:cNvPr id="6" name="Slide Number Placeholder 5"/>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1213018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Stuart.Haszeldine@ed.ac.uk</a:t>
            </a:r>
            <a:endParaRPr lang="en-US"/>
          </a:p>
        </p:txBody>
      </p:sp>
      <p:sp>
        <p:nvSpPr>
          <p:cNvPr id="5" name="Footer Placeholder 4"/>
          <p:cNvSpPr>
            <a:spLocks noGrp="1"/>
          </p:cNvSpPr>
          <p:nvPr>
            <p:ph type="ftr" sz="quarter" idx="11"/>
          </p:nvPr>
        </p:nvSpPr>
        <p:spPr/>
        <p:txBody>
          <a:bodyPr/>
          <a:lstStyle/>
          <a:p>
            <a:r>
              <a:rPr lang="en-US"/>
              <a:t>Energy Transition, Calgary 23Sept2021</a:t>
            </a:r>
          </a:p>
        </p:txBody>
      </p:sp>
      <p:sp>
        <p:nvSpPr>
          <p:cNvPr id="6" name="Slide Number Placeholder 5"/>
          <p:cNvSpPr>
            <a:spLocks noGrp="1"/>
          </p:cNvSpPr>
          <p:nvPr>
            <p:ph type="sldNum" sz="quarter" idx="12"/>
          </p:nvPr>
        </p:nvSpPr>
        <p:spPr/>
        <p:txBody>
          <a:bodyPr/>
          <a:lstStyle/>
          <a:p>
            <a:fld id="{A326AA59-E278-9741-9889-F88618610E2E}" type="slidenum">
              <a:rPr lang="en-US" smtClean="0"/>
              <a:t>‹#›</a:t>
            </a:fld>
            <a:endParaRPr lang="en-US"/>
          </a:p>
        </p:txBody>
      </p:sp>
    </p:spTree>
    <p:extLst>
      <p:ext uri="{BB962C8B-B14F-4D97-AF65-F5344CB8AC3E}">
        <p14:creationId xmlns:p14="http://schemas.microsoft.com/office/powerpoint/2010/main" val="3875556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6561-0DE2-468A-B01D-E17CCF5F2F51}"/>
              </a:ext>
            </a:extLst>
          </p:cNvPr>
          <p:cNvSpPr>
            <a:spLocks noGrp="1"/>
          </p:cNvSpPr>
          <p:nvPr>
            <p:ph type="ctrTitle"/>
          </p:nvPr>
        </p:nvSpPr>
        <p:spPr>
          <a:xfrm>
            <a:off x="1524000" y="6651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2CEC29-F283-495B-8606-7EA975A9E050}"/>
              </a:ext>
            </a:extLst>
          </p:cNvPr>
          <p:cNvSpPr>
            <a:spLocks noGrp="1"/>
          </p:cNvSpPr>
          <p:nvPr>
            <p:ph type="subTitle" idx="1"/>
          </p:nvPr>
        </p:nvSpPr>
        <p:spPr>
          <a:xfrm>
            <a:off x="1524000" y="318640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37DC5E-2F97-4012-95D1-6CE7DA1BBBA5}"/>
              </a:ext>
            </a:extLst>
          </p:cNvPr>
          <p:cNvSpPr>
            <a:spLocks noGrp="1"/>
          </p:cNvSpPr>
          <p:nvPr>
            <p:ph type="dt" sz="half" idx="10"/>
          </p:nvPr>
        </p:nvSpPr>
        <p:spPr/>
        <p:txBody>
          <a:bodyPr/>
          <a:lstStyle/>
          <a:p>
            <a:fld id="{5E58DC40-AD84-40FE-A792-6DDAAC5C8C4E}" type="datetime1">
              <a:rPr lang="en-US" smtClean="0"/>
              <a:t>9/25/2021</a:t>
            </a:fld>
            <a:endParaRPr lang="en-US"/>
          </a:p>
        </p:txBody>
      </p:sp>
      <p:sp>
        <p:nvSpPr>
          <p:cNvPr id="5" name="Footer Placeholder 4">
            <a:extLst>
              <a:ext uri="{FF2B5EF4-FFF2-40B4-BE49-F238E27FC236}">
                <a16:creationId xmlns:a16="http://schemas.microsoft.com/office/drawing/2014/main" id="{C812F2B9-5B64-4095-90B8-ED9B7BD63477}"/>
              </a:ext>
            </a:extLst>
          </p:cNvPr>
          <p:cNvSpPr>
            <a:spLocks noGrp="1"/>
          </p:cNvSpPr>
          <p:nvPr>
            <p:ph type="ftr" sz="quarter" idx="11"/>
          </p:nvPr>
        </p:nvSpPr>
        <p:spPr/>
        <p:txBody>
          <a:bodyPr/>
          <a:lstStyle/>
          <a:p>
            <a:r>
              <a:rPr lang="es-ES"/>
              <a:t>Sean McCoy (sean.mccoy@ucalgary.ca)</a:t>
            </a:r>
            <a:endParaRPr lang="en-US"/>
          </a:p>
        </p:txBody>
      </p:sp>
      <p:sp>
        <p:nvSpPr>
          <p:cNvPr id="6" name="Slide Number Placeholder 5">
            <a:extLst>
              <a:ext uri="{FF2B5EF4-FFF2-40B4-BE49-F238E27FC236}">
                <a16:creationId xmlns:a16="http://schemas.microsoft.com/office/drawing/2014/main" id="{D77C3AEC-96AF-4054-BEF3-2F13D3A4F081}"/>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2810973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3D35-7D74-4124-AA9A-0FDDC0582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0D321-AF59-4049-928F-ED4318DCEBCB}"/>
              </a:ext>
            </a:extLst>
          </p:cNvPr>
          <p:cNvSpPr>
            <a:spLocks noGrp="1"/>
          </p:cNvSpPr>
          <p:nvPr>
            <p:ph idx="1"/>
          </p:nvPr>
        </p:nvSpPr>
        <p:spPr>
          <a:xfrm>
            <a:off x="457200" y="1562101"/>
            <a:ext cx="112776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BCF849-44D4-4B5C-9B8E-B03A523FB42C}"/>
              </a:ext>
            </a:extLst>
          </p:cNvPr>
          <p:cNvSpPr>
            <a:spLocks noGrp="1"/>
          </p:cNvSpPr>
          <p:nvPr>
            <p:ph type="dt" sz="half" idx="10"/>
          </p:nvPr>
        </p:nvSpPr>
        <p:spPr/>
        <p:txBody>
          <a:bodyPr/>
          <a:lstStyle/>
          <a:p>
            <a:fld id="{EA10F7D6-35C3-44F8-A2CE-E52FB917666A}" type="datetime1">
              <a:rPr lang="en-US" smtClean="0"/>
              <a:t>9/25/2021</a:t>
            </a:fld>
            <a:endParaRPr lang="en-US"/>
          </a:p>
        </p:txBody>
      </p:sp>
      <p:sp>
        <p:nvSpPr>
          <p:cNvPr id="5" name="Footer Placeholder 4">
            <a:extLst>
              <a:ext uri="{FF2B5EF4-FFF2-40B4-BE49-F238E27FC236}">
                <a16:creationId xmlns:a16="http://schemas.microsoft.com/office/drawing/2014/main" id="{4B2C5B28-F5AF-4CD6-B6F1-9C8F6CC52432}"/>
              </a:ext>
            </a:extLst>
          </p:cNvPr>
          <p:cNvSpPr>
            <a:spLocks noGrp="1"/>
          </p:cNvSpPr>
          <p:nvPr>
            <p:ph type="ftr" sz="quarter" idx="11"/>
          </p:nvPr>
        </p:nvSpPr>
        <p:spPr/>
        <p:txBody>
          <a:bodyPr/>
          <a:lstStyle/>
          <a:p>
            <a:r>
              <a:rPr lang="es-ES"/>
              <a:t>Sean McCoy (sean.mccoy@ucalgary.ca)</a:t>
            </a:r>
            <a:endParaRPr lang="en-US"/>
          </a:p>
        </p:txBody>
      </p:sp>
      <p:sp>
        <p:nvSpPr>
          <p:cNvPr id="6" name="Slide Number Placeholder 5">
            <a:extLst>
              <a:ext uri="{FF2B5EF4-FFF2-40B4-BE49-F238E27FC236}">
                <a16:creationId xmlns:a16="http://schemas.microsoft.com/office/drawing/2014/main" id="{E99389AE-C50C-4CE7-874D-60054E7502F2}"/>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285991947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0D321-AF59-4049-928F-ED4318DCEBCB}"/>
              </a:ext>
            </a:extLst>
          </p:cNvPr>
          <p:cNvSpPr>
            <a:spLocks noGrp="1"/>
          </p:cNvSpPr>
          <p:nvPr>
            <p:ph idx="1"/>
          </p:nvPr>
        </p:nvSpPr>
        <p:spPr>
          <a:xfrm>
            <a:off x="457200" y="342900"/>
            <a:ext cx="11277600" cy="5867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BCF849-44D4-4B5C-9B8E-B03A523FB42C}"/>
              </a:ext>
            </a:extLst>
          </p:cNvPr>
          <p:cNvSpPr>
            <a:spLocks noGrp="1"/>
          </p:cNvSpPr>
          <p:nvPr>
            <p:ph type="dt" sz="half" idx="10"/>
          </p:nvPr>
        </p:nvSpPr>
        <p:spPr/>
        <p:txBody>
          <a:bodyPr/>
          <a:lstStyle/>
          <a:p>
            <a:fld id="{CB6F55C9-D2EC-4D4C-95C0-5A3F11D140D6}" type="datetime1">
              <a:rPr lang="en-US" smtClean="0"/>
              <a:t>9/25/2021</a:t>
            </a:fld>
            <a:endParaRPr lang="en-US"/>
          </a:p>
        </p:txBody>
      </p:sp>
      <p:sp>
        <p:nvSpPr>
          <p:cNvPr id="5" name="Footer Placeholder 4">
            <a:extLst>
              <a:ext uri="{FF2B5EF4-FFF2-40B4-BE49-F238E27FC236}">
                <a16:creationId xmlns:a16="http://schemas.microsoft.com/office/drawing/2014/main" id="{4B2C5B28-F5AF-4CD6-B6F1-9C8F6CC52432}"/>
              </a:ext>
            </a:extLst>
          </p:cNvPr>
          <p:cNvSpPr>
            <a:spLocks noGrp="1"/>
          </p:cNvSpPr>
          <p:nvPr>
            <p:ph type="ftr" sz="quarter" idx="11"/>
          </p:nvPr>
        </p:nvSpPr>
        <p:spPr/>
        <p:txBody>
          <a:bodyPr/>
          <a:lstStyle/>
          <a:p>
            <a:r>
              <a:rPr lang="es-ES"/>
              <a:t>Sean McCoy (sean.mccoy@ucalgary.ca)</a:t>
            </a:r>
            <a:endParaRPr lang="en-US"/>
          </a:p>
        </p:txBody>
      </p:sp>
      <p:sp>
        <p:nvSpPr>
          <p:cNvPr id="6" name="Slide Number Placeholder 5">
            <a:extLst>
              <a:ext uri="{FF2B5EF4-FFF2-40B4-BE49-F238E27FC236}">
                <a16:creationId xmlns:a16="http://schemas.microsoft.com/office/drawing/2014/main" id="{E99389AE-C50C-4CE7-874D-60054E7502F2}"/>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195299389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613A1CF-6122-4F9E-ACB0-3A6698C4EAD7}" type="datetimeFigureOut">
              <a:rPr lang="en-CA" smtClean="0"/>
              <a:t>2021-09-25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2872732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EB62-29FC-44D3-9445-6122CE876A22}"/>
              </a:ext>
            </a:extLst>
          </p:cNvPr>
          <p:cNvSpPr>
            <a:spLocks noGrp="1"/>
          </p:cNvSpPr>
          <p:nvPr>
            <p:ph type="title"/>
          </p:nvPr>
        </p:nvSpPr>
        <p:spPr>
          <a:xfrm>
            <a:off x="838200" y="71221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11ABF-ED8A-4C63-A819-F91B90AF3890}"/>
              </a:ext>
            </a:extLst>
          </p:cNvPr>
          <p:cNvSpPr>
            <a:spLocks noGrp="1"/>
          </p:cNvSpPr>
          <p:nvPr>
            <p:ph type="body" idx="1"/>
          </p:nvPr>
        </p:nvSpPr>
        <p:spPr>
          <a:xfrm>
            <a:off x="838200" y="36750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B39B5-6C11-443B-BEB4-74ED4B4F68F0}"/>
              </a:ext>
            </a:extLst>
          </p:cNvPr>
          <p:cNvSpPr>
            <a:spLocks noGrp="1"/>
          </p:cNvSpPr>
          <p:nvPr>
            <p:ph type="dt" sz="half" idx="10"/>
          </p:nvPr>
        </p:nvSpPr>
        <p:spPr/>
        <p:txBody>
          <a:bodyPr/>
          <a:lstStyle/>
          <a:p>
            <a:fld id="{777D94C7-912C-4DFD-A824-4505395DFEAA}" type="datetime1">
              <a:rPr lang="en-US" smtClean="0"/>
              <a:t>9/25/2021</a:t>
            </a:fld>
            <a:endParaRPr lang="en-US"/>
          </a:p>
        </p:txBody>
      </p:sp>
      <p:sp>
        <p:nvSpPr>
          <p:cNvPr id="5" name="Footer Placeholder 4">
            <a:extLst>
              <a:ext uri="{FF2B5EF4-FFF2-40B4-BE49-F238E27FC236}">
                <a16:creationId xmlns:a16="http://schemas.microsoft.com/office/drawing/2014/main" id="{4C760100-E00D-4708-84D2-3DF37D944166}"/>
              </a:ext>
            </a:extLst>
          </p:cNvPr>
          <p:cNvSpPr>
            <a:spLocks noGrp="1"/>
          </p:cNvSpPr>
          <p:nvPr>
            <p:ph type="ftr" sz="quarter" idx="11"/>
          </p:nvPr>
        </p:nvSpPr>
        <p:spPr/>
        <p:txBody>
          <a:bodyPr/>
          <a:lstStyle/>
          <a:p>
            <a:r>
              <a:rPr lang="es-ES"/>
              <a:t>Sean McCoy (sean.mccoy@ucalgary.ca)</a:t>
            </a:r>
            <a:endParaRPr lang="en-US"/>
          </a:p>
        </p:txBody>
      </p:sp>
      <p:sp>
        <p:nvSpPr>
          <p:cNvPr id="6" name="Slide Number Placeholder 5">
            <a:extLst>
              <a:ext uri="{FF2B5EF4-FFF2-40B4-BE49-F238E27FC236}">
                <a16:creationId xmlns:a16="http://schemas.microsoft.com/office/drawing/2014/main" id="{E1E0A5CD-5E80-4390-BFF6-14D2189B31DA}"/>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1390039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CA12-CC87-4C0D-B377-C2BF115E6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60030-B6DB-4148-AB84-C5400C81DD2B}"/>
              </a:ext>
            </a:extLst>
          </p:cNvPr>
          <p:cNvSpPr>
            <a:spLocks noGrp="1"/>
          </p:cNvSpPr>
          <p:nvPr>
            <p:ph sz="half" idx="1"/>
          </p:nvPr>
        </p:nvSpPr>
        <p:spPr>
          <a:xfrm>
            <a:off x="457200" y="1562100"/>
            <a:ext cx="5562600" cy="461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A93A8-D8C6-42BF-9BB4-1ABF9E50D374}"/>
              </a:ext>
            </a:extLst>
          </p:cNvPr>
          <p:cNvSpPr>
            <a:spLocks noGrp="1"/>
          </p:cNvSpPr>
          <p:nvPr>
            <p:ph sz="half" idx="2"/>
          </p:nvPr>
        </p:nvSpPr>
        <p:spPr>
          <a:xfrm>
            <a:off x="6172199" y="1562100"/>
            <a:ext cx="5562599" cy="461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7C1CF-2196-4132-90A3-A8A69921BB21}"/>
              </a:ext>
            </a:extLst>
          </p:cNvPr>
          <p:cNvSpPr>
            <a:spLocks noGrp="1"/>
          </p:cNvSpPr>
          <p:nvPr>
            <p:ph type="dt" sz="half" idx="10"/>
          </p:nvPr>
        </p:nvSpPr>
        <p:spPr/>
        <p:txBody>
          <a:bodyPr/>
          <a:lstStyle/>
          <a:p>
            <a:fld id="{9C90FF06-FC1A-4D1E-8299-36241D3E11B2}" type="datetime1">
              <a:rPr lang="en-US" smtClean="0"/>
              <a:t>9/25/2021</a:t>
            </a:fld>
            <a:endParaRPr lang="en-US"/>
          </a:p>
        </p:txBody>
      </p:sp>
      <p:sp>
        <p:nvSpPr>
          <p:cNvPr id="6" name="Footer Placeholder 5">
            <a:extLst>
              <a:ext uri="{FF2B5EF4-FFF2-40B4-BE49-F238E27FC236}">
                <a16:creationId xmlns:a16="http://schemas.microsoft.com/office/drawing/2014/main" id="{BDE9C12B-8D54-4816-83E9-5264B5343E82}"/>
              </a:ext>
            </a:extLst>
          </p:cNvPr>
          <p:cNvSpPr>
            <a:spLocks noGrp="1"/>
          </p:cNvSpPr>
          <p:nvPr>
            <p:ph type="ftr" sz="quarter" idx="11"/>
          </p:nvPr>
        </p:nvSpPr>
        <p:spPr/>
        <p:txBody>
          <a:bodyPr/>
          <a:lstStyle/>
          <a:p>
            <a:r>
              <a:rPr lang="es-ES"/>
              <a:t>Sean McCoy (sean.mccoy@ucalgary.ca)</a:t>
            </a:r>
            <a:endParaRPr lang="en-US"/>
          </a:p>
        </p:txBody>
      </p:sp>
      <p:sp>
        <p:nvSpPr>
          <p:cNvPr id="7" name="Slide Number Placeholder 6">
            <a:extLst>
              <a:ext uri="{FF2B5EF4-FFF2-40B4-BE49-F238E27FC236}">
                <a16:creationId xmlns:a16="http://schemas.microsoft.com/office/drawing/2014/main" id="{53DD25C1-1F6C-4B22-A34E-701A2756E86E}"/>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3103648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7447-853D-4634-9825-261B0B69EBAB}"/>
              </a:ext>
            </a:extLst>
          </p:cNvPr>
          <p:cNvSpPr>
            <a:spLocks noGrp="1"/>
          </p:cNvSpPr>
          <p:nvPr>
            <p:ph type="title"/>
          </p:nvPr>
        </p:nvSpPr>
        <p:spPr>
          <a:xfrm>
            <a:off x="457200" y="342900"/>
            <a:ext cx="11277598" cy="10668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9E4C15-D5C3-4300-BBC9-735B42D91799}"/>
              </a:ext>
            </a:extLst>
          </p:cNvPr>
          <p:cNvSpPr>
            <a:spLocks noGrp="1"/>
          </p:cNvSpPr>
          <p:nvPr>
            <p:ph type="body" idx="1"/>
          </p:nvPr>
        </p:nvSpPr>
        <p:spPr>
          <a:xfrm>
            <a:off x="457200" y="1573098"/>
            <a:ext cx="5540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99D6A-7902-4223-95FF-EF6128689068}"/>
              </a:ext>
            </a:extLst>
          </p:cNvPr>
          <p:cNvSpPr>
            <a:spLocks noGrp="1"/>
          </p:cNvSpPr>
          <p:nvPr>
            <p:ph sz="half" idx="2"/>
          </p:nvPr>
        </p:nvSpPr>
        <p:spPr>
          <a:xfrm>
            <a:off x="457200" y="2397010"/>
            <a:ext cx="5540375" cy="3792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4E30A7-18EB-48A3-92D3-D54786745DB2}"/>
              </a:ext>
            </a:extLst>
          </p:cNvPr>
          <p:cNvSpPr>
            <a:spLocks noGrp="1"/>
          </p:cNvSpPr>
          <p:nvPr>
            <p:ph type="body" sz="quarter" idx="3"/>
          </p:nvPr>
        </p:nvSpPr>
        <p:spPr>
          <a:xfrm>
            <a:off x="6172199" y="1573098"/>
            <a:ext cx="5562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EFCB7F-85A1-42AE-9E99-D6CED85A01F1}"/>
              </a:ext>
            </a:extLst>
          </p:cNvPr>
          <p:cNvSpPr>
            <a:spLocks noGrp="1"/>
          </p:cNvSpPr>
          <p:nvPr>
            <p:ph sz="quarter" idx="4"/>
          </p:nvPr>
        </p:nvSpPr>
        <p:spPr>
          <a:xfrm>
            <a:off x="6172200" y="2397010"/>
            <a:ext cx="5562600" cy="3792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D837B-FC3A-42F4-925C-3625588A83E5}"/>
              </a:ext>
            </a:extLst>
          </p:cNvPr>
          <p:cNvSpPr>
            <a:spLocks noGrp="1"/>
          </p:cNvSpPr>
          <p:nvPr>
            <p:ph type="dt" sz="half" idx="10"/>
          </p:nvPr>
        </p:nvSpPr>
        <p:spPr/>
        <p:txBody>
          <a:bodyPr/>
          <a:lstStyle/>
          <a:p>
            <a:fld id="{D1E99526-BCF0-45C4-BE77-0DB00D18D698}" type="datetime1">
              <a:rPr lang="en-US" smtClean="0"/>
              <a:t>9/25/2021</a:t>
            </a:fld>
            <a:endParaRPr lang="en-US"/>
          </a:p>
        </p:txBody>
      </p:sp>
      <p:sp>
        <p:nvSpPr>
          <p:cNvPr id="8" name="Footer Placeholder 7">
            <a:extLst>
              <a:ext uri="{FF2B5EF4-FFF2-40B4-BE49-F238E27FC236}">
                <a16:creationId xmlns:a16="http://schemas.microsoft.com/office/drawing/2014/main" id="{4DC0F5FC-66CE-4DAA-A366-D73BF308C2D9}"/>
              </a:ext>
            </a:extLst>
          </p:cNvPr>
          <p:cNvSpPr>
            <a:spLocks noGrp="1"/>
          </p:cNvSpPr>
          <p:nvPr>
            <p:ph type="ftr" sz="quarter" idx="11"/>
          </p:nvPr>
        </p:nvSpPr>
        <p:spPr/>
        <p:txBody>
          <a:bodyPr/>
          <a:lstStyle/>
          <a:p>
            <a:r>
              <a:rPr lang="es-ES"/>
              <a:t>Sean McCoy (sean.mccoy@ucalgary.ca)</a:t>
            </a:r>
            <a:endParaRPr lang="en-US"/>
          </a:p>
        </p:txBody>
      </p:sp>
      <p:sp>
        <p:nvSpPr>
          <p:cNvPr id="9" name="Slide Number Placeholder 8">
            <a:extLst>
              <a:ext uri="{FF2B5EF4-FFF2-40B4-BE49-F238E27FC236}">
                <a16:creationId xmlns:a16="http://schemas.microsoft.com/office/drawing/2014/main" id="{5A4DAF4F-7A6D-4AF8-9E89-900ACCD88F96}"/>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2341979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5679-AA75-410F-9054-61468F4966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59FB03-CD02-42A4-8509-9FD7E1750786}"/>
              </a:ext>
            </a:extLst>
          </p:cNvPr>
          <p:cNvSpPr>
            <a:spLocks noGrp="1"/>
          </p:cNvSpPr>
          <p:nvPr>
            <p:ph type="dt" sz="half" idx="10"/>
          </p:nvPr>
        </p:nvSpPr>
        <p:spPr/>
        <p:txBody>
          <a:bodyPr/>
          <a:lstStyle/>
          <a:p>
            <a:fld id="{2F373D72-2FB4-4FF7-AF9D-7B533D8448F6}" type="datetime1">
              <a:rPr lang="en-US" smtClean="0"/>
              <a:t>9/25/2021</a:t>
            </a:fld>
            <a:endParaRPr lang="en-US"/>
          </a:p>
        </p:txBody>
      </p:sp>
      <p:sp>
        <p:nvSpPr>
          <p:cNvPr id="4" name="Footer Placeholder 3">
            <a:extLst>
              <a:ext uri="{FF2B5EF4-FFF2-40B4-BE49-F238E27FC236}">
                <a16:creationId xmlns:a16="http://schemas.microsoft.com/office/drawing/2014/main" id="{AEAF343D-F6B3-4BEA-963B-C26C0D0B1D70}"/>
              </a:ext>
            </a:extLst>
          </p:cNvPr>
          <p:cNvSpPr>
            <a:spLocks noGrp="1"/>
          </p:cNvSpPr>
          <p:nvPr>
            <p:ph type="ftr" sz="quarter" idx="11"/>
          </p:nvPr>
        </p:nvSpPr>
        <p:spPr/>
        <p:txBody>
          <a:bodyPr/>
          <a:lstStyle/>
          <a:p>
            <a:r>
              <a:rPr lang="es-ES"/>
              <a:t>Sean McCoy (sean.mccoy@ucalgary.ca)</a:t>
            </a:r>
            <a:endParaRPr lang="en-US"/>
          </a:p>
        </p:txBody>
      </p:sp>
      <p:sp>
        <p:nvSpPr>
          <p:cNvPr id="5" name="Slide Number Placeholder 4">
            <a:extLst>
              <a:ext uri="{FF2B5EF4-FFF2-40B4-BE49-F238E27FC236}">
                <a16:creationId xmlns:a16="http://schemas.microsoft.com/office/drawing/2014/main" id="{0F0CD834-7CA0-434F-B4D3-AB2EB582E489}"/>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4050882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4C605-22C9-4EAB-A888-17659185B611}"/>
              </a:ext>
            </a:extLst>
          </p:cNvPr>
          <p:cNvSpPr>
            <a:spLocks noGrp="1"/>
          </p:cNvSpPr>
          <p:nvPr>
            <p:ph type="dt" sz="half" idx="10"/>
          </p:nvPr>
        </p:nvSpPr>
        <p:spPr/>
        <p:txBody>
          <a:bodyPr/>
          <a:lstStyle/>
          <a:p>
            <a:fld id="{C9BF4B0C-742A-4982-893E-D4645885829C}" type="datetime1">
              <a:rPr lang="en-US" smtClean="0"/>
              <a:t>9/25/2021</a:t>
            </a:fld>
            <a:endParaRPr lang="en-US"/>
          </a:p>
        </p:txBody>
      </p:sp>
      <p:sp>
        <p:nvSpPr>
          <p:cNvPr id="3" name="Footer Placeholder 2">
            <a:extLst>
              <a:ext uri="{FF2B5EF4-FFF2-40B4-BE49-F238E27FC236}">
                <a16:creationId xmlns:a16="http://schemas.microsoft.com/office/drawing/2014/main" id="{7A9F3B44-088C-4287-8EA5-07F4DC460C1F}"/>
              </a:ext>
            </a:extLst>
          </p:cNvPr>
          <p:cNvSpPr>
            <a:spLocks noGrp="1"/>
          </p:cNvSpPr>
          <p:nvPr>
            <p:ph type="ftr" sz="quarter" idx="11"/>
          </p:nvPr>
        </p:nvSpPr>
        <p:spPr/>
        <p:txBody>
          <a:bodyPr/>
          <a:lstStyle/>
          <a:p>
            <a:r>
              <a:rPr lang="es-ES"/>
              <a:t>Sean McCoy (sean.mccoy@ucalgary.ca)</a:t>
            </a:r>
            <a:endParaRPr lang="en-US"/>
          </a:p>
        </p:txBody>
      </p:sp>
      <p:sp>
        <p:nvSpPr>
          <p:cNvPr id="4" name="Slide Number Placeholder 3">
            <a:extLst>
              <a:ext uri="{FF2B5EF4-FFF2-40B4-BE49-F238E27FC236}">
                <a16:creationId xmlns:a16="http://schemas.microsoft.com/office/drawing/2014/main" id="{072D4627-1856-44E5-AB41-A10B68DB6EB7}"/>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86831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A760-F730-4781-A81F-9639E2A9C663}"/>
              </a:ext>
            </a:extLst>
          </p:cNvPr>
          <p:cNvSpPr>
            <a:spLocks noGrp="1"/>
          </p:cNvSpPr>
          <p:nvPr>
            <p:ph type="title"/>
          </p:nvPr>
        </p:nvSpPr>
        <p:spPr>
          <a:xfrm>
            <a:off x="839788" y="342900"/>
            <a:ext cx="3932237" cy="160227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AAE603-19D8-4414-81D5-6443CC3B6D21}"/>
              </a:ext>
            </a:extLst>
          </p:cNvPr>
          <p:cNvSpPr>
            <a:spLocks noGrp="1"/>
          </p:cNvSpPr>
          <p:nvPr>
            <p:ph idx="1"/>
          </p:nvPr>
        </p:nvSpPr>
        <p:spPr>
          <a:xfrm>
            <a:off x="5183188" y="989215"/>
            <a:ext cx="6551612" cy="52210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D4EDD9-B6B5-4984-973C-5707B58A1B52}"/>
              </a:ext>
            </a:extLst>
          </p:cNvPr>
          <p:cNvSpPr>
            <a:spLocks noGrp="1"/>
          </p:cNvSpPr>
          <p:nvPr>
            <p:ph type="body" sz="half" idx="2"/>
          </p:nvPr>
        </p:nvSpPr>
        <p:spPr>
          <a:xfrm>
            <a:off x="839788" y="1943100"/>
            <a:ext cx="3932237" cy="426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73AA10-EA8A-4B52-B6BF-403F3BF42B12}"/>
              </a:ext>
            </a:extLst>
          </p:cNvPr>
          <p:cNvSpPr>
            <a:spLocks noGrp="1"/>
          </p:cNvSpPr>
          <p:nvPr>
            <p:ph type="dt" sz="half" idx="10"/>
          </p:nvPr>
        </p:nvSpPr>
        <p:spPr/>
        <p:txBody>
          <a:bodyPr/>
          <a:lstStyle/>
          <a:p>
            <a:fld id="{9A2176CE-8AA3-460C-A149-16DBE95F067D}" type="datetime1">
              <a:rPr lang="en-US" smtClean="0"/>
              <a:t>9/25/2021</a:t>
            </a:fld>
            <a:endParaRPr lang="en-US"/>
          </a:p>
        </p:txBody>
      </p:sp>
      <p:sp>
        <p:nvSpPr>
          <p:cNvPr id="6" name="Footer Placeholder 5">
            <a:extLst>
              <a:ext uri="{FF2B5EF4-FFF2-40B4-BE49-F238E27FC236}">
                <a16:creationId xmlns:a16="http://schemas.microsoft.com/office/drawing/2014/main" id="{C0DF8BEF-5109-43BA-891C-0C097ED638E7}"/>
              </a:ext>
            </a:extLst>
          </p:cNvPr>
          <p:cNvSpPr>
            <a:spLocks noGrp="1"/>
          </p:cNvSpPr>
          <p:nvPr>
            <p:ph type="ftr" sz="quarter" idx="11"/>
          </p:nvPr>
        </p:nvSpPr>
        <p:spPr/>
        <p:txBody>
          <a:bodyPr/>
          <a:lstStyle/>
          <a:p>
            <a:r>
              <a:rPr lang="es-ES"/>
              <a:t>Sean McCoy (sean.mccoy@ucalgary.ca)</a:t>
            </a:r>
            <a:endParaRPr lang="en-US"/>
          </a:p>
        </p:txBody>
      </p:sp>
      <p:sp>
        <p:nvSpPr>
          <p:cNvPr id="7" name="Slide Number Placeholder 6">
            <a:extLst>
              <a:ext uri="{FF2B5EF4-FFF2-40B4-BE49-F238E27FC236}">
                <a16:creationId xmlns:a16="http://schemas.microsoft.com/office/drawing/2014/main" id="{974E5CD5-E27B-4DA6-BD49-703EECED8263}"/>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414904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C633-55F4-41EE-A7F2-76A227DB7C3F}"/>
              </a:ext>
            </a:extLst>
          </p:cNvPr>
          <p:cNvSpPr>
            <a:spLocks noGrp="1"/>
          </p:cNvSpPr>
          <p:nvPr>
            <p:ph type="title"/>
          </p:nvPr>
        </p:nvSpPr>
        <p:spPr>
          <a:xfrm>
            <a:off x="839788" y="3429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6E80A-9087-41F5-A5C5-953C665D2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D3A1BD7-C85E-4924-AA7A-3942791C958D}"/>
              </a:ext>
            </a:extLst>
          </p:cNvPr>
          <p:cNvSpPr>
            <a:spLocks noGrp="1"/>
          </p:cNvSpPr>
          <p:nvPr>
            <p:ph type="body" sz="half" idx="2"/>
          </p:nvPr>
        </p:nvSpPr>
        <p:spPr>
          <a:xfrm>
            <a:off x="839788" y="1943100"/>
            <a:ext cx="3932237" cy="39258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CC7D1-E1A7-4A0F-9A35-9D0F46546868}"/>
              </a:ext>
            </a:extLst>
          </p:cNvPr>
          <p:cNvSpPr>
            <a:spLocks noGrp="1"/>
          </p:cNvSpPr>
          <p:nvPr>
            <p:ph type="dt" sz="half" idx="10"/>
          </p:nvPr>
        </p:nvSpPr>
        <p:spPr/>
        <p:txBody>
          <a:bodyPr/>
          <a:lstStyle/>
          <a:p>
            <a:fld id="{F5D1CE15-A997-4353-87B9-51DC52F49DA2}" type="datetime1">
              <a:rPr lang="en-US" smtClean="0"/>
              <a:t>9/25/2021</a:t>
            </a:fld>
            <a:endParaRPr lang="en-US"/>
          </a:p>
        </p:txBody>
      </p:sp>
      <p:sp>
        <p:nvSpPr>
          <p:cNvPr id="6" name="Footer Placeholder 5">
            <a:extLst>
              <a:ext uri="{FF2B5EF4-FFF2-40B4-BE49-F238E27FC236}">
                <a16:creationId xmlns:a16="http://schemas.microsoft.com/office/drawing/2014/main" id="{5E982B56-2D70-4159-A9DF-B469BA94B99F}"/>
              </a:ext>
            </a:extLst>
          </p:cNvPr>
          <p:cNvSpPr>
            <a:spLocks noGrp="1"/>
          </p:cNvSpPr>
          <p:nvPr>
            <p:ph type="ftr" sz="quarter" idx="11"/>
          </p:nvPr>
        </p:nvSpPr>
        <p:spPr/>
        <p:txBody>
          <a:bodyPr/>
          <a:lstStyle/>
          <a:p>
            <a:r>
              <a:rPr lang="es-ES"/>
              <a:t>Sean McCoy (sean.mccoy@ucalgary.ca)</a:t>
            </a:r>
            <a:endParaRPr lang="en-US"/>
          </a:p>
        </p:txBody>
      </p:sp>
      <p:sp>
        <p:nvSpPr>
          <p:cNvPr id="7" name="Slide Number Placeholder 6">
            <a:extLst>
              <a:ext uri="{FF2B5EF4-FFF2-40B4-BE49-F238E27FC236}">
                <a16:creationId xmlns:a16="http://schemas.microsoft.com/office/drawing/2014/main" id="{862DCDB5-F6BA-4EBA-9171-67BA2FE67ACD}"/>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2761168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DD05-F7B5-4EE6-A16A-7EBA6DF378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44667E-AB9A-4D50-85FA-86D366AD81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6B1C4-620F-4C32-AA50-41F2685DE734}"/>
              </a:ext>
            </a:extLst>
          </p:cNvPr>
          <p:cNvSpPr>
            <a:spLocks noGrp="1"/>
          </p:cNvSpPr>
          <p:nvPr>
            <p:ph type="dt" sz="half" idx="10"/>
          </p:nvPr>
        </p:nvSpPr>
        <p:spPr/>
        <p:txBody>
          <a:bodyPr/>
          <a:lstStyle/>
          <a:p>
            <a:fld id="{32CDCD5B-D6E7-45CD-A0AB-1E127AE86575}" type="datetime1">
              <a:rPr lang="en-US" smtClean="0"/>
              <a:t>9/25/2021</a:t>
            </a:fld>
            <a:endParaRPr lang="en-US"/>
          </a:p>
        </p:txBody>
      </p:sp>
      <p:sp>
        <p:nvSpPr>
          <p:cNvPr id="5" name="Footer Placeholder 4">
            <a:extLst>
              <a:ext uri="{FF2B5EF4-FFF2-40B4-BE49-F238E27FC236}">
                <a16:creationId xmlns:a16="http://schemas.microsoft.com/office/drawing/2014/main" id="{852C2D67-39A7-4F15-9A01-0AEC0EE4A252}"/>
              </a:ext>
            </a:extLst>
          </p:cNvPr>
          <p:cNvSpPr>
            <a:spLocks noGrp="1"/>
          </p:cNvSpPr>
          <p:nvPr>
            <p:ph type="ftr" sz="quarter" idx="11"/>
          </p:nvPr>
        </p:nvSpPr>
        <p:spPr/>
        <p:txBody>
          <a:bodyPr/>
          <a:lstStyle/>
          <a:p>
            <a:r>
              <a:rPr lang="es-ES"/>
              <a:t>Sean McCoy (sean.mccoy@ucalgary.ca)</a:t>
            </a:r>
            <a:endParaRPr lang="en-US"/>
          </a:p>
        </p:txBody>
      </p:sp>
      <p:sp>
        <p:nvSpPr>
          <p:cNvPr id="6" name="Slide Number Placeholder 5">
            <a:extLst>
              <a:ext uri="{FF2B5EF4-FFF2-40B4-BE49-F238E27FC236}">
                <a16:creationId xmlns:a16="http://schemas.microsoft.com/office/drawing/2014/main" id="{B7D8522A-A678-4457-ADC3-25C879A47A8A}"/>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481177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058AF-8EB8-44E0-AC2B-D233DDE10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7DBA0-37CD-46BB-8C9B-BB0083248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CFBFA-8DD6-44CB-9866-532388EEFF7C}"/>
              </a:ext>
            </a:extLst>
          </p:cNvPr>
          <p:cNvSpPr>
            <a:spLocks noGrp="1"/>
          </p:cNvSpPr>
          <p:nvPr>
            <p:ph type="dt" sz="half" idx="10"/>
          </p:nvPr>
        </p:nvSpPr>
        <p:spPr/>
        <p:txBody>
          <a:bodyPr/>
          <a:lstStyle/>
          <a:p>
            <a:fld id="{476CE734-9017-49B2-9DB6-6C321B03C99F}" type="datetime1">
              <a:rPr lang="en-US" smtClean="0"/>
              <a:t>9/25/2021</a:t>
            </a:fld>
            <a:endParaRPr lang="en-US"/>
          </a:p>
        </p:txBody>
      </p:sp>
      <p:sp>
        <p:nvSpPr>
          <p:cNvPr id="5" name="Footer Placeholder 4">
            <a:extLst>
              <a:ext uri="{FF2B5EF4-FFF2-40B4-BE49-F238E27FC236}">
                <a16:creationId xmlns:a16="http://schemas.microsoft.com/office/drawing/2014/main" id="{59554A00-FB15-4572-A66B-1A4DFC825FC9}"/>
              </a:ext>
            </a:extLst>
          </p:cNvPr>
          <p:cNvSpPr>
            <a:spLocks noGrp="1"/>
          </p:cNvSpPr>
          <p:nvPr>
            <p:ph type="ftr" sz="quarter" idx="11"/>
          </p:nvPr>
        </p:nvSpPr>
        <p:spPr/>
        <p:txBody>
          <a:bodyPr/>
          <a:lstStyle/>
          <a:p>
            <a:r>
              <a:rPr lang="es-ES"/>
              <a:t>Sean McCoy (sean.mccoy@ucalgary.ca)</a:t>
            </a:r>
            <a:endParaRPr lang="en-US"/>
          </a:p>
        </p:txBody>
      </p:sp>
      <p:sp>
        <p:nvSpPr>
          <p:cNvPr id="6" name="Slide Number Placeholder 5">
            <a:extLst>
              <a:ext uri="{FF2B5EF4-FFF2-40B4-BE49-F238E27FC236}">
                <a16:creationId xmlns:a16="http://schemas.microsoft.com/office/drawing/2014/main" id="{DFF349FF-F659-4C0B-B8B6-26ED5DF0FB86}"/>
              </a:ext>
            </a:extLst>
          </p:cNvPr>
          <p:cNvSpPr>
            <a:spLocks noGrp="1"/>
          </p:cNvSpPr>
          <p:nvPr>
            <p:ph type="sldNum" sz="quarter" idx="12"/>
          </p:nvPr>
        </p:nvSpPr>
        <p:spPr/>
        <p:txBody>
          <a:bodyPr/>
          <a:lstStyle/>
          <a:p>
            <a:fld id="{404F6BC7-C168-410E-95D6-0FF2DD30FB47}" type="slidenum">
              <a:rPr lang="en-US" smtClean="0"/>
              <a:t>‹#›</a:t>
            </a:fld>
            <a:endParaRPr lang="en-US"/>
          </a:p>
        </p:txBody>
      </p:sp>
    </p:spTree>
    <p:extLst>
      <p:ext uri="{BB962C8B-B14F-4D97-AF65-F5344CB8AC3E}">
        <p14:creationId xmlns:p14="http://schemas.microsoft.com/office/powerpoint/2010/main" val="1533224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0" y="6787232"/>
            <a:ext cx="12191999" cy="70768"/>
            <a:chOff x="0" y="6598557"/>
            <a:chExt cx="11538858" cy="259443"/>
          </a:xfrm>
        </p:grpSpPr>
        <p:sp>
          <p:nvSpPr>
            <p:cNvPr id="11" name="Rectangle 10"/>
            <p:cNvSpPr/>
            <p:nvPr/>
          </p:nvSpPr>
          <p:spPr>
            <a:xfrm>
              <a:off x="0" y="6598557"/>
              <a:ext cx="3846286" cy="259443"/>
            </a:xfrm>
            <a:prstGeom prst="rect">
              <a:avLst/>
            </a:prstGeom>
            <a:solidFill>
              <a:srgbClr val="2A9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46286" y="6598557"/>
              <a:ext cx="3846286" cy="259443"/>
            </a:xfrm>
            <a:prstGeom prst="rect">
              <a:avLst/>
            </a:prstGeom>
            <a:solidFill>
              <a:srgbClr val="0B6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92572" y="6598557"/>
              <a:ext cx="3846286" cy="259443"/>
            </a:xfrm>
            <a:prstGeom prst="rect">
              <a:avLst/>
            </a:prstGeom>
            <a:solidFill>
              <a:srgbClr val="78B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14"/>
          <p:cNvSpPr>
            <a:spLocks noGrp="1"/>
          </p:cNvSpPr>
          <p:nvPr>
            <p:ph type="body" sz="quarter" idx="13" hasCustomPrompt="1"/>
          </p:nvPr>
        </p:nvSpPr>
        <p:spPr>
          <a:xfrm>
            <a:off x="572657" y="332455"/>
            <a:ext cx="11166762" cy="480131"/>
          </a:xfrm>
        </p:spPr>
        <p:txBody>
          <a:bodyPr wrap="square">
            <a:spAutoFit/>
          </a:bodyPr>
          <a:lstStyle>
            <a:lvl1pPr marL="0" indent="0" algn="l">
              <a:buNone/>
              <a:defRPr sz="2800" b="1" cap="none"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Here</a:t>
            </a:r>
          </a:p>
        </p:txBody>
      </p:sp>
      <p:pic>
        <p:nvPicPr>
          <p:cNvPr id="5" name="Picture 4" descr="A close up of a sign&#10;&#10;Description automatically generated">
            <a:extLst>
              <a:ext uri="{FF2B5EF4-FFF2-40B4-BE49-F238E27FC236}">
                <a16:creationId xmlns:a16="http://schemas.microsoft.com/office/drawing/2014/main" id="{29498092-FF07-426B-B85B-85207B44E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3" y="6322666"/>
            <a:ext cx="1633415" cy="371966"/>
          </a:xfrm>
          <a:prstGeom prst="rect">
            <a:avLst/>
          </a:prstGeom>
        </p:spPr>
      </p:pic>
      <p:sp>
        <p:nvSpPr>
          <p:cNvPr id="18" name="Slide Number Placeholder 8">
            <a:extLst>
              <a:ext uri="{FF2B5EF4-FFF2-40B4-BE49-F238E27FC236}">
                <a16:creationId xmlns:a16="http://schemas.microsoft.com/office/drawing/2014/main" id="{EE31219A-E785-4A69-812B-92801E3802D4}"/>
              </a:ext>
            </a:extLst>
          </p:cNvPr>
          <p:cNvSpPr>
            <a:spLocks noGrp="1"/>
          </p:cNvSpPr>
          <p:nvPr>
            <p:ph type="sldNum" sz="quarter" idx="4294967295"/>
          </p:nvPr>
        </p:nvSpPr>
        <p:spPr>
          <a:xfrm>
            <a:off x="11647055" y="6342982"/>
            <a:ext cx="437972" cy="365125"/>
          </a:xfrm>
        </p:spPr>
        <p:txBody>
          <a:bodyPr/>
          <a:lstStyle/>
          <a:p>
            <a:fld id="{9F80BA07-A013-488C-B5F4-59CAC77D2FE1}" type="slidenum">
              <a:rPr lang="en-US" smtClean="0"/>
              <a:t>‹#›</a:t>
            </a:fld>
            <a:endParaRPr lang="en-US"/>
          </a:p>
        </p:txBody>
      </p:sp>
      <p:sp>
        <p:nvSpPr>
          <p:cNvPr id="19" name="Content Placeholder 2">
            <a:extLst>
              <a:ext uri="{FF2B5EF4-FFF2-40B4-BE49-F238E27FC236}">
                <a16:creationId xmlns:a16="http://schemas.microsoft.com/office/drawing/2014/main" id="{8A94C004-C285-413A-86F9-3D66283D9815}"/>
              </a:ext>
            </a:extLst>
          </p:cNvPr>
          <p:cNvSpPr>
            <a:spLocks noGrp="1"/>
          </p:cNvSpPr>
          <p:nvPr>
            <p:ph idx="1" hasCustomPrompt="1"/>
          </p:nvPr>
        </p:nvSpPr>
        <p:spPr>
          <a:xfrm>
            <a:off x="572655" y="1043709"/>
            <a:ext cx="11166761" cy="5115589"/>
          </a:xfrm>
          <a:prstGeom prst="snip1Rect">
            <a:avLst/>
          </a:prstGeom>
          <a:noFill/>
        </p:spPr>
        <p:txBody>
          <a:bodyPr lIns="180000">
            <a:normAutofit/>
          </a:bodyPr>
          <a:lstStyle>
            <a:lvl1pPr>
              <a:defRPr sz="2000">
                <a:solidFill>
                  <a:schemeClr val="tx1"/>
                </a:solidFill>
                <a:latin typeface="Arial" panose="020B0604020202020204" pitchFamily="34" charset="0"/>
                <a:cs typeface="Arial" panose="020B0604020202020204" pitchFamily="34" charset="0"/>
              </a:defRPr>
            </a:lvl1pPr>
            <a:lvl2pPr>
              <a:defRPr sz="1800">
                <a:solidFill>
                  <a:schemeClr val="tx1"/>
                </a:solidFill>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21169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613A1CF-6122-4F9E-ACB0-3A6698C4EAD7}" type="datetimeFigureOut">
              <a:rPr lang="en-CA" smtClean="0"/>
              <a:t>2021-09-25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150130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613A1CF-6122-4F9E-ACB0-3A6698C4EAD7}" type="datetimeFigureOut">
              <a:rPr lang="en-CA" smtClean="0"/>
              <a:t>2021-09-25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391274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3A1CF-6122-4F9E-ACB0-3A6698C4EAD7}" type="datetimeFigureOut">
              <a:rPr lang="en-CA" smtClean="0"/>
              <a:t>2021-09-25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10013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13A1CF-6122-4F9E-ACB0-3A6698C4EAD7}" type="datetimeFigureOut">
              <a:rPr lang="en-CA" smtClean="0"/>
              <a:t>2021-09-25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423546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13A1CF-6122-4F9E-ACB0-3A6698C4EAD7}" type="datetimeFigureOut">
              <a:rPr lang="en-CA" smtClean="0"/>
              <a:t>2021-09-25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B5C00DB-25D3-4D23-AFEB-1D7C1BBC2D30}" type="slidenum">
              <a:rPr lang="en-CA" smtClean="0"/>
              <a:t>‹#›</a:t>
            </a:fld>
            <a:endParaRPr lang="en-CA"/>
          </a:p>
        </p:txBody>
      </p:sp>
    </p:spTree>
    <p:extLst>
      <p:ext uri="{BB962C8B-B14F-4D97-AF65-F5344CB8AC3E}">
        <p14:creationId xmlns:p14="http://schemas.microsoft.com/office/powerpoint/2010/main" val="70286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3A1CF-6122-4F9E-ACB0-3A6698C4EAD7}" type="datetimeFigureOut">
              <a:rPr lang="en-CA" smtClean="0"/>
              <a:t>2021-09-25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C00DB-25D3-4D23-AFEB-1D7C1BBC2D30}" type="slidenum">
              <a:rPr lang="en-CA" smtClean="0"/>
              <a:t>‹#›</a:t>
            </a:fld>
            <a:endParaRPr lang="en-CA"/>
          </a:p>
        </p:txBody>
      </p:sp>
    </p:spTree>
    <p:extLst>
      <p:ext uri="{BB962C8B-B14F-4D97-AF65-F5344CB8AC3E}">
        <p14:creationId xmlns:p14="http://schemas.microsoft.com/office/powerpoint/2010/main" val="4096145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1475" y="225425"/>
            <a:ext cx="11449050" cy="358775"/>
          </a:xfrm>
          <a:prstGeom prst="rect">
            <a:avLst/>
          </a:prstGeom>
        </p:spPr>
        <p:txBody>
          <a:bodyPr vert="horz" lIns="91440" tIns="45720" rIns="91440" bIns="45720" rtlCol="0" anchor="b">
            <a:normAutofit/>
          </a:bodyPr>
          <a:lstStyle/>
          <a:p>
            <a:r>
              <a:rPr lang="en-US"/>
              <a:t>Click to edit Master title</a:t>
            </a:r>
          </a:p>
        </p:txBody>
      </p:sp>
      <p:sp>
        <p:nvSpPr>
          <p:cNvPr id="3" name="Text Placeholder 2"/>
          <p:cNvSpPr>
            <a:spLocks noGrp="1"/>
          </p:cNvSpPr>
          <p:nvPr>
            <p:ph type="body" idx="1"/>
          </p:nvPr>
        </p:nvSpPr>
        <p:spPr>
          <a:xfrm>
            <a:off x="371474" y="789710"/>
            <a:ext cx="11449051" cy="56634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206869" y="6485341"/>
            <a:ext cx="7561019" cy="256769"/>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CA"/>
          </a:p>
        </p:txBody>
      </p:sp>
      <p:pic>
        <p:nvPicPr>
          <p:cNvPr id="7" name="Picture 6" descr="Logo, icon&#10;&#10;Description automatically generated">
            <a:extLst>
              <a:ext uri="{FF2B5EF4-FFF2-40B4-BE49-F238E27FC236}">
                <a16:creationId xmlns:a16="http://schemas.microsoft.com/office/drawing/2014/main" id="{6BA34C28-A016-41AB-9286-45FBEC4056D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2501" y="6475814"/>
            <a:ext cx="1457050" cy="235806"/>
          </a:xfrm>
          <a:prstGeom prst="rect">
            <a:avLst/>
          </a:prstGeom>
        </p:spPr>
      </p:pic>
      <p:sp>
        <p:nvSpPr>
          <p:cNvPr id="12" name="Date Placeholder 3">
            <a:extLst>
              <a:ext uri="{FF2B5EF4-FFF2-40B4-BE49-F238E27FC236}">
                <a16:creationId xmlns:a16="http://schemas.microsoft.com/office/drawing/2014/main" id="{D1986DCE-2E11-41F2-BD13-3D39392264A1}"/>
              </a:ext>
            </a:extLst>
          </p:cNvPr>
          <p:cNvSpPr>
            <a:spLocks noGrp="1"/>
          </p:cNvSpPr>
          <p:nvPr>
            <p:ph type="dt" sz="half" idx="2"/>
          </p:nvPr>
        </p:nvSpPr>
        <p:spPr>
          <a:xfrm>
            <a:off x="9767888" y="6485340"/>
            <a:ext cx="1584325" cy="256769"/>
          </a:xfrm>
          <a:prstGeom prst="rect">
            <a:avLst/>
          </a:prstGeom>
        </p:spPr>
        <p:txBody>
          <a:bodyPr lIns="0"/>
          <a:lstStyle>
            <a:lvl1pPr algn="r">
              <a:defRPr lang="en-CA" sz="1000" kern="1200" smtClean="0">
                <a:solidFill>
                  <a:schemeClr val="tx1">
                    <a:tint val="75000"/>
                  </a:schemeClr>
                </a:solidFill>
                <a:latin typeface="+mn-lt"/>
                <a:ea typeface="+mn-ea"/>
                <a:cs typeface="+mn-cs"/>
              </a:defRPr>
            </a:lvl1pPr>
          </a:lstStyle>
          <a:p>
            <a:fld id="{4779576D-1DAA-4244-BE34-BEE815EC2DC5}" type="datetime4">
              <a:rPr lang="en-CA" smtClean="0"/>
              <a:t>September 25, 2021</a:t>
            </a:fld>
            <a:r>
              <a:rPr lang="en-CA"/>
              <a:t>     |</a:t>
            </a:r>
          </a:p>
        </p:txBody>
      </p:sp>
      <p:sp>
        <p:nvSpPr>
          <p:cNvPr id="13" name="Slide Number Placeholder 5">
            <a:extLst>
              <a:ext uri="{FF2B5EF4-FFF2-40B4-BE49-F238E27FC236}">
                <a16:creationId xmlns:a16="http://schemas.microsoft.com/office/drawing/2014/main" id="{B4443DAF-6A86-4998-824F-ABDD1D6D854C}"/>
              </a:ext>
            </a:extLst>
          </p:cNvPr>
          <p:cNvSpPr>
            <a:spLocks noGrp="1"/>
          </p:cNvSpPr>
          <p:nvPr>
            <p:ph type="sldNum" sz="quarter" idx="4"/>
          </p:nvPr>
        </p:nvSpPr>
        <p:spPr>
          <a:xfrm>
            <a:off x="11352213" y="6485343"/>
            <a:ext cx="468311" cy="256769"/>
          </a:xfrm>
          <a:prstGeom prst="rect">
            <a:avLst/>
          </a:prstGeom>
        </p:spPr>
        <p:txBody>
          <a:bodyPr lIns="0"/>
          <a:lstStyle>
            <a:lvl1pPr>
              <a:defRPr lang="en-CA" sz="1000" kern="1200" smtClean="0">
                <a:solidFill>
                  <a:schemeClr val="tx1">
                    <a:tint val="75000"/>
                  </a:schemeClr>
                </a:solidFill>
                <a:latin typeface="+mn-lt"/>
                <a:ea typeface="+mn-ea"/>
                <a:cs typeface="+mn-cs"/>
              </a:defRPr>
            </a:lvl1pPr>
          </a:lstStyle>
          <a:p>
            <a:fld id="{95861240-D2C3-49F8-97CE-CB7747CA1392}" type="slidenum">
              <a:rPr lang="en-CA" smtClean="0"/>
              <a:pPr/>
              <a:t>‹#›</a:t>
            </a:fld>
            <a:endParaRPr lang="en-CA"/>
          </a:p>
        </p:txBody>
      </p:sp>
      <p:cxnSp>
        <p:nvCxnSpPr>
          <p:cNvPr id="8" name="Straight Connector 7">
            <a:extLst>
              <a:ext uri="{FF2B5EF4-FFF2-40B4-BE49-F238E27FC236}">
                <a16:creationId xmlns:a16="http://schemas.microsoft.com/office/drawing/2014/main" id="{40395012-1CB5-44F4-BBEA-1FE47747C615}"/>
              </a:ext>
            </a:extLst>
          </p:cNvPr>
          <p:cNvCxnSpPr>
            <a:cxnSpLocks/>
          </p:cNvCxnSpPr>
          <p:nvPr userDrawn="1"/>
        </p:nvCxnSpPr>
        <p:spPr>
          <a:xfrm>
            <a:off x="479425" y="598516"/>
            <a:ext cx="657226"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539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dt="0"/>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176213" indent="-176213"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447675" indent="-139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720725" indent="-1412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984250" indent="-1412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257300" indent="-1412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5">
          <p15:clr>
            <a:srgbClr val="F26B43"/>
          </p15:clr>
        </p15:guide>
        <p15:guide id="4" orient="horz" pos="73">
          <p15:clr>
            <a:srgbClr val="F26B43"/>
          </p15:clr>
        </p15:guide>
        <p15:guide id="5" orient="horz" pos="4247">
          <p15:clr>
            <a:srgbClr val="F26B43"/>
          </p15:clr>
        </p15:guide>
        <p15:guide id="6" pos="7446">
          <p15:clr>
            <a:srgbClr val="F26B43"/>
          </p15:clr>
        </p15:guide>
        <p15:guide id="7" pos="3840">
          <p15:clr>
            <a:srgbClr val="F26B43"/>
          </p15:clr>
        </p15:guide>
        <p15:guide id="8" orient="horz" pos="142">
          <p15:clr>
            <a:srgbClr val="F26B43"/>
          </p15:clr>
        </p15:guide>
        <p15:guide id="9" orient="horz" pos="504">
          <p15:clr>
            <a:srgbClr val="F26B43"/>
          </p15:clr>
        </p15:guide>
        <p15:guide id="10" orient="horz" pos="4065">
          <p15:clr>
            <a:srgbClr val="F26B43"/>
          </p15:clr>
        </p15:guide>
        <p15:guide id="11" orient="horz" pos="640">
          <p15:clr>
            <a:srgbClr val="F26B43"/>
          </p15:clr>
        </p15:guide>
        <p15:guide id="13" pos="7605">
          <p15:clr>
            <a:srgbClr val="F26B43"/>
          </p15:clr>
        </p15:guide>
        <p15:guide id="14" pos="234">
          <p15:clr>
            <a:srgbClr val="F26B43"/>
          </p15:clr>
        </p15:guide>
        <p15:guide id="15" pos="302">
          <p15:clr>
            <a:srgbClr val="F26B43"/>
          </p15:clr>
        </p15:guide>
        <p15:guide id="17" orient="horz" pos="2341">
          <p15:clr>
            <a:srgbClr val="F26B43"/>
          </p15:clr>
        </p15:guide>
        <p15:guide id="18" pos="438">
          <p15:clr>
            <a:srgbClr val="F26B43"/>
          </p15:clr>
        </p15:guide>
        <p15:guide id="19" pos="3976">
          <p15:clr>
            <a:srgbClr val="F26B43"/>
          </p15:clr>
        </p15:guide>
        <p15:guide id="20" orient="horz" pos="4201">
          <p15:clr>
            <a:srgbClr val="F26B43"/>
          </p15:clr>
        </p15:guide>
        <p15:guide id="21" orient="horz" pos="3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Stuart.Haszeldine@ed.ac.uk</a:t>
            </a: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Energy Transition, Calgary 23Sept2021</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6AA59-E278-9741-9889-F88618610E2E}" type="slidenum">
              <a:rPr lang="en-US" smtClean="0"/>
              <a:t>‹#›</a:t>
            </a:fld>
            <a:endParaRPr lang="en-US"/>
          </a:p>
        </p:txBody>
      </p:sp>
    </p:spTree>
    <p:extLst>
      <p:ext uri="{BB962C8B-B14F-4D97-AF65-F5344CB8AC3E}">
        <p14:creationId xmlns:p14="http://schemas.microsoft.com/office/powerpoint/2010/main" val="30711141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67CE8-D08A-46F2-8D8A-B182A83E6B2C}"/>
              </a:ext>
            </a:extLst>
          </p:cNvPr>
          <p:cNvSpPr>
            <a:spLocks noGrp="1"/>
          </p:cNvSpPr>
          <p:nvPr>
            <p:ph type="title"/>
          </p:nvPr>
        </p:nvSpPr>
        <p:spPr>
          <a:xfrm>
            <a:off x="457200" y="342900"/>
            <a:ext cx="11277600" cy="10731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6B7694-AB73-4478-8826-53973DF5F4D2}"/>
              </a:ext>
            </a:extLst>
          </p:cNvPr>
          <p:cNvSpPr>
            <a:spLocks noGrp="1"/>
          </p:cNvSpPr>
          <p:nvPr>
            <p:ph type="body" idx="1"/>
          </p:nvPr>
        </p:nvSpPr>
        <p:spPr>
          <a:xfrm>
            <a:off x="457200" y="1562100"/>
            <a:ext cx="11277600" cy="4648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0E4E1-7B39-4F76-A61B-2511003E56C6}"/>
              </a:ext>
            </a:extLst>
          </p:cNvPr>
          <p:cNvSpPr>
            <a:spLocks noGrp="1"/>
          </p:cNvSpPr>
          <p:nvPr>
            <p:ph type="dt" sz="half" idx="2"/>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89497-3D44-47F7-A82F-FCD952094D60}" type="datetime1">
              <a:rPr lang="en-US" smtClean="0"/>
              <a:t>9/25/2021</a:t>
            </a:fld>
            <a:endParaRPr lang="en-US"/>
          </a:p>
        </p:txBody>
      </p:sp>
      <p:sp>
        <p:nvSpPr>
          <p:cNvPr id="5" name="Footer Placeholder 4">
            <a:extLst>
              <a:ext uri="{FF2B5EF4-FFF2-40B4-BE49-F238E27FC236}">
                <a16:creationId xmlns:a16="http://schemas.microsoft.com/office/drawing/2014/main" id="{2B8D9191-36C3-4BA0-B3ED-C1E0B012527D}"/>
              </a:ext>
            </a:extLst>
          </p:cNvPr>
          <p:cNvSpPr>
            <a:spLocks noGrp="1"/>
          </p:cNvSpPr>
          <p:nvPr>
            <p:ph type="ftr" sz="quarter" idx="3"/>
          </p:nvPr>
        </p:nvSpPr>
        <p:spPr>
          <a:xfrm>
            <a:off x="3810000" y="6356350"/>
            <a:ext cx="457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Sean McCoy (sean.mccoy@ucalgary.ca)</a:t>
            </a:r>
            <a:endParaRPr lang="en-US" dirty="0"/>
          </a:p>
        </p:txBody>
      </p:sp>
      <p:sp>
        <p:nvSpPr>
          <p:cNvPr id="6" name="Slide Number Placeholder 5">
            <a:extLst>
              <a:ext uri="{FF2B5EF4-FFF2-40B4-BE49-F238E27FC236}">
                <a16:creationId xmlns:a16="http://schemas.microsoft.com/office/drawing/2014/main" id="{8EADB2BC-D992-474E-8EC2-EC77254FF25D}"/>
              </a:ext>
            </a:extLst>
          </p:cNvPr>
          <p:cNvSpPr>
            <a:spLocks noGrp="1"/>
          </p:cNvSpPr>
          <p:nvPr>
            <p:ph type="sldNum" sz="quarter" idx="4"/>
          </p:nvPr>
        </p:nvSpPr>
        <p:spPr>
          <a:xfrm>
            <a:off x="8839200" y="6356350"/>
            <a:ext cx="28955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F6BC7-C168-410E-95D6-0FF2DD30FB47}" type="slidenum">
              <a:rPr lang="en-US" smtClean="0"/>
              <a:t>‹#›</a:t>
            </a:fld>
            <a:endParaRPr lang="en-US"/>
          </a:p>
        </p:txBody>
      </p:sp>
    </p:spTree>
    <p:extLst>
      <p:ext uri="{BB962C8B-B14F-4D97-AF65-F5344CB8AC3E}">
        <p14:creationId xmlns:p14="http://schemas.microsoft.com/office/powerpoint/2010/main" val="278087984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30" r:id="rId13"/>
  </p:sldLayoutIdLst>
  <p:hf sldNum="0"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orient="horz" pos="984">
          <p15:clr>
            <a:srgbClr val="F26B43"/>
          </p15:clr>
        </p15:guide>
        <p15:guide id="3" pos="7392">
          <p15:clr>
            <a:srgbClr val="F26B43"/>
          </p15:clr>
        </p15:guide>
        <p15:guide id="4" pos="3840">
          <p15:clr>
            <a:srgbClr val="F26B43"/>
          </p15:clr>
        </p15:guide>
        <p15:guide id="5" orient="horz" pos="39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4.sv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28.sv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chart" Target="../charts/chart1.xml"/><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7.png"/><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9.svg"/><Relationship Id="rId17" Type="http://schemas.openxmlformats.org/officeDocument/2006/relationships/image" Target="../media/image40.png"/><Relationship Id="rId2" Type="http://schemas.openxmlformats.org/officeDocument/2006/relationships/image" Target="../media/image31.png"/><Relationship Id="rId16" Type="http://schemas.openxmlformats.org/officeDocument/2006/relationships/image" Target="../media/image53.svg"/><Relationship Id="rId1" Type="http://schemas.openxmlformats.org/officeDocument/2006/relationships/slideLayout" Target="../slideLayouts/slideLayout19.xml"/><Relationship Id="rId6" Type="http://schemas.openxmlformats.org/officeDocument/2006/relationships/image" Target="../media/image43.svg"/><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0606" y="619432"/>
            <a:ext cx="10461523" cy="5729996"/>
          </a:xfrm>
        </p:spPr>
        <p:txBody>
          <a:bodyPr/>
          <a:lstStyle/>
          <a:p>
            <a:pPr>
              <a:lnSpc>
                <a:spcPct val="100000"/>
              </a:lnSpc>
            </a:pPr>
            <a:r>
              <a:rPr lang="en-CA" sz="5400" dirty="0"/>
              <a:t>Carbon storage in the geosphere </a:t>
            </a:r>
          </a:p>
          <a:p>
            <a:pPr>
              <a:lnSpc>
                <a:spcPct val="100000"/>
              </a:lnSpc>
            </a:pPr>
            <a:endParaRPr lang="en-CA" sz="5400" dirty="0"/>
          </a:p>
          <a:p>
            <a:pPr>
              <a:lnSpc>
                <a:spcPct val="100000"/>
              </a:lnSpc>
            </a:pPr>
            <a:r>
              <a:rPr lang="en-CA" sz="2400" dirty="0"/>
              <a:t>Facilitator: Dr. Steve </a:t>
            </a:r>
            <a:r>
              <a:rPr lang="en-CA" sz="2400" dirty="0" err="1"/>
              <a:t>Larter</a:t>
            </a:r>
            <a:r>
              <a:rPr lang="en-CA" sz="2400" dirty="0"/>
              <a:t>, University of Calgary</a:t>
            </a:r>
          </a:p>
          <a:p>
            <a:pPr>
              <a:lnSpc>
                <a:spcPct val="100000"/>
              </a:lnSpc>
            </a:pPr>
            <a:r>
              <a:rPr lang="en-CA" sz="2400" dirty="0"/>
              <a:t>Panelists: Dr. Don Lawton, Dr. Sean McCoy, Dr. Stuart </a:t>
            </a:r>
            <a:r>
              <a:rPr lang="en-CA" sz="2400" dirty="0" err="1"/>
              <a:t>Haszeldine,Candice</a:t>
            </a:r>
            <a:r>
              <a:rPr lang="en-CA" sz="2400" dirty="0"/>
              <a:t> Paton, and Patrick Elliott </a:t>
            </a:r>
          </a:p>
          <a:p>
            <a:pPr>
              <a:lnSpc>
                <a:spcPct val="100000"/>
              </a:lnSpc>
            </a:pPr>
            <a:endParaRPr lang="en-CA" sz="2400" dirty="0"/>
          </a:p>
          <a:p>
            <a:pPr>
              <a:lnSpc>
                <a:spcPct val="100000"/>
              </a:lnSpc>
            </a:pPr>
            <a:r>
              <a:rPr lang="en-CA" sz="2400" dirty="0"/>
              <a:t>Date: September 23, 2021</a:t>
            </a:r>
          </a:p>
          <a:p>
            <a:pPr>
              <a:lnSpc>
                <a:spcPct val="100000"/>
              </a:lnSpc>
            </a:pPr>
            <a:r>
              <a:rPr lang="en-CA" sz="2400" dirty="0"/>
              <a:t>Time: 8 a.m. MT</a:t>
            </a:r>
          </a:p>
        </p:txBody>
      </p:sp>
    </p:spTree>
    <p:extLst>
      <p:ext uri="{BB962C8B-B14F-4D97-AF65-F5344CB8AC3E}">
        <p14:creationId xmlns:p14="http://schemas.microsoft.com/office/powerpoint/2010/main" val="3538058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5455166-0BA8-DF46-BE7E-711A625C7D6B}"/>
              </a:ext>
            </a:extLst>
          </p:cNvPr>
          <p:cNvSpPr>
            <a:spLocks noGrp="1"/>
          </p:cNvSpPr>
          <p:nvPr>
            <p:ph type="body" sz="quarter" idx="13"/>
          </p:nvPr>
        </p:nvSpPr>
        <p:spPr/>
        <p:txBody>
          <a:bodyPr/>
          <a:lstStyle/>
          <a:p>
            <a:endParaRPr lang="en-US"/>
          </a:p>
        </p:txBody>
      </p:sp>
      <p:pic>
        <p:nvPicPr>
          <p:cNvPr id="11" name="Picture 10" descr="Diagram&#10;&#10;Description automatically generated">
            <a:extLst>
              <a:ext uri="{FF2B5EF4-FFF2-40B4-BE49-F238E27FC236}">
                <a16:creationId xmlns:a16="http://schemas.microsoft.com/office/drawing/2014/main" id="{4FBF9C0F-D748-A04F-9F3C-A603E025E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48128"/>
            <a:ext cx="12179300" cy="6858000"/>
          </a:xfrm>
          <a:prstGeom prst="rect">
            <a:avLst/>
          </a:prstGeom>
        </p:spPr>
      </p:pic>
    </p:spTree>
    <p:extLst>
      <p:ext uri="{BB962C8B-B14F-4D97-AF65-F5344CB8AC3E}">
        <p14:creationId xmlns:p14="http://schemas.microsoft.com/office/powerpoint/2010/main" val="2978143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947B8-836B-5147-9E2E-A3DDD4FE0E89}"/>
              </a:ext>
            </a:extLst>
          </p:cNvPr>
          <p:cNvSpPr>
            <a:spLocks noGrp="1"/>
          </p:cNvSpPr>
          <p:nvPr>
            <p:ph type="title"/>
          </p:nvPr>
        </p:nvSpPr>
        <p:spPr>
          <a:xfrm>
            <a:off x="1456089" y="36029"/>
            <a:ext cx="9933791" cy="935915"/>
          </a:xfrm>
        </p:spPr>
        <p:txBody>
          <a:bodyPr/>
          <a:lstStyle/>
          <a:p>
            <a:r>
              <a:rPr lang="en-GB" b="1" dirty="0"/>
              <a:t>CCS and CDR:  Why, when, and how?</a:t>
            </a:r>
            <a:endParaRPr lang="en-US" dirty="0"/>
          </a:p>
        </p:txBody>
      </p:sp>
      <p:sp>
        <p:nvSpPr>
          <p:cNvPr id="3" name="Date Placeholder 2">
            <a:extLst>
              <a:ext uri="{FF2B5EF4-FFF2-40B4-BE49-F238E27FC236}">
                <a16:creationId xmlns:a16="http://schemas.microsoft.com/office/drawing/2014/main" id="{51A63C91-DC7C-9A40-A763-92473636DF75}"/>
              </a:ext>
            </a:extLst>
          </p:cNvPr>
          <p:cNvSpPr>
            <a:spLocks noGrp="1"/>
          </p:cNvSpPr>
          <p:nvPr>
            <p:ph type="dt" sz="half" idx="10"/>
          </p:nvPr>
        </p:nvSpPr>
        <p:spPr>
          <a:xfrm>
            <a:off x="77696" y="6448803"/>
            <a:ext cx="3006247" cy="365125"/>
          </a:xfrm>
        </p:spPr>
        <p:txBody>
          <a:bodyPr/>
          <a:lstStyle/>
          <a:p>
            <a:pPr defTabSz="914377"/>
            <a:r>
              <a:rPr lang="en-GB" sz="1800" dirty="0" err="1">
                <a:solidFill>
                  <a:schemeClr val="tx1"/>
                </a:solidFill>
                <a:latin typeface="Calibri" panose="020F0502020204030204"/>
              </a:rPr>
              <a:t>Stuart.Haszeldine@ed.ac.uk</a:t>
            </a:r>
            <a:endParaRPr lang="en-US" sz="1800" dirty="0">
              <a:solidFill>
                <a:schemeClr val="tx1"/>
              </a:solidFill>
              <a:latin typeface="Calibri" panose="020F0502020204030204"/>
            </a:endParaRPr>
          </a:p>
        </p:txBody>
      </p:sp>
      <p:sp>
        <p:nvSpPr>
          <p:cNvPr id="4" name="Footer Placeholder 3">
            <a:extLst>
              <a:ext uri="{FF2B5EF4-FFF2-40B4-BE49-F238E27FC236}">
                <a16:creationId xmlns:a16="http://schemas.microsoft.com/office/drawing/2014/main" id="{B441625A-E856-3147-93E2-4FFC0E7F7B93}"/>
              </a:ext>
            </a:extLst>
          </p:cNvPr>
          <p:cNvSpPr>
            <a:spLocks noGrp="1"/>
          </p:cNvSpPr>
          <p:nvPr>
            <p:ph type="ftr" sz="quarter" idx="11"/>
          </p:nvPr>
        </p:nvSpPr>
        <p:spPr>
          <a:xfrm>
            <a:off x="3954980" y="6461511"/>
            <a:ext cx="4114800" cy="365125"/>
          </a:xfrm>
        </p:spPr>
        <p:txBody>
          <a:bodyPr/>
          <a:lstStyle/>
          <a:p>
            <a:pPr defTabSz="914377"/>
            <a:r>
              <a:rPr lang="en-US" dirty="0">
                <a:solidFill>
                  <a:prstClr val="black">
                    <a:tint val="75000"/>
                  </a:prstClr>
                </a:solidFill>
                <a:latin typeface="Calibri" panose="020F0502020204030204"/>
              </a:rPr>
              <a:t>Energy Transition, Calgary 23Sept2021</a:t>
            </a:r>
          </a:p>
        </p:txBody>
      </p:sp>
      <p:sp>
        <p:nvSpPr>
          <p:cNvPr id="5" name="Slide Number Placeholder 4">
            <a:extLst>
              <a:ext uri="{FF2B5EF4-FFF2-40B4-BE49-F238E27FC236}">
                <a16:creationId xmlns:a16="http://schemas.microsoft.com/office/drawing/2014/main" id="{32EA5470-698A-E344-85D9-7473AEAF2E7B}"/>
              </a:ext>
            </a:extLst>
          </p:cNvPr>
          <p:cNvSpPr>
            <a:spLocks noGrp="1"/>
          </p:cNvSpPr>
          <p:nvPr>
            <p:ph type="sldNum" sz="quarter" idx="12"/>
          </p:nvPr>
        </p:nvSpPr>
        <p:spPr>
          <a:xfrm>
            <a:off x="9371104" y="6448803"/>
            <a:ext cx="2743200" cy="365125"/>
          </a:xfrm>
        </p:spPr>
        <p:txBody>
          <a:bodyPr/>
          <a:lstStyle/>
          <a:p>
            <a:pPr defTabSz="914377"/>
            <a:fld id="{A326AA59-E278-9741-9889-F88618610E2E}" type="slidenum">
              <a:rPr lang="en-US">
                <a:solidFill>
                  <a:prstClr val="black">
                    <a:tint val="75000"/>
                  </a:prstClr>
                </a:solidFill>
                <a:latin typeface="Calibri" panose="020F0502020204030204"/>
              </a:rPr>
              <a:pPr defTabSz="914377"/>
              <a:t>11</a:t>
            </a:fld>
            <a:endParaRPr lang="en-US" dirty="0">
              <a:solidFill>
                <a:prstClr val="black">
                  <a:tint val="75000"/>
                </a:prstClr>
              </a:solidFill>
              <a:latin typeface="Calibri" panose="020F0502020204030204"/>
            </a:endParaRPr>
          </a:p>
        </p:txBody>
      </p:sp>
      <p:sp>
        <p:nvSpPr>
          <p:cNvPr id="6" name="Rectangle 5">
            <a:extLst>
              <a:ext uri="{FF2B5EF4-FFF2-40B4-BE49-F238E27FC236}">
                <a16:creationId xmlns:a16="http://schemas.microsoft.com/office/drawing/2014/main" id="{5A76522B-A95A-8849-BA9B-2FE9A6DE01EB}"/>
              </a:ext>
            </a:extLst>
          </p:cNvPr>
          <p:cNvSpPr/>
          <p:nvPr/>
        </p:nvSpPr>
        <p:spPr>
          <a:xfrm>
            <a:off x="1" y="4557982"/>
            <a:ext cx="10850988" cy="261610"/>
          </a:xfrm>
          <a:prstGeom prst="rect">
            <a:avLst/>
          </a:prstGeom>
        </p:spPr>
        <p:txBody>
          <a:bodyPr wrap="square">
            <a:spAutoFit/>
          </a:bodyPr>
          <a:lstStyle/>
          <a:p>
            <a:pPr algn="r" defTabSz="914377"/>
            <a:r>
              <a:rPr lang="en-US" sz="1100" dirty="0">
                <a:solidFill>
                  <a:prstClr val="black"/>
                </a:solidFill>
                <a:latin typeface="Calibri" panose="020F0502020204030204"/>
                <a:cs typeface="Times"/>
              </a:rPr>
              <a:t>Greenhouse Gas Removal, Royal Society and Royal Academy of Engineering, 2017</a:t>
            </a:r>
            <a:endParaRPr lang="en-GB" sz="1100" dirty="0">
              <a:solidFill>
                <a:prstClr val="black"/>
              </a:solidFill>
              <a:latin typeface="Calibri" panose="020F0502020204030204"/>
              <a:cs typeface="Times"/>
            </a:endParaRPr>
          </a:p>
        </p:txBody>
      </p:sp>
      <p:pic>
        <p:nvPicPr>
          <p:cNvPr id="7" name="Picture 6">
            <a:extLst>
              <a:ext uri="{FF2B5EF4-FFF2-40B4-BE49-F238E27FC236}">
                <a16:creationId xmlns:a16="http://schemas.microsoft.com/office/drawing/2014/main" id="{D07C1B13-FCF8-0943-AD2E-2B11067DDB04}"/>
              </a:ext>
            </a:extLst>
          </p:cNvPr>
          <p:cNvPicPr>
            <a:picLocks noChangeAspect="1"/>
          </p:cNvPicPr>
          <p:nvPr/>
        </p:nvPicPr>
        <p:blipFill>
          <a:blip r:embed="rId2"/>
          <a:stretch>
            <a:fillRect/>
          </a:stretch>
        </p:blipFill>
        <p:spPr>
          <a:xfrm>
            <a:off x="1" y="814293"/>
            <a:ext cx="6653076" cy="5412975"/>
          </a:xfrm>
          <a:prstGeom prst="rect">
            <a:avLst/>
          </a:prstGeom>
        </p:spPr>
      </p:pic>
      <p:pic>
        <p:nvPicPr>
          <p:cNvPr id="8" name="Picture 7">
            <a:extLst>
              <a:ext uri="{FF2B5EF4-FFF2-40B4-BE49-F238E27FC236}">
                <a16:creationId xmlns:a16="http://schemas.microsoft.com/office/drawing/2014/main" id="{75CF182D-FF84-7E42-8825-E215A6905CA3}"/>
              </a:ext>
            </a:extLst>
          </p:cNvPr>
          <p:cNvPicPr>
            <a:picLocks noChangeAspect="1"/>
          </p:cNvPicPr>
          <p:nvPr/>
        </p:nvPicPr>
        <p:blipFill rotWithShape="1">
          <a:blip r:embed="rId3"/>
          <a:srcRect r="34973"/>
          <a:stretch/>
        </p:blipFill>
        <p:spPr>
          <a:xfrm>
            <a:off x="6603251" y="1100437"/>
            <a:ext cx="5511054" cy="5380972"/>
          </a:xfrm>
          <a:prstGeom prst="rect">
            <a:avLst/>
          </a:prstGeom>
        </p:spPr>
      </p:pic>
      <p:sp>
        <p:nvSpPr>
          <p:cNvPr id="9" name="TextBox 8">
            <a:extLst>
              <a:ext uri="{FF2B5EF4-FFF2-40B4-BE49-F238E27FC236}">
                <a16:creationId xmlns:a16="http://schemas.microsoft.com/office/drawing/2014/main" id="{ABA5397A-3A18-2F47-8BBC-FDB48C241C28}"/>
              </a:ext>
            </a:extLst>
          </p:cNvPr>
          <p:cNvSpPr txBox="1"/>
          <p:nvPr/>
        </p:nvSpPr>
        <p:spPr>
          <a:xfrm>
            <a:off x="8069781" y="2342452"/>
            <a:ext cx="1064625" cy="300210"/>
          </a:xfrm>
          <a:prstGeom prst="rect">
            <a:avLst/>
          </a:prstGeom>
          <a:noFill/>
        </p:spPr>
        <p:txBody>
          <a:bodyPr wrap="square" rtlCol="0">
            <a:spAutoFit/>
          </a:bodyPr>
          <a:lstStyle/>
          <a:p>
            <a:pPr defTabSz="914377"/>
            <a:r>
              <a:rPr lang="en-US" sz="1351" dirty="0">
                <a:solidFill>
                  <a:prstClr val="black"/>
                </a:solidFill>
                <a:latin typeface="Calibri" panose="020F0502020204030204"/>
              </a:rPr>
              <a:t>aviation</a:t>
            </a:r>
          </a:p>
        </p:txBody>
      </p:sp>
      <p:sp>
        <p:nvSpPr>
          <p:cNvPr id="10" name="TextBox 9">
            <a:extLst>
              <a:ext uri="{FF2B5EF4-FFF2-40B4-BE49-F238E27FC236}">
                <a16:creationId xmlns:a16="http://schemas.microsoft.com/office/drawing/2014/main" id="{91C60639-2BCC-0D40-A44B-D90C5F1E5C58}"/>
              </a:ext>
            </a:extLst>
          </p:cNvPr>
          <p:cNvSpPr txBox="1"/>
          <p:nvPr/>
        </p:nvSpPr>
        <p:spPr>
          <a:xfrm>
            <a:off x="8129445" y="3624117"/>
            <a:ext cx="1064625" cy="300210"/>
          </a:xfrm>
          <a:prstGeom prst="rect">
            <a:avLst/>
          </a:prstGeom>
          <a:noFill/>
        </p:spPr>
        <p:txBody>
          <a:bodyPr wrap="square" rtlCol="0">
            <a:spAutoFit/>
          </a:bodyPr>
          <a:lstStyle/>
          <a:p>
            <a:pPr defTabSz="914377"/>
            <a:r>
              <a:rPr lang="en-US" sz="1351" dirty="0">
                <a:solidFill>
                  <a:prstClr val="black"/>
                </a:solidFill>
                <a:latin typeface="Calibri" panose="020F0502020204030204"/>
              </a:rPr>
              <a:t>Non CO2</a:t>
            </a:r>
          </a:p>
        </p:txBody>
      </p:sp>
      <p:sp>
        <p:nvSpPr>
          <p:cNvPr id="11" name="TextBox 10">
            <a:extLst>
              <a:ext uri="{FF2B5EF4-FFF2-40B4-BE49-F238E27FC236}">
                <a16:creationId xmlns:a16="http://schemas.microsoft.com/office/drawing/2014/main" id="{284C5DB1-02D4-764F-9A42-641FAF6AE8B8}"/>
              </a:ext>
            </a:extLst>
          </p:cNvPr>
          <p:cNvSpPr txBox="1"/>
          <p:nvPr/>
        </p:nvSpPr>
        <p:spPr>
          <a:xfrm>
            <a:off x="8069782" y="4842856"/>
            <a:ext cx="1064625" cy="300210"/>
          </a:xfrm>
          <a:prstGeom prst="rect">
            <a:avLst/>
          </a:prstGeom>
          <a:noFill/>
        </p:spPr>
        <p:txBody>
          <a:bodyPr wrap="square" rtlCol="0">
            <a:spAutoFit/>
          </a:bodyPr>
          <a:lstStyle/>
          <a:p>
            <a:pPr defTabSz="914377"/>
            <a:r>
              <a:rPr lang="en-US" sz="1351" dirty="0">
                <a:solidFill>
                  <a:prstClr val="black"/>
                </a:solidFill>
                <a:latin typeface="Calibri" panose="020F0502020204030204"/>
              </a:rPr>
              <a:t>Industry</a:t>
            </a:r>
          </a:p>
        </p:txBody>
      </p:sp>
      <p:sp>
        <p:nvSpPr>
          <p:cNvPr id="12" name="TextBox 11">
            <a:extLst>
              <a:ext uri="{FF2B5EF4-FFF2-40B4-BE49-F238E27FC236}">
                <a16:creationId xmlns:a16="http://schemas.microsoft.com/office/drawing/2014/main" id="{38ECF26E-210E-7A48-9DF8-4A5CA0037D0E}"/>
              </a:ext>
            </a:extLst>
          </p:cNvPr>
          <p:cNvSpPr txBox="1"/>
          <p:nvPr/>
        </p:nvSpPr>
        <p:spPr>
          <a:xfrm>
            <a:off x="8069782" y="5249575"/>
            <a:ext cx="1640367" cy="715965"/>
          </a:xfrm>
          <a:prstGeom prst="rect">
            <a:avLst/>
          </a:prstGeom>
          <a:noFill/>
        </p:spPr>
        <p:txBody>
          <a:bodyPr wrap="square" rtlCol="0">
            <a:spAutoFit/>
          </a:bodyPr>
          <a:lstStyle/>
          <a:p>
            <a:pPr defTabSz="914377"/>
            <a:r>
              <a:rPr lang="en-US" sz="1351" dirty="0">
                <a:solidFill>
                  <a:prstClr val="black"/>
                </a:solidFill>
                <a:latin typeface="Calibri" panose="020F0502020204030204"/>
              </a:rPr>
              <a:t>Transport</a:t>
            </a:r>
          </a:p>
          <a:p>
            <a:pPr defTabSz="914377"/>
            <a:r>
              <a:rPr lang="en-US" sz="1351" dirty="0">
                <a:solidFill>
                  <a:prstClr val="black"/>
                </a:solidFill>
                <a:latin typeface="Calibri" panose="020F0502020204030204"/>
              </a:rPr>
              <a:t>Heat</a:t>
            </a:r>
          </a:p>
          <a:p>
            <a:pPr defTabSz="914377"/>
            <a:r>
              <a:rPr lang="en-US" sz="1351" dirty="0">
                <a:solidFill>
                  <a:prstClr val="black"/>
                </a:solidFill>
                <a:latin typeface="Calibri" panose="020F0502020204030204"/>
              </a:rPr>
              <a:t>Power</a:t>
            </a:r>
          </a:p>
        </p:txBody>
      </p:sp>
      <p:sp>
        <p:nvSpPr>
          <p:cNvPr id="13" name="TextBox 12">
            <a:extLst>
              <a:ext uri="{FF2B5EF4-FFF2-40B4-BE49-F238E27FC236}">
                <a16:creationId xmlns:a16="http://schemas.microsoft.com/office/drawing/2014/main" id="{6FF8E955-E812-AA4C-BCA9-5FF383E19153}"/>
              </a:ext>
            </a:extLst>
          </p:cNvPr>
          <p:cNvSpPr txBox="1"/>
          <p:nvPr/>
        </p:nvSpPr>
        <p:spPr>
          <a:xfrm>
            <a:off x="7799274" y="6259521"/>
            <a:ext cx="3195711" cy="508088"/>
          </a:xfrm>
          <a:prstGeom prst="rect">
            <a:avLst/>
          </a:prstGeom>
          <a:noFill/>
        </p:spPr>
        <p:txBody>
          <a:bodyPr wrap="square" rtlCol="0">
            <a:spAutoFit/>
          </a:bodyPr>
          <a:lstStyle/>
          <a:p>
            <a:pPr defTabSz="914377"/>
            <a:r>
              <a:rPr lang="en-US" sz="1351" dirty="0">
                <a:solidFill>
                  <a:prstClr val="black"/>
                </a:solidFill>
                <a:latin typeface="Calibri" panose="020F0502020204030204"/>
                <a:cs typeface="Times"/>
              </a:rPr>
              <a:t>Greenhouse Gas Removal, Royal Society and Royal Academy of Engineering, 2017</a:t>
            </a:r>
            <a:endParaRPr lang="en-GB" sz="1351" dirty="0">
              <a:solidFill>
                <a:prstClr val="black"/>
              </a:solidFill>
              <a:latin typeface="Calibri" panose="020F0502020204030204"/>
              <a:cs typeface="Times"/>
            </a:endParaRPr>
          </a:p>
        </p:txBody>
      </p:sp>
      <p:sp>
        <p:nvSpPr>
          <p:cNvPr id="14" name="TextBox 13">
            <a:extLst>
              <a:ext uri="{FF2B5EF4-FFF2-40B4-BE49-F238E27FC236}">
                <a16:creationId xmlns:a16="http://schemas.microsoft.com/office/drawing/2014/main" id="{67D722AE-B2CE-4B4E-B73F-5DA9A4EE7E27}"/>
              </a:ext>
            </a:extLst>
          </p:cNvPr>
          <p:cNvSpPr txBox="1"/>
          <p:nvPr/>
        </p:nvSpPr>
        <p:spPr>
          <a:xfrm>
            <a:off x="6225965" y="914615"/>
            <a:ext cx="5966036" cy="461665"/>
          </a:xfrm>
          <a:prstGeom prst="rect">
            <a:avLst/>
          </a:prstGeom>
          <a:noFill/>
        </p:spPr>
        <p:txBody>
          <a:bodyPr wrap="square" rtlCol="0">
            <a:spAutoFit/>
          </a:bodyPr>
          <a:lstStyle/>
          <a:p>
            <a:pPr defTabSz="914377"/>
            <a:r>
              <a:rPr lang="en-US" sz="2400" b="1" dirty="0">
                <a:solidFill>
                  <a:prstClr val="black"/>
                </a:solidFill>
                <a:latin typeface="Calibri" panose="020F0502020204030204"/>
              </a:rPr>
              <a:t>Anticipated UK storage/year  required 2050 </a:t>
            </a:r>
          </a:p>
        </p:txBody>
      </p:sp>
      <p:sp>
        <p:nvSpPr>
          <p:cNvPr id="15" name="TextBox 14">
            <a:extLst>
              <a:ext uri="{FF2B5EF4-FFF2-40B4-BE49-F238E27FC236}">
                <a16:creationId xmlns:a16="http://schemas.microsoft.com/office/drawing/2014/main" id="{88721572-E1C7-5B46-91CF-7BCE0A3E7348}"/>
              </a:ext>
            </a:extLst>
          </p:cNvPr>
          <p:cNvSpPr txBox="1"/>
          <p:nvPr/>
        </p:nvSpPr>
        <p:spPr>
          <a:xfrm>
            <a:off x="4807905" y="4849176"/>
            <a:ext cx="1295715" cy="307777"/>
          </a:xfrm>
          <a:prstGeom prst="rect">
            <a:avLst/>
          </a:prstGeom>
          <a:solidFill>
            <a:schemeClr val="accent6"/>
          </a:solidFill>
        </p:spPr>
        <p:txBody>
          <a:bodyPr wrap="square" rtlCol="0">
            <a:spAutoFit/>
          </a:bodyPr>
          <a:lstStyle/>
          <a:p>
            <a:pPr defTabSz="914377"/>
            <a:r>
              <a:rPr lang="en-US" sz="1400" dirty="0">
                <a:solidFill>
                  <a:prstClr val="white"/>
                </a:solidFill>
                <a:latin typeface="Calibri" panose="020F0502020204030204"/>
              </a:rPr>
              <a:t>NET methods</a:t>
            </a:r>
          </a:p>
        </p:txBody>
      </p:sp>
      <p:sp>
        <p:nvSpPr>
          <p:cNvPr id="16" name="TextBox 15">
            <a:extLst>
              <a:ext uri="{FF2B5EF4-FFF2-40B4-BE49-F238E27FC236}">
                <a16:creationId xmlns:a16="http://schemas.microsoft.com/office/drawing/2014/main" id="{132A1C46-8495-074A-881F-69521EA7F921}"/>
              </a:ext>
            </a:extLst>
          </p:cNvPr>
          <p:cNvSpPr txBox="1"/>
          <p:nvPr/>
        </p:nvSpPr>
        <p:spPr>
          <a:xfrm>
            <a:off x="7216627" y="1549025"/>
            <a:ext cx="2171232" cy="646331"/>
          </a:xfrm>
          <a:prstGeom prst="rect">
            <a:avLst/>
          </a:prstGeom>
          <a:noFill/>
        </p:spPr>
        <p:txBody>
          <a:bodyPr wrap="square" rtlCol="0">
            <a:spAutoFit/>
          </a:bodyPr>
          <a:lstStyle/>
          <a:p>
            <a:pPr defTabSz="914377"/>
            <a:r>
              <a:rPr lang="en-US" b="1" dirty="0">
                <a:solidFill>
                  <a:prstClr val="black"/>
                </a:solidFill>
                <a:latin typeface="Calibri" panose="020F0502020204030204"/>
              </a:rPr>
              <a:t>400 Mt CO2/</a:t>
            </a:r>
            <a:r>
              <a:rPr lang="en-US" b="1" dirty="0" err="1">
                <a:solidFill>
                  <a:prstClr val="black"/>
                </a:solidFill>
                <a:latin typeface="Calibri" panose="020F0502020204030204"/>
              </a:rPr>
              <a:t>yr</a:t>
            </a:r>
            <a:r>
              <a:rPr lang="en-US" b="1" dirty="0">
                <a:solidFill>
                  <a:prstClr val="black"/>
                </a:solidFill>
                <a:latin typeface="Calibri" panose="020F0502020204030204"/>
              </a:rPr>
              <a:t> 2021</a:t>
            </a:r>
          </a:p>
          <a:p>
            <a:pPr defTabSz="914377"/>
            <a:r>
              <a:rPr lang="en-US" b="1" dirty="0">
                <a:solidFill>
                  <a:prstClr val="black"/>
                </a:solidFill>
                <a:latin typeface="Calibri" panose="020F0502020204030204"/>
              </a:rPr>
              <a:t>140 MtCO2/</a:t>
            </a:r>
            <a:r>
              <a:rPr lang="en-US" b="1" dirty="0" err="1">
                <a:solidFill>
                  <a:prstClr val="black"/>
                </a:solidFill>
                <a:latin typeface="Calibri" panose="020F0502020204030204"/>
              </a:rPr>
              <a:t>yr</a:t>
            </a:r>
            <a:r>
              <a:rPr lang="en-US" b="1" dirty="0">
                <a:solidFill>
                  <a:prstClr val="black"/>
                </a:solidFill>
                <a:latin typeface="Calibri" panose="020F0502020204030204"/>
              </a:rPr>
              <a:t> 2050</a:t>
            </a:r>
          </a:p>
        </p:txBody>
      </p:sp>
    </p:spTree>
    <p:extLst>
      <p:ext uri="{BB962C8B-B14F-4D97-AF65-F5344CB8AC3E}">
        <p14:creationId xmlns:p14="http://schemas.microsoft.com/office/powerpoint/2010/main" val="785284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7BE9-839F-5E42-8190-7FF0DF4B17B1}"/>
              </a:ext>
            </a:extLst>
          </p:cNvPr>
          <p:cNvSpPr>
            <a:spLocks noGrp="1"/>
          </p:cNvSpPr>
          <p:nvPr>
            <p:ph type="title"/>
          </p:nvPr>
        </p:nvSpPr>
        <p:spPr>
          <a:xfrm>
            <a:off x="2922662" y="30589"/>
            <a:ext cx="8564953" cy="794603"/>
          </a:xfrm>
        </p:spPr>
        <p:txBody>
          <a:bodyPr/>
          <a:lstStyle/>
          <a:p>
            <a:r>
              <a:rPr lang="en-US" b="1" dirty="0"/>
              <a:t>Acorn CCS cluster, Scotland</a:t>
            </a:r>
          </a:p>
        </p:txBody>
      </p:sp>
      <p:sp>
        <p:nvSpPr>
          <p:cNvPr id="3" name="Date Placeholder 2">
            <a:extLst>
              <a:ext uri="{FF2B5EF4-FFF2-40B4-BE49-F238E27FC236}">
                <a16:creationId xmlns:a16="http://schemas.microsoft.com/office/drawing/2014/main" id="{B730387F-3074-6644-AB9D-DA8BDA931111}"/>
              </a:ext>
            </a:extLst>
          </p:cNvPr>
          <p:cNvSpPr>
            <a:spLocks noGrp="1"/>
          </p:cNvSpPr>
          <p:nvPr>
            <p:ph type="dt" sz="half" idx="10"/>
          </p:nvPr>
        </p:nvSpPr>
        <p:spPr/>
        <p:txBody>
          <a:bodyPr/>
          <a:lstStyle/>
          <a:p>
            <a:pPr defTabSz="914377"/>
            <a:r>
              <a:rPr lang="en-GB">
                <a:solidFill>
                  <a:prstClr val="black">
                    <a:tint val="75000"/>
                  </a:prstClr>
                </a:solidFill>
                <a:latin typeface="Calibri" panose="020F0502020204030204"/>
              </a:rPr>
              <a:t>Stuart.Haszeldine@ed.ac.uk</a:t>
            </a:r>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B0FB125F-0835-8F4D-9463-EA4A8EEFFCE2}"/>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rPr>
              <a:t>Energy Transition, Calgary 23Sept2021</a:t>
            </a:r>
          </a:p>
        </p:txBody>
      </p:sp>
      <p:sp>
        <p:nvSpPr>
          <p:cNvPr id="5" name="Slide Number Placeholder 4">
            <a:extLst>
              <a:ext uri="{FF2B5EF4-FFF2-40B4-BE49-F238E27FC236}">
                <a16:creationId xmlns:a16="http://schemas.microsoft.com/office/drawing/2014/main" id="{5C3EF19A-DB30-9C41-A5A5-4B6878639829}"/>
              </a:ext>
            </a:extLst>
          </p:cNvPr>
          <p:cNvSpPr>
            <a:spLocks noGrp="1"/>
          </p:cNvSpPr>
          <p:nvPr>
            <p:ph type="sldNum" sz="quarter" idx="12"/>
          </p:nvPr>
        </p:nvSpPr>
        <p:spPr/>
        <p:txBody>
          <a:bodyPr/>
          <a:lstStyle/>
          <a:p>
            <a:pPr defTabSz="914377"/>
            <a:fld id="{A326AA59-E278-9741-9889-F88618610E2E}" type="slidenum">
              <a:rPr lang="en-US">
                <a:solidFill>
                  <a:prstClr val="black">
                    <a:tint val="75000"/>
                  </a:prstClr>
                </a:solidFill>
                <a:latin typeface="Calibri" panose="020F0502020204030204"/>
              </a:rPr>
              <a:pPr defTabSz="914377"/>
              <a:t>12</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B87B222D-6729-3643-BD0C-AC7C4E5DFCFE}"/>
              </a:ext>
            </a:extLst>
          </p:cNvPr>
          <p:cNvPicPr>
            <a:picLocks noChangeAspect="1"/>
          </p:cNvPicPr>
          <p:nvPr/>
        </p:nvPicPr>
        <p:blipFill>
          <a:blip r:embed="rId2"/>
          <a:stretch>
            <a:fillRect/>
          </a:stretch>
        </p:blipFill>
        <p:spPr>
          <a:xfrm>
            <a:off x="93453" y="893558"/>
            <a:ext cx="12083753" cy="5705921"/>
          </a:xfrm>
          <a:prstGeom prst="rect">
            <a:avLst/>
          </a:prstGeom>
        </p:spPr>
      </p:pic>
      <p:pic>
        <p:nvPicPr>
          <p:cNvPr id="7" name="Picture 6">
            <a:extLst>
              <a:ext uri="{FF2B5EF4-FFF2-40B4-BE49-F238E27FC236}">
                <a16:creationId xmlns:a16="http://schemas.microsoft.com/office/drawing/2014/main" id="{2ABA10A5-D6E1-4640-A2EC-28480E2AF8B5}"/>
              </a:ext>
            </a:extLst>
          </p:cNvPr>
          <p:cNvPicPr>
            <a:picLocks noChangeAspect="1"/>
          </p:cNvPicPr>
          <p:nvPr/>
        </p:nvPicPr>
        <p:blipFill>
          <a:blip r:embed="rId3"/>
          <a:stretch>
            <a:fillRect/>
          </a:stretch>
        </p:blipFill>
        <p:spPr>
          <a:xfrm>
            <a:off x="213094" y="3220053"/>
            <a:ext cx="2150701" cy="1480223"/>
          </a:xfrm>
          <a:prstGeom prst="rect">
            <a:avLst/>
          </a:prstGeom>
        </p:spPr>
      </p:pic>
      <p:sp>
        <p:nvSpPr>
          <p:cNvPr id="8" name="TextBox 7">
            <a:extLst>
              <a:ext uri="{FF2B5EF4-FFF2-40B4-BE49-F238E27FC236}">
                <a16:creationId xmlns:a16="http://schemas.microsoft.com/office/drawing/2014/main" id="{301AC6CF-4C60-9344-BC44-B94C2354FF47}"/>
              </a:ext>
            </a:extLst>
          </p:cNvPr>
          <p:cNvSpPr txBox="1"/>
          <p:nvPr/>
        </p:nvSpPr>
        <p:spPr>
          <a:xfrm rot="16200000">
            <a:off x="-593184" y="1595583"/>
            <a:ext cx="1773381" cy="369332"/>
          </a:xfrm>
          <a:prstGeom prst="rect">
            <a:avLst/>
          </a:prstGeom>
          <a:noFill/>
        </p:spPr>
        <p:txBody>
          <a:bodyPr wrap="square" rtlCol="0">
            <a:spAutoFit/>
          </a:bodyPr>
          <a:lstStyle/>
          <a:p>
            <a:pPr defTabSz="914377"/>
            <a:r>
              <a:rPr lang="en-US" b="1" dirty="0">
                <a:solidFill>
                  <a:prstClr val="black"/>
                </a:solidFill>
                <a:latin typeface="Calibri" panose="020F0502020204030204"/>
              </a:rPr>
              <a:t>CCS since 2005</a:t>
            </a:r>
          </a:p>
        </p:txBody>
      </p:sp>
    </p:spTree>
    <p:extLst>
      <p:ext uri="{BB962C8B-B14F-4D97-AF65-F5344CB8AC3E}">
        <p14:creationId xmlns:p14="http://schemas.microsoft.com/office/powerpoint/2010/main" val="3715338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Explorer on skiing tour walking on snowy mountain">
            <a:extLst>
              <a:ext uri="{FF2B5EF4-FFF2-40B4-BE49-F238E27FC236}">
                <a16:creationId xmlns:a16="http://schemas.microsoft.com/office/drawing/2014/main" id="{626215E7-743B-4B91-9AEA-7EBE5ED5321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555374"/>
            <a:ext cx="14650948" cy="9764914"/>
          </a:xfrm>
          <a:prstGeom prst="rect">
            <a:avLst/>
          </a:prstGeom>
        </p:spPr>
      </p:pic>
      <p:sp>
        <p:nvSpPr>
          <p:cNvPr id="4" name="Title 3">
            <a:extLst>
              <a:ext uri="{FF2B5EF4-FFF2-40B4-BE49-F238E27FC236}">
                <a16:creationId xmlns:a16="http://schemas.microsoft.com/office/drawing/2014/main" id="{A7410DD4-E7A9-46BA-BB5E-310985F3CDF0}"/>
              </a:ext>
            </a:extLst>
          </p:cNvPr>
          <p:cNvSpPr>
            <a:spLocks noGrp="1"/>
          </p:cNvSpPr>
          <p:nvPr>
            <p:ph type="title"/>
          </p:nvPr>
        </p:nvSpPr>
        <p:spPr>
          <a:xfrm>
            <a:off x="457200" y="342900"/>
            <a:ext cx="11277600" cy="1073150"/>
          </a:xfrm>
        </p:spPr>
        <p:txBody>
          <a:bodyPr/>
          <a:lstStyle/>
          <a:p>
            <a:r>
              <a:rPr lang="en-CA" dirty="0">
                <a:solidFill>
                  <a:schemeClr val="bg1"/>
                </a:solidFill>
              </a:rPr>
              <a:t>What’s needed from R&amp;D?</a:t>
            </a:r>
          </a:p>
        </p:txBody>
      </p:sp>
      <p:sp>
        <p:nvSpPr>
          <p:cNvPr id="5" name="Content Placeholder 4">
            <a:extLst>
              <a:ext uri="{FF2B5EF4-FFF2-40B4-BE49-F238E27FC236}">
                <a16:creationId xmlns:a16="http://schemas.microsoft.com/office/drawing/2014/main" id="{7977568A-1C84-4553-A4BB-9A48A566AF18}"/>
              </a:ext>
            </a:extLst>
          </p:cNvPr>
          <p:cNvSpPr>
            <a:spLocks noGrp="1"/>
          </p:cNvSpPr>
          <p:nvPr>
            <p:ph idx="1"/>
          </p:nvPr>
        </p:nvSpPr>
        <p:spPr>
          <a:xfrm>
            <a:off x="457200" y="1562100"/>
            <a:ext cx="6502400" cy="4648200"/>
          </a:xfrm>
        </p:spPr>
        <p:txBody>
          <a:bodyPr anchor="ctr">
            <a:normAutofit fontScale="77500" lnSpcReduction="20000"/>
          </a:bodyPr>
          <a:lstStyle/>
          <a:p>
            <a:pPr marL="0" indent="0">
              <a:buNone/>
            </a:pPr>
            <a:r>
              <a:rPr lang="en-CA" b="1" dirty="0">
                <a:solidFill>
                  <a:schemeClr val="bg1"/>
                </a:solidFill>
              </a:rPr>
              <a:t>Scaling, scaling, scaling</a:t>
            </a:r>
          </a:p>
          <a:p>
            <a:pPr marL="0" indent="0">
              <a:buNone/>
            </a:pPr>
            <a:r>
              <a:rPr lang="en-CA" dirty="0">
                <a:solidFill>
                  <a:schemeClr val="bg1"/>
                </a:solidFill>
              </a:rPr>
              <a:t>Today, a million tons per year over life of a project; tomorrow, 100’s of millions of tons per year sustained for many decades in the same sedimentary basin</a:t>
            </a:r>
          </a:p>
          <a:p>
            <a:pPr marL="0" indent="0">
              <a:buNone/>
            </a:pPr>
            <a:r>
              <a:rPr lang="en-CA" b="1" dirty="0">
                <a:solidFill>
                  <a:schemeClr val="bg1"/>
                </a:solidFill>
              </a:rPr>
              <a:t>CCS into industry</a:t>
            </a:r>
          </a:p>
          <a:p>
            <a:pPr marL="0" indent="0">
              <a:buNone/>
            </a:pPr>
            <a:r>
              <a:rPr lang="en-CA" dirty="0">
                <a:solidFill>
                  <a:schemeClr val="bg1"/>
                </a:solidFill>
              </a:rPr>
              <a:t>Primary application of CCS in many countries will be cement, iron &amp; steel, chemicals, etc. </a:t>
            </a:r>
            <a:r>
              <a:rPr lang="en-CA" i="1" dirty="0">
                <a:solidFill>
                  <a:schemeClr val="bg1"/>
                </a:solidFill>
              </a:rPr>
              <a:t>not</a:t>
            </a:r>
            <a:r>
              <a:rPr lang="en-CA" dirty="0">
                <a:solidFill>
                  <a:schemeClr val="bg1"/>
                </a:solidFill>
              </a:rPr>
              <a:t> power generation</a:t>
            </a:r>
          </a:p>
          <a:p>
            <a:pPr marL="0" indent="0">
              <a:buNone/>
            </a:pPr>
            <a:r>
              <a:rPr lang="en-CA" b="1" dirty="0">
                <a:solidFill>
                  <a:schemeClr val="bg1"/>
                </a:solidFill>
              </a:rPr>
              <a:t>CCS for carbon dioxide removal</a:t>
            </a:r>
          </a:p>
          <a:p>
            <a:pPr marL="0" indent="0">
              <a:buNone/>
            </a:pPr>
            <a:r>
              <a:rPr lang="en-CA" dirty="0">
                <a:solidFill>
                  <a:schemeClr val="bg1"/>
                </a:solidFill>
              </a:rPr>
              <a:t>Bioenergy with CCS, direct air capture, etc. needed </a:t>
            </a:r>
            <a:r>
              <a:rPr lang="en-CA" i="1" dirty="0">
                <a:solidFill>
                  <a:schemeClr val="bg1"/>
                </a:solidFill>
              </a:rPr>
              <a:t>in addition to </a:t>
            </a:r>
            <a:r>
              <a:rPr lang="en-CA" dirty="0">
                <a:solidFill>
                  <a:schemeClr val="bg1"/>
                </a:solidFill>
              </a:rPr>
              <a:t>industrial applications</a:t>
            </a:r>
          </a:p>
          <a:p>
            <a:pPr marL="0" indent="0">
              <a:buNone/>
            </a:pPr>
            <a:r>
              <a:rPr lang="en-CA" b="1" dirty="0">
                <a:solidFill>
                  <a:schemeClr val="bg1"/>
                </a:solidFill>
              </a:rPr>
              <a:t>New technologies for new energy systems</a:t>
            </a:r>
          </a:p>
          <a:p>
            <a:pPr marL="0" indent="0">
              <a:buNone/>
            </a:pPr>
            <a:r>
              <a:rPr lang="en-CA" dirty="0">
                <a:solidFill>
                  <a:schemeClr val="bg1"/>
                </a:solidFill>
              </a:rPr>
              <a:t>Pressure to decarbonize, decline in fossil demand could lead to a system transition</a:t>
            </a:r>
          </a:p>
        </p:txBody>
      </p:sp>
      <p:pic>
        <p:nvPicPr>
          <p:cNvPr id="30" name="Picture 29" descr="Shadow of a person welding">
            <a:extLst>
              <a:ext uri="{FF2B5EF4-FFF2-40B4-BE49-F238E27FC236}">
                <a16:creationId xmlns:a16="http://schemas.microsoft.com/office/drawing/2014/main" id="{0624399E-5DD2-4CF2-9F54-983BACC96C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34" b="2"/>
          <a:stretch/>
        </p:blipFill>
        <p:spPr>
          <a:xfrm>
            <a:off x="6611064" y="1702517"/>
            <a:ext cx="3514124" cy="2378075"/>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31" name="Freeform: Shape 30">
            <a:extLst>
              <a:ext uri="{FF2B5EF4-FFF2-40B4-BE49-F238E27FC236}">
                <a16:creationId xmlns:a16="http://schemas.microsoft.com/office/drawing/2014/main" id="{C282DF91-06DB-43E0-9354-EB45AFB5EDF3}"/>
              </a:ext>
            </a:extLst>
          </p:cNvPr>
          <p:cNvSpPr/>
          <p:nvPr/>
        </p:nvSpPr>
        <p:spPr>
          <a:xfrm>
            <a:off x="8907695" y="0"/>
            <a:ext cx="3284306" cy="1715784"/>
          </a:xfrm>
          <a:custGeom>
            <a:avLst/>
            <a:gdLst>
              <a:gd name="connsiteX0" fmla="*/ 2008856 w 3085659"/>
              <a:gd name="connsiteY0" fmla="*/ 7061 h 1666065"/>
              <a:gd name="connsiteX1" fmla="*/ 3085659 w 3085659"/>
              <a:gd name="connsiteY1" fmla="*/ 3531 h 1666065"/>
              <a:gd name="connsiteX2" fmla="*/ 3082128 w 3085659"/>
              <a:gd name="connsiteY2" fmla="*/ 1376896 h 1666065"/>
              <a:gd name="connsiteX3" fmla="*/ 3050354 w 3085659"/>
              <a:gd name="connsiteY3" fmla="*/ 1373365 h 1666065"/>
              <a:gd name="connsiteX4" fmla="*/ 2669060 w 3085659"/>
              <a:gd name="connsiteY4" fmla="*/ 1380426 h 1666065"/>
              <a:gd name="connsiteX5" fmla="*/ 2690243 w 3085659"/>
              <a:gd name="connsiteY5" fmla="*/ 1387487 h 1666065"/>
              <a:gd name="connsiteX6" fmla="*/ 2704365 w 3085659"/>
              <a:gd name="connsiteY6" fmla="*/ 1391018 h 1666065"/>
              <a:gd name="connsiteX7" fmla="*/ 2732609 w 3085659"/>
              <a:gd name="connsiteY7" fmla="*/ 1401609 h 1666065"/>
              <a:gd name="connsiteX8" fmla="*/ 2792627 w 3085659"/>
              <a:gd name="connsiteY8" fmla="*/ 1408670 h 1666065"/>
              <a:gd name="connsiteX9" fmla="*/ 2820871 w 3085659"/>
              <a:gd name="connsiteY9" fmla="*/ 1415731 h 1666065"/>
              <a:gd name="connsiteX10" fmla="*/ 2838524 w 3085659"/>
              <a:gd name="connsiteY10" fmla="*/ 1419262 h 1666065"/>
              <a:gd name="connsiteX11" fmla="*/ 2849115 w 3085659"/>
              <a:gd name="connsiteY11" fmla="*/ 1422792 h 1666065"/>
              <a:gd name="connsiteX12" fmla="*/ 2863237 w 3085659"/>
              <a:gd name="connsiteY12" fmla="*/ 1426323 h 1666065"/>
              <a:gd name="connsiteX13" fmla="*/ 2884420 w 3085659"/>
              <a:gd name="connsiteY13" fmla="*/ 1433384 h 1666065"/>
              <a:gd name="connsiteX14" fmla="*/ 2831463 w 3085659"/>
              <a:gd name="connsiteY14" fmla="*/ 1443975 h 1666065"/>
              <a:gd name="connsiteX15" fmla="*/ 2598450 w 3085659"/>
              <a:gd name="connsiteY15" fmla="*/ 1451036 h 1666065"/>
              <a:gd name="connsiteX16" fmla="*/ 2538431 w 3085659"/>
              <a:gd name="connsiteY16" fmla="*/ 1458097 h 1666065"/>
              <a:gd name="connsiteX17" fmla="*/ 2513718 w 3085659"/>
              <a:gd name="connsiteY17" fmla="*/ 1461628 h 1666065"/>
              <a:gd name="connsiteX18" fmla="*/ 2499596 w 3085659"/>
              <a:gd name="connsiteY18" fmla="*/ 1465158 h 1666065"/>
              <a:gd name="connsiteX19" fmla="*/ 2457230 w 3085659"/>
              <a:gd name="connsiteY19" fmla="*/ 1468689 h 1666065"/>
              <a:gd name="connsiteX20" fmla="*/ 2361906 w 3085659"/>
              <a:gd name="connsiteY20" fmla="*/ 1475750 h 1666065"/>
              <a:gd name="connsiteX21" fmla="*/ 2220686 w 3085659"/>
              <a:gd name="connsiteY21" fmla="*/ 1479280 h 1666065"/>
              <a:gd name="connsiteX22" fmla="*/ 2178320 w 3085659"/>
              <a:gd name="connsiteY22" fmla="*/ 1482811 h 1666065"/>
              <a:gd name="connsiteX23" fmla="*/ 2167728 w 3085659"/>
              <a:gd name="connsiteY23" fmla="*/ 1489872 h 1666065"/>
              <a:gd name="connsiteX24" fmla="*/ 2181850 w 3085659"/>
              <a:gd name="connsiteY24" fmla="*/ 1493402 h 1666065"/>
              <a:gd name="connsiteX25" fmla="*/ 2199503 w 3085659"/>
              <a:gd name="connsiteY25" fmla="*/ 1496933 h 1666065"/>
              <a:gd name="connsiteX26" fmla="*/ 2210094 w 3085659"/>
              <a:gd name="connsiteY26" fmla="*/ 1500463 h 1666065"/>
              <a:gd name="connsiteX27" fmla="*/ 2241869 w 3085659"/>
              <a:gd name="connsiteY27" fmla="*/ 1507524 h 1666065"/>
              <a:gd name="connsiteX28" fmla="*/ 2252460 w 3085659"/>
              <a:gd name="connsiteY28" fmla="*/ 1511055 h 1666065"/>
              <a:gd name="connsiteX29" fmla="*/ 2270113 w 3085659"/>
              <a:gd name="connsiteY29" fmla="*/ 1514585 h 1666065"/>
              <a:gd name="connsiteX30" fmla="*/ 2280704 w 3085659"/>
              <a:gd name="connsiteY30" fmla="*/ 1518116 h 1666065"/>
              <a:gd name="connsiteX31" fmla="*/ 2305418 w 3085659"/>
              <a:gd name="connsiteY31" fmla="*/ 1521646 h 1666065"/>
              <a:gd name="connsiteX32" fmla="*/ 2316010 w 3085659"/>
              <a:gd name="connsiteY32" fmla="*/ 1525177 h 1666065"/>
              <a:gd name="connsiteX33" fmla="*/ 2351315 w 3085659"/>
              <a:gd name="connsiteY33" fmla="*/ 1532238 h 1666065"/>
              <a:gd name="connsiteX34" fmla="*/ 2372498 w 3085659"/>
              <a:gd name="connsiteY34" fmla="*/ 1542829 h 1666065"/>
              <a:gd name="connsiteX35" fmla="*/ 2383089 w 3085659"/>
              <a:gd name="connsiteY35" fmla="*/ 1549890 h 1666065"/>
              <a:gd name="connsiteX36" fmla="*/ 2379559 w 3085659"/>
              <a:gd name="connsiteY36" fmla="*/ 1560482 h 1666065"/>
              <a:gd name="connsiteX37" fmla="*/ 2333662 w 3085659"/>
              <a:gd name="connsiteY37" fmla="*/ 1571073 h 1666065"/>
              <a:gd name="connsiteX38" fmla="*/ 2312479 w 3085659"/>
              <a:gd name="connsiteY38" fmla="*/ 1574604 h 1666065"/>
              <a:gd name="connsiteX39" fmla="*/ 2294826 w 3085659"/>
              <a:gd name="connsiteY39" fmla="*/ 1578134 h 1666065"/>
              <a:gd name="connsiteX40" fmla="*/ 2114771 w 3085659"/>
              <a:gd name="connsiteY40" fmla="*/ 1581665 h 1666065"/>
              <a:gd name="connsiteX41" fmla="*/ 2037100 w 3085659"/>
              <a:gd name="connsiteY41" fmla="*/ 1585195 h 1666065"/>
              <a:gd name="connsiteX42" fmla="*/ 1945307 w 3085659"/>
              <a:gd name="connsiteY42" fmla="*/ 1588726 h 1666065"/>
              <a:gd name="connsiteX43" fmla="*/ 1910002 w 3085659"/>
              <a:gd name="connsiteY43" fmla="*/ 1592256 h 1666065"/>
              <a:gd name="connsiteX44" fmla="*/ 1165066 w 3085659"/>
              <a:gd name="connsiteY44" fmla="*/ 1595787 h 1666065"/>
              <a:gd name="connsiteX45" fmla="*/ 1196840 w 3085659"/>
              <a:gd name="connsiteY45" fmla="*/ 1616970 h 1666065"/>
              <a:gd name="connsiteX46" fmla="*/ 1214493 w 3085659"/>
              <a:gd name="connsiteY46" fmla="*/ 1624031 h 1666065"/>
              <a:gd name="connsiteX47" fmla="*/ 1225084 w 3085659"/>
              <a:gd name="connsiteY47" fmla="*/ 1627561 h 1666065"/>
              <a:gd name="connsiteX48" fmla="*/ 1242737 w 3085659"/>
              <a:gd name="connsiteY48" fmla="*/ 1638153 h 1666065"/>
              <a:gd name="connsiteX49" fmla="*/ 960297 w 3085659"/>
              <a:gd name="connsiteY49" fmla="*/ 1641683 h 1666065"/>
              <a:gd name="connsiteX50" fmla="*/ 903809 w 3085659"/>
              <a:gd name="connsiteY50" fmla="*/ 1634622 h 1666065"/>
              <a:gd name="connsiteX51" fmla="*/ 868504 w 3085659"/>
              <a:gd name="connsiteY51" fmla="*/ 1631092 h 1666065"/>
              <a:gd name="connsiteX52" fmla="*/ 815546 w 3085659"/>
              <a:gd name="connsiteY52" fmla="*/ 1620500 h 1666065"/>
              <a:gd name="connsiteX53" fmla="*/ 815546 w 3085659"/>
              <a:gd name="connsiteY53" fmla="*/ 1620500 h 1666065"/>
              <a:gd name="connsiteX54" fmla="*/ 776711 w 3085659"/>
              <a:gd name="connsiteY54" fmla="*/ 1613439 h 1666065"/>
              <a:gd name="connsiteX55" fmla="*/ 762589 w 3085659"/>
              <a:gd name="connsiteY55" fmla="*/ 1609909 h 1666065"/>
              <a:gd name="connsiteX56" fmla="*/ 751997 w 3085659"/>
              <a:gd name="connsiteY56" fmla="*/ 1606378 h 1666065"/>
              <a:gd name="connsiteX57" fmla="*/ 709631 w 3085659"/>
              <a:gd name="connsiteY57" fmla="*/ 1599317 h 1666065"/>
              <a:gd name="connsiteX58" fmla="*/ 677857 w 3085659"/>
              <a:gd name="connsiteY58" fmla="*/ 1592256 h 1666065"/>
              <a:gd name="connsiteX59" fmla="*/ 663735 w 3085659"/>
              <a:gd name="connsiteY59" fmla="*/ 1588726 h 1666065"/>
              <a:gd name="connsiteX60" fmla="*/ 624899 w 3085659"/>
              <a:gd name="connsiteY60" fmla="*/ 1581665 h 1666065"/>
              <a:gd name="connsiteX61" fmla="*/ 610777 w 3085659"/>
              <a:gd name="connsiteY61" fmla="*/ 1578134 h 1666065"/>
              <a:gd name="connsiteX62" fmla="*/ 589594 w 3085659"/>
              <a:gd name="connsiteY62" fmla="*/ 1574604 h 1666065"/>
              <a:gd name="connsiteX63" fmla="*/ 561350 w 3085659"/>
              <a:gd name="connsiteY63" fmla="*/ 1567543 h 1666065"/>
              <a:gd name="connsiteX64" fmla="*/ 568411 w 3085659"/>
              <a:gd name="connsiteY64" fmla="*/ 1556951 h 1666065"/>
              <a:gd name="connsiteX65" fmla="*/ 646082 w 3085659"/>
              <a:gd name="connsiteY65" fmla="*/ 1553421 h 1666065"/>
              <a:gd name="connsiteX66" fmla="*/ 656674 w 3085659"/>
              <a:gd name="connsiteY66" fmla="*/ 1549890 h 1666065"/>
              <a:gd name="connsiteX67" fmla="*/ 699040 w 3085659"/>
              <a:gd name="connsiteY67" fmla="*/ 1546360 h 1666065"/>
              <a:gd name="connsiteX68" fmla="*/ 737875 w 3085659"/>
              <a:gd name="connsiteY68" fmla="*/ 1539299 h 1666065"/>
              <a:gd name="connsiteX69" fmla="*/ 751997 w 3085659"/>
              <a:gd name="connsiteY69" fmla="*/ 1535768 h 1666065"/>
              <a:gd name="connsiteX70" fmla="*/ 769650 w 3085659"/>
              <a:gd name="connsiteY70" fmla="*/ 1532238 h 1666065"/>
              <a:gd name="connsiteX71" fmla="*/ 812016 w 3085659"/>
              <a:gd name="connsiteY71" fmla="*/ 1525177 h 1666065"/>
              <a:gd name="connsiteX72" fmla="*/ 840260 w 3085659"/>
              <a:gd name="connsiteY72" fmla="*/ 1507524 h 1666065"/>
              <a:gd name="connsiteX73" fmla="*/ 836729 w 3085659"/>
              <a:gd name="connsiteY73" fmla="*/ 1496933 h 1666065"/>
              <a:gd name="connsiteX74" fmla="*/ 815546 w 3085659"/>
              <a:gd name="connsiteY74" fmla="*/ 1482811 h 1666065"/>
              <a:gd name="connsiteX75" fmla="*/ 797894 w 3085659"/>
              <a:gd name="connsiteY75" fmla="*/ 1472219 h 1666065"/>
              <a:gd name="connsiteX76" fmla="*/ 783772 w 3085659"/>
              <a:gd name="connsiteY76" fmla="*/ 1465158 h 1666065"/>
              <a:gd name="connsiteX77" fmla="*/ 759058 w 3085659"/>
              <a:gd name="connsiteY77" fmla="*/ 1458097 h 1666065"/>
              <a:gd name="connsiteX78" fmla="*/ 748467 w 3085659"/>
              <a:gd name="connsiteY78" fmla="*/ 1454567 h 1666065"/>
              <a:gd name="connsiteX79" fmla="*/ 723753 w 3085659"/>
              <a:gd name="connsiteY79" fmla="*/ 1451036 h 1666065"/>
              <a:gd name="connsiteX80" fmla="*/ 691979 w 3085659"/>
              <a:gd name="connsiteY80" fmla="*/ 1447506 h 1666065"/>
              <a:gd name="connsiteX81" fmla="*/ 663735 w 3085659"/>
              <a:gd name="connsiteY81" fmla="*/ 1443975 h 1666065"/>
              <a:gd name="connsiteX82" fmla="*/ 653143 w 3085659"/>
              <a:gd name="connsiteY82" fmla="*/ 1440445 h 1666065"/>
              <a:gd name="connsiteX83" fmla="*/ 610777 w 3085659"/>
              <a:gd name="connsiteY83" fmla="*/ 1433384 h 1666065"/>
              <a:gd name="connsiteX84" fmla="*/ 564881 w 3085659"/>
              <a:gd name="connsiteY84" fmla="*/ 1419262 h 1666065"/>
              <a:gd name="connsiteX85" fmla="*/ 518984 w 3085659"/>
              <a:gd name="connsiteY85" fmla="*/ 1408670 h 1666065"/>
              <a:gd name="connsiteX86" fmla="*/ 494271 w 3085659"/>
              <a:gd name="connsiteY86" fmla="*/ 1401609 h 1666065"/>
              <a:gd name="connsiteX87" fmla="*/ 455435 w 3085659"/>
              <a:gd name="connsiteY87" fmla="*/ 1387487 h 1666065"/>
              <a:gd name="connsiteX88" fmla="*/ 430721 w 3085659"/>
              <a:gd name="connsiteY88" fmla="*/ 1380426 h 1666065"/>
              <a:gd name="connsiteX89" fmla="*/ 420130 w 3085659"/>
              <a:gd name="connsiteY89" fmla="*/ 1376896 h 1666065"/>
              <a:gd name="connsiteX90" fmla="*/ 402477 w 3085659"/>
              <a:gd name="connsiteY90" fmla="*/ 1373365 h 1666065"/>
              <a:gd name="connsiteX91" fmla="*/ 388355 w 3085659"/>
              <a:gd name="connsiteY91" fmla="*/ 1366304 h 1666065"/>
              <a:gd name="connsiteX92" fmla="*/ 360111 w 3085659"/>
              <a:gd name="connsiteY92" fmla="*/ 1359243 h 1666065"/>
              <a:gd name="connsiteX93" fmla="*/ 331867 w 3085659"/>
              <a:gd name="connsiteY93" fmla="*/ 1348652 h 1666065"/>
              <a:gd name="connsiteX94" fmla="*/ 324806 w 3085659"/>
              <a:gd name="connsiteY94" fmla="*/ 1338060 h 1666065"/>
              <a:gd name="connsiteX95" fmla="*/ 345989 w 3085659"/>
              <a:gd name="connsiteY95" fmla="*/ 1334530 h 1666065"/>
              <a:gd name="connsiteX96" fmla="*/ 406008 w 3085659"/>
              <a:gd name="connsiteY96" fmla="*/ 1327469 h 1666065"/>
              <a:gd name="connsiteX97" fmla="*/ 557820 w 3085659"/>
              <a:gd name="connsiteY97" fmla="*/ 1323938 h 1666065"/>
              <a:gd name="connsiteX98" fmla="*/ 554289 w 3085659"/>
              <a:gd name="connsiteY98" fmla="*/ 1309816 h 1666065"/>
              <a:gd name="connsiteX99" fmla="*/ 543698 w 3085659"/>
              <a:gd name="connsiteY99" fmla="*/ 1302755 h 1666065"/>
              <a:gd name="connsiteX100" fmla="*/ 522515 w 3085659"/>
              <a:gd name="connsiteY100" fmla="*/ 1292164 h 1666065"/>
              <a:gd name="connsiteX101" fmla="*/ 497801 w 3085659"/>
              <a:gd name="connsiteY101" fmla="*/ 1278042 h 1666065"/>
              <a:gd name="connsiteX102" fmla="*/ 476618 w 3085659"/>
              <a:gd name="connsiteY102" fmla="*/ 1270981 h 1666065"/>
              <a:gd name="connsiteX103" fmla="*/ 462496 w 3085659"/>
              <a:gd name="connsiteY103" fmla="*/ 1263920 h 1666065"/>
              <a:gd name="connsiteX104" fmla="*/ 441313 w 3085659"/>
              <a:gd name="connsiteY104" fmla="*/ 1256859 h 1666065"/>
              <a:gd name="connsiteX105" fmla="*/ 416599 w 3085659"/>
              <a:gd name="connsiteY105" fmla="*/ 1246267 h 1666065"/>
              <a:gd name="connsiteX106" fmla="*/ 381294 w 3085659"/>
              <a:gd name="connsiteY106" fmla="*/ 1242737 h 1666065"/>
              <a:gd name="connsiteX107" fmla="*/ 402477 w 3085659"/>
              <a:gd name="connsiteY107" fmla="*/ 1235676 h 1666065"/>
              <a:gd name="connsiteX108" fmla="*/ 413069 w 3085659"/>
              <a:gd name="connsiteY108" fmla="*/ 1232145 h 1666065"/>
              <a:gd name="connsiteX109" fmla="*/ 420130 w 3085659"/>
              <a:gd name="connsiteY109" fmla="*/ 1221554 h 1666065"/>
              <a:gd name="connsiteX110" fmla="*/ 413069 w 3085659"/>
              <a:gd name="connsiteY110" fmla="*/ 1210962 h 1666065"/>
              <a:gd name="connsiteX111" fmla="*/ 402477 w 3085659"/>
              <a:gd name="connsiteY111" fmla="*/ 1203901 h 1666065"/>
              <a:gd name="connsiteX112" fmla="*/ 388355 w 3085659"/>
              <a:gd name="connsiteY112" fmla="*/ 1193310 h 1666065"/>
              <a:gd name="connsiteX113" fmla="*/ 370703 w 3085659"/>
              <a:gd name="connsiteY113" fmla="*/ 1186249 h 1666065"/>
              <a:gd name="connsiteX114" fmla="*/ 356581 w 3085659"/>
              <a:gd name="connsiteY114" fmla="*/ 1179188 h 1666065"/>
              <a:gd name="connsiteX115" fmla="*/ 345989 w 3085659"/>
              <a:gd name="connsiteY115" fmla="*/ 1175657 h 1666065"/>
              <a:gd name="connsiteX116" fmla="*/ 300093 w 3085659"/>
              <a:gd name="connsiteY116" fmla="*/ 1165066 h 1666065"/>
              <a:gd name="connsiteX117" fmla="*/ 264788 w 3085659"/>
              <a:gd name="connsiteY117" fmla="*/ 1158005 h 1666065"/>
              <a:gd name="connsiteX118" fmla="*/ 254196 w 3085659"/>
              <a:gd name="connsiteY118" fmla="*/ 1154474 h 1666065"/>
              <a:gd name="connsiteX119" fmla="*/ 229483 w 3085659"/>
              <a:gd name="connsiteY119" fmla="*/ 1150944 h 1666065"/>
              <a:gd name="connsiteX120" fmla="*/ 215361 w 3085659"/>
              <a:gd name="connsiteY120" fmla="*/ 1147413 h 1666065"/>
              <a:gd name="connsiteX121" fmla="*/ 194178 w 3085659"/>
              <a:gd name="connsiteY121" fmla="*/ 1143883 h 1666065"/>
              <a:gd name="connsiteX122" fmla="*/ 204769 w 3085659"/>
              <a:gd name="connsiteY122" fmla="*/ 1105047 h 1666065"/>
              <a:gd name="connsiteX123" fmla="*/ 215361 w 3085659"/>
              <a:gd name="connsiteY123" fmla="*/ 1101517 h 1666065"/>
              <a:gd name="connsiteX124" fmla="*/ 225952 w 3085659"/>
              <a:gd name="connsiteY124" fmla="*/ 1094456 h 1666065"/>
              <a:gd name="connsiteX125" fmla="*/ 236544 w 3085659"/>
              <a:gd name="connsiteY125" fmla="*/ 1083864 h 1666065"/>
              <a:gd name="connsiteX126" fmla="*/ 247135 w 3085659"/>
              <a:gd name="connsiteY126" fmla="*/ 1080334 h 1666065"/>
              <a:gd name="connsiteX127" fmla="*/ 257727 w 3085659"/>
              <a:gd name="connsiteY127" fmla="*/ 1069742 h 1666065"/>
              <a:gd name="connsiteX128" fmla="*/ 257727 w 3085659"/>
              <a:gd name="connsiteY128" fmla="*/ 1045029 h 1666065"/>
              <a:gd name="connsiteX129" fmla="*/ 243605 w 3085659"/>
              <a:gd name="connsiteY129" fmla="*/ 1037968 h 1666065"/>
              <a:gd name="connsiteX130" fmla="*/ 225952 w 3085659"/>
              <a:gd name="connsiteY130" fmla="*/ 1027376 h 1666065"/>
              <a:gd name="connsiteX131" fmla="*/ 187117 w 3085659"/>
              <a:gd name="connsiteY131" fmla="*/ 1009724 h 1666065"/>
              <a:gd name="connsiteX132" fmla="*/ 165934 w 3085659"/>
              <a:gd name="connsiteY132" fmla="*/ 999132 h 1666065"/>
              <a:gd name="connsiteX133" fmla="*/ 144751 w 3085659"/>
              <a:gd name="connsiteY133" fmla="*/ 988541 h 1666065"/>
              <a:gd name="connsiteX134" fmla="*/ 134159 w 3085659"/>
              <a:gd name="connsiteY134" fmla="*/ 977949 h 1666065"/>
              <a:gd name="connsiteX135" fmla="*/ 123568 w 3085659"/>
              <a:gd name="connsiteY135" fmla="*/ 974419 h 1666065"/>
              <a:gd name="connsiteX136" fmla="*/ 116507 w 3085659"/>
              <a:gd name="connsiteY136" fmla="*/ 963827 h 1666065"/>
              <a:gd name="connsiteX137" fmla="*/ 105915 w 3085659"/>
              <a:gd name="connsiteY137" fmla="*/ 953236 h 1666065"/>
              <a:gd name="connsiteX138" fmla="*/ 84732 w 3085659"/>
              <a:gd name="connsiteY138" fmla="*/ 939114 h 1666065"/>
              <a:gd name="connsiteX139" fmla="*/ 74141 w 3085659"/>
              <a:gd name="connsiteY139" fmla="*/ 928522 h 1666065"/>
              <a:gd name="connsiteX140" fmla="*/ 42366 w 3085659"/>
              <a:gd name="connsiteY140" fmla="*/ 907339 h 1666065"/>
              <a:gd name="connsiteX141" fmla="*/ 31775 w 3085659"/>
              <a:gd name="connsiteY141" fmla="*/ 900278 h 1666065"/>
              <a:gd name="connsiteX142" fmla="*/ 17653 w 3085659"/>
              <a:gd name="connsiteY142" fmla="*/ 882625 h 1666065"/>
              <a:gd name="connsiteX143" fmla="*/ 3531 w 3085659"/>
              <a:gd name="connsiteY143" fmla="*/ 861442 h 1666065"/>
              <a:gd name="connsiteX144" fmla="*/ 24714 w 3085659"/>
              <a:gd name="connsiteY144" fmla="*/ 847320 h 1666065"/>
              <a:gd name="connsiteX145" fmla="*/ 45897 w 3085659"/>
              <a:gd name="connsiteY145" fmla="*/ 829668 h 1666065"/>
              <a:gd name="connsiteX146" fmla="*/ 52958 w 3085659"/>
              <a:gd name="connsiteY146" fmla="*/ 819076 h 1666065"/>
              <a:gd name="connsiteX147" fmla="*/ 52958 w 3085659"/>
              <a:gd name="connsiteY147" fmla="*/ 787302 h 1666065"/>
              <a:gd name="connsiteX148" fmla="*/ 38836 w 3085659"/>
              <a:gd name="connsiteY148" fmla="*/ 766119 h 1666065"/>
              <a:gd name="connsiteX149" fmla="*/ 31775 w 3085659"/>
              <a:gd name="connsiteY149" fmla="*/ 744936 h 1666065"/>
              <a:gd name="connsiteX150" fmla="*/ 28244 w 3085659"/>
              <a:gd name="connsiteY150" fmla="*/ 730814 h 1666065"/>
              <a:gd name="connsiteX151" fmla="*/ 21183 w 3085659"/>
              <a:gd name="connsiteY151" fmla="*/ 713161 h 1666065"/>
              <a:gd name="connsiteX152" fmla="*/ 14122 w 3085659"/>
              <a:gd name="connsiteY152" fmla="*/ 691978 h 1666065"/>
              <a:gd name="connsiteX153" fmla="*/ 10592 w 3085659"/>
              <a:gd name="connsiteY153" fmla="*/ 681387 h 1666065"/>
              <a:gd name="connsiteX154" fmla="*/ 0 w 3085659"/>
              <a:gd name="connsiteY154" fmla="*/ 660204 h 1666065"/>
              <a:gd name="connsiteX155" fmla="*/ 14122 w 3085659"/>
              <a:gd name="connsiteY155" fmla="*/ 628429 h 1666065"/>
              <a:gd name="connsiteX156" fmla="*/ 31775 w 3085659"/>
              <a:gd name="connsiteY156" fmla="*/ 610777 h 1666065"/>
              <a:gd name="connsiteX157" fmla="*/ 63549 w 3085659"/>
              <a:gd name="connsiteY157" fmla="*/ 586063 h 1666065"/>
              <a:gd name="connsiteX158" fmla="*/ 77671 w 3085659"/>
              <a:gd name="connsiteY158" fmla="*/ 575472 h 1666065"/>
              <a:gd name="connsiteX159" fmla="*/ 88263 w 3085659"/>
              <a:gd name="connsiteY159" fmla="*/ 564880 h 1666065"/>
              <a:gd name="connsiteX160" fmla="*/ 109446 w 3085659"/>
              <a:gd name="connsiteY160" fmla="*/ 543697 h 1666065"/>
              <a:gd name="connsiteX161" fmla="*/ 98854 w 3085659"/>
              <a:gd name="connsiteY161" fmla="*/ 515453 h 1666065"/>
              <a:gd name="connsiteX162" fmla="*/ 88263 w 3085659"/>
              <a:gd name="connsiteY162" fmla="*/ 511923 h 1666065"/>
              <a:gd name="connsiteX163" fmla="*/ 67080 w 3085659"/>
              <a:gd name="connsiteY163" fmla="*/ 497801 h 1666065"/>
              <a:gd name="connsiteX164" fmla="*/ 49427 w 3085659"/>
              <a:gd name="connsiteY164" fmla="*/ 483679 h 1666065"/>
              <a:gd name="connsiteX165" fmla="*/ 31775 w 3085659"/>
              <a:gd name="connsiteY165" fmla="*/ 462496 h 1666065"/>
              <a:gd name="connsiteX166" fmla="*/ 21183 w 3085659"/>
              <a:gd name="connsiteY166" fmla="*/ 455435 h 1666065"/>
              <a:gd name="connsiteX167" fmla="*/ 14122 w 3085659"/>
              <a:gd name="connsiteY167" fmla="*/ 444843 h 1666065"/>
              <a:gd name="connsiteX168" fmla="*/ 24714 w 3085659"/>
              <a:gd name="connsiteY168" fmla="*/ 416599 h 1666065"/>
              <a:gd name="connsiteX169" fmla="*/ 49427 w 3085659"/>
              <a:gd name="connsiteY169" fmla="*/ 406008 h 1666065"/>
              <a:gd name="connsiteX170" fmla="*/ 63549 w 3085659"/>
              <a:gd name="connsiteY170" fmla="*/ 398947 h 1666065"/>
              <a:gd name="connsiteX171" fmla="*/ 102385 w 3085659"/>
              <a:gd name="connsiteY171" fmla="*/ 384825 h 1666065"/>
              <a:gd name="connsiteX172" fmla="*/ 134159 w 3085659"/>
              <a:gd name="connsiteY172" fmla="*/ 377764 h 1666065"/>
              <a:gd name="connsiteX173" fmla="*/ 533106 w 3085659"/>
              <a:gd name="connsiteY173" fmla="*/ 374233 h 1666065"/>
              <a:gd name="connsiteX174" fmla="*/ 522515 w 3085659"/>
              <a:gd name="connsiteY174" fmla="*/ 367172 h 1666065"/>
              <a:gd name="connsiteX175" fmla="*/ 487210 w 3085659"/>
              <a:gd name="connsiteY175" fmla="*/ 356581 h 1666065"/>
              <a:gd name="connsiteX176" fmla="*/ 473087 w 3085659"/>
              <a:gd name="connsiteY176" fmla="*/ 349520 h 1666065"/>
              <a:gd name="connsiteX177" fmla="*/ 455435 w 3085659"/>
              <a:gd name="connsiteY177" fmla="*/ 338928 h 1666065"/>
              <a:gd name="connsiteX178" fmla="*/ 430721 w 3085659"/>
              <a:gd name="connsiteY178" fmla="*/ 331867 h 1666065"/>
              <a:gd name="connsiteX179" fmla="*/ 413069 w 3085659"/>
              <a:gd name="connsiteY179" fmla="*/ 321276 h 1666065"/>
              <a:gd name="connsiteX180" fmla="*/ 402477 w 3085659"/>
              <a:gd name="connsiteY180" fmla="*/ 314215 h 1666065"/>
              <a:gd name="connsiteX181" fmla="*/ 391886 w 3085659"/>
              <a:gd name="connsiteY181" fmla="*/ 310684 h 1666065"/>
              <a:gd name="connsiteX182" fmla="*/ 381294 w 3085659"/>
              <a:gd name="connsiteY182" fmla="*/ 300093 h 1666065"/>
              <a:gd name="connsiteX183" fmla="*/ 360111 w 3085659"/>
              <a:gd name="connsiteY183" fmla="*/ 293032 h 1666065"/>
              <a:gd name="connsiteX184" fmla="*/ 342459 w 3085659"/>
              <a:gd name="connsiteY184" fmla="*/ 285971 h 1666065"/>
              <a:gd name="connsiteX185" fmla="*/ 321276 w 3085659"/>
              <a:gd name="connsiteY185" fmla="*/ 278910 h 1666065"/>
              <a:gd name="connsiteX186" fmla="*/ 310684 w 3085659"/>
              <a:gd name="connsiteY186" fmla="*/ 271849 h 1666065"/>
              <a:gd name="connsiteX187" fmla="*/ 300093 w 3085659"/>
              <a:gd name="connsiteY187" fmla="*/ 268318 h 1666065"/>
              <a:gd name="connsiteX188" fmla="*/ 307154 w 3085659"/>
              <a:gd name="connsiteY188" fmla="*/ 257727 h 1666065"/>
              <a:gd name="connsiteX189" fmla="*/ 349520 w 3085659"/>
              <a:gd name="connsiteY189" fmla="*/ 247135 h 1666065"/>
              <a:gd name="connsiteX190" fmla="*/ 363642 w 3085659"/>
              <a:gd name="connsiteY190" fmla="*/ 243605 h 1666065"/>
              <a:gd name="connsiteX191" fmla="*/ 540167 w 3085659"/>
              <a:gd name="connsiteY191" fmla="*/ 247135 h 1666065"/>
              <a:gd name="connsiteX192" fmla="*/ 600186 w 3085659"/>
              <a:gd name="connsiteY192" fmla="*/ 250666 h 1666065"/>
              <a:gd name="connsiteX193" fmla="*/ 631960 w 3085659"/>
              <a:gd name="connsiteY193" fmla="*/ 261257 h 1666065"/>
              <a:gd name="connsiteX194" fmla="*/ 734345 w 3085659"/>
              <a:gd name="connsiteY194" fmla="*/ 264788 h 1666065"/>
              <a:gd name="connsiteX195" fmla="*/ 872034 w 3085659"/>
              <a:gd name="connsiteY195" fmla="*/ 261257 h 1666065"/>
              <a:gd name="connsiteX196" fmla="*/ 889687 w 3085659"/>
              <a:gd name="connsiteY196" fmla="*/ 257727 h 1666065"/>
              <a:gd name="connsiteX197" fmla="*/ 917931 w 3085659"/>
              <a:gd name="connsiteY197" fmla="*/ 254196 h 1666065"/>
              <a:gd name="connsiteX198" fmla="*/ 896748 w 3085659"/>
              <a:gd name="connsiteY198" fmla="*/ 236544 h 1666065"/>
              <a:gd name="connsiteX199" fmla="*/ 886156 w 3085659"/>
              <a:gd name="connsiteY199" fmla="*/ 225952 h 1666065"/>
              <a:gd name="connsiteX200" fmla="*/ 847321 w 3085659"/>
              <a:gd name="connsiteY200" fmla="*/ 197708 h 1666065"/>
              <a:gd name="connsiteX201" fmla="*/ 826138 w 3085659"/>
              <a:gd name="connsiteY201" fmla="*/ 180056 h 1666065"/>
              <a:gd name="connsiteX202" fmla="*/ 815546 w 3085659"/>
              <a:gd name="connsiteY202" fmla="*/ 158873 h 1666065"/>
              <a:gd name="connsiteX203" fmla="*/ 822607 w 3085659"/>
              <a:gd name="connsiteY203" fmla="*/ 148281 h 1666065"/>
              <a:gd name="connsiteX204" fmla="*/ 893217 w 3085659"/>
              <a:gd name="connsiteY204" fmla="*/ 137690 h 1666065"/>
              <a:gd name="connsiteX205" fmla="*/ 988541 w 3085659"/>
              <a:gd name="connsiteY205" fmla="*/ 127098 h 1666065"/>
              <a:gd name="connsiteX206" fmla="*/ 1150944 w 3085659"/>
              <a:gd name="connsiteY206" fmla="*/ 120037 h 1666065"/>
              <a:gd name="connsiteX207" fmla="*/ 1228615 w 3085659"/>
              <a:gd name="connsiteY207" fmla="*/ 109446 h 1666065"/>
              <a:gd name="connsiteX208" fmla="*/ 1242737 w 3085659"/>
              <a:gd name="connsiteY208" fmla="*/ 105915 h 1666065"/>
              <a:gd name="connsiteX209" fmla="*/ 1263920 w 3085659"/>
              <a:gd name="connsiteY209" fmla="*/ 98854 h 1666065"/>
              <a:gd name="connsiteX210" fmla="*/ 1253328 w 3085659"/>
              <a:gd name="connsiteY210" fmla="*/ 88263 h 1666065"/>
              <a:gd name="connsiteX211" fmla="*/ 1221554 w 3085659"/>
              <a:gd name="connsiteY211" fmla="*/ 70610 h 1666065"/>
              <a:gd name="connsiteX212" fmla="*/ 1182718 w 3085659"/>
              <a:gd name="connsiteY212" fmla="*/ 63549 h 1666065"/>
              <a:gd name="connsiteX213" fmla="*/ 1147413 w 3085659"/>
              <a:gd name="connsiteY213" fmla="*/ 49427 h 1666065"/>
              <a:gd name="connsiteX214" fmla="*/ 1126230 w 3085659"/>
              <a:gd name="connsiteY214" fmla="*/ 42366 h 1666065"/>
              <a:gd name="connsiteX215" fmla="*/ 1133291 w 3085659"/>
              <a:gd name="connsiteY215" fmla="*/ 28244 h 1666065"/>
              <a:gd name="connsiteX216" fmla="*/ 1150944 w 3085659"/>
              <a:gd name="connsiteY216" fmla="*/ 21183 h 1666065"/>
              <a:gd name="connsiteX217" fmla="*/ 1179188 w 3085659"/>
              <a:gd name="connsiteY217" fmla="*/ 14122 h 1666065"/>
              <a:gd name="connsiteX218" fmla="*/ 1246267 w 3085659"/>
              <a:gd name="connsiteY218" fmla="*/ 0 h 1666065"/>
              <a:gd name="connsiteX219" fmla="*/ 1405140 w 3085659"/>
              <a:gd name="connsiteY219" fmla="*/ 3531 h 1666065"/>
              <a:gd name="connsiteX220" fmla="*/ 1426323 w 3085659"/>
              <a:gd name="connsiteY220" fmla="*/ 10592 h 1666065"/>
              <a:gd name="connsiteX221" fmla="*/ 1451037 w 3085659"/>
              <a:gd name="connsiteY221" fmla="*/ 14122 h 1666065"/>
              <a:gd name="connsiteX222" fmla="*/ 1447506 w 3085659"/>
              <a:gd name="connsiteY222" fmla="*/ 24714 h 1666065"/>
              <a:gd name="connsiteX223" fmla="*/ 1436915 w 3085659"/>
              <a:gd name="connsiteY223" fmla="*/ 28244 h 1666065"/>
              <a:gd name="connsiteX224" fmla="*/ 1408671 w 3085659"/>
              <a:gd name="connsiteY224" fmla="*/ 38836 h 1666065"/>
              <a:gd name="connsiteX225" fmla="*/ 1394548 w 3085659"/>
              <a:gd name="connsiteY225" fmla="*/ 49427 h 1666065"/>
              <a:gd name="connsiteX226" fmla="*/ 1383957 w 3085659"/>
              <a:gd name="connsiteY226" fmla="*/ 56488 h 1666065"/>
              <a:gd name="connsiteX227" fmla="*/ 1366304 w 3085659"/>
              <a:gd name="connsiteY227" fmla="*/ 77671 h 1666065"/>
              <a:gd name="connsiteX228" fmla="*/ 1369835 w 3085659"/>
              <a:gd name="connsiteY228" fmla="*/ 102385 h 1666065"/>
              <a:gd name="connsiteX229" fmla="*/ 1398079 w 3085659"/>
              <a:gd name="connsiteY229" fmla="*/ 120037 h 1666065"/>
              <a:gd name="connsiteX230" fmla="*/ 1408671 w 3085659"/>
              <a:gd name="connsiteY230" fmla="*/ 127098 h 1666065"/>
              <a:gd name="connsiteX231" fmla="*/ 1422793 w 3085659"/>
              <a:gd name="connsiteY231" fmla="*/ 130629 h 1666065"/>
              <a:gd name="connsiteX232" fmla="*/ 1465159 w 3085659"/>
              <a:gd name="connsiteY232" fmla="*/ 137690 h 1666065"/>
              <a:gd name="connsiteX233" fmla="*/ 1574604 w 3085659"/>
              <a:gd name="connsiteY233" fmla="*/ 155342 h 1666065"/>
              <a:gd name="connsiteX234" fmla="*/ 1638153 w 3085659"/>
              <a:gd name="connsiteY234" fmla="*/ 162403 h 1666065"/>
              <a:gd name="connsiteX235" fmla="*/ 1673458 w 3085659"/>
              <a:gd name="connsiteY235" fmla="*/ 165934 h 1666065"/>
              <a:gd name="connsiteX236" fmla="*/ 1761721 w 3085659"/>
              <a:gd name="connsiteY236" fmla="*/ 176525 h 1666065"/>
              <a:gd name="connsiteX237" fmla="*/ 1825270 w 3085659"/>
              <a:gd name="connsiteY237" fmla="*/ 187117 h 1666065"/>
              <a:gd name="connsiteX238" fmla="*/ 1871166 w 3085659"/>
              <a:gd name="connsiteY238" fmla="*/ 190647 h 1666065"/>
              <a:gd name="connsiteX239" fmla="*/ 1895880 w 3085659"/>
              <a:gd name="connsiteY239" fmla="*/ 197708 h 1666065"/>
              <a:gd name="connsiteX240" fmla="*/ 1924124 w 3085659"/>
              <a:gd name="connsiteY240" fmla="*/ 201239 h 1666065"/>
              <a:gd name="connsiteX241" fmla="*/ 1994734 w 3085659"/>
              <a:gd name="connsiteY241" fmla="*/ 208300 h 1666065"/>
              <a:gd name="connsiteX242" fmla="*/ 2005325 w 3085659"/>
              <a:gd name="connsiteY242" fmla="*/ 211830 h 1666065"/>
              <a:gd name="connsiteX243" fmla="*/ 1973551 w 3085659"/>
              <a:gd name="connsiteY243" fmla="*/ 201239 h 1666065"/>
              <a:gd name="connsiteX244" fmla="*/ 1941776 w 3085659"/>
              <a:gd name="connsiteY244" fmla="*/ 194178 h 1666065"/>
              <a:gd name="connsiteX245" fmla="*/ 1899410 w 3085659"/>
              <a:gd name="connsiteY245" fmla="*/ 180056 h 1666065"/>
              <a:gd name="connsiteX246" fmla="*/ 1878227 w 3085659"/>
              <a:gd name="connsiteY246" fmla="*/ 169464 h 1666065"/>
              <a:gd name="connsiteX247" fmla="*/ 1860575 w 3085659"/>
              <a:gd name="connsiteY247" fmla="*/ 158873 h 1666065"/>
              <a:gd name="connsiteX248" fmla="*/ 1846453 w 3085659"/>
              <a:gd name="connsiteY248" fmla="*/ 155342 h 1666065"/>
              <a:gd name="connsiteX249" fmla="*/ 1825270 w 3085659"/>
              <a:gd name="connsiteY249" fmla="*/ 137690 h 1666065"/>
              <a:gd name="connsiteX250" fmla="*/ 1811148 w 3085659"/>
              <a:gd name="connsiteY250" fmla="*/ 123568 h 1666065"/>
              <a:gd name="connsiteX251" fmla="*/ 1797026 w 3085659"/>
              <a:gd name="connsiteY251" fmla="*/ 98854 h 1666065"/>
              <a:gd name="connsiteX252" fmla="*/ 1793495 w 3085659"/>
              <a:gd name="connsiteY252" fmla="*/ 88263 h 1666065"/>
              <a:gd name="connsiteX253" fmla="*/ 1779373 w 3085659"/>
              <a:gd name="connsiteY253" fmla="*/ 67080 h 1666065"/>
              <a:gd name="connsiteX254" fmla="*/ 1779373 w 3085659"/>
              <a:gd name="connsiteY254" fmla="*/ 45897 h 1666065"/>
              <a:gd name="connsiteX255" fmla="*/ 1800556 w 3085659"/>
              <a:gd name="connsiteY255" fmla="*/ 38836 h 1666065"/>
              <a:gd name="connsiteX256" fmla="*/ 1814678 w 3085659"/>
              <a:gd name="connsiteY256" fmla="*/ 35305 h 1666065"/>
              <a:gd name="connsiteX257" fmla="*/ 1825270 w 3085659"/>
              <a:gd name="connsiteY257" fmla="*/ 31775 h 1666065"/>
              <a:gd name="connsiteX258" fmla="*/ 1853514 w 3085659"/>
              <a:gd name="connsiteY258" fmla="*/ 28244 h 1666065"/>
              <a:gd name="connsiteX259" fmla="*/ 1874697 w 3085659"/>
              <a:gd name="connsiteY259" fmla="*/ 24714 h 1666065"/>
              <a:gd name="connsiteX260" fmla="*/ 1920593 w 3085659"/>
              <a:gd name="connsiteY260" fmla="*/ 14122 h 1666065"/>
              <a:gd name="connsiteX261" fmla="*/ 1938246 w 3085659"/>
              <a:gd name="connsiteY261" fmla="*/ 10592 h 1666065"/>
              <a:gd name="connsiteX262" fmla="*/ 1952368 w 3085659"/>
              <a:gd name="connsiteY262" fmla="*/ 7061 h 1666065"/>
              <a:gd name="connsiteX263" fmla="*/ 2008856 w 3085659"/>
              <a:gd name="connsiteY263" fmla="*/ 7061 h 166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3085659" h="1666065">
                <a:moveTo>
                  <a:pt x="2008856" y="7061"/>
                </a:moveTo>
                <a:lnTo>
                  <a:pt x="3085659" y="3531"/>
                </a:lnTo>
                <a:lnTo>
                  <a:pt x="3082128" y="1376896"/>
                </a:lnTo>
                <a:cubicBezTo>
                  <a:pt x="3071537" y="1375719"/>
                  <a:pt x="3061011" y="1373365"/>
                  <a:pt x="3050354" y="1373365"/>
                </a:cubicBezTo>
                <a:cubicBezTo>
                  <a:pt x="2741406" y="1373365"/>
                  <a:pt x="2818480" y="1367976"/>
                  <a:pt x="2669060" y="1380426"/>
                </a:cubicBezTo>
                <a:cubicBezTo>
                  <a:pt x="2676121" y="1382780"/>
                  <a:pt x="2683022" y="1385682"/>
                  <a:pt x="2690243" y="1387487"/>
                </a:cubicBezTo>
                <a:cubicBezTo>
                  <a:pt x="2694950" y="1388664"/>
                  <a:pt x="2699822" y="1389314"/>
                  <a:pt x="2704365" y="1391018"/>
                </a:cubicBezTo>
                <a:cubicBezTo>
                  <a:pt x="2734142" y="1402185"/>
                  <a:pt x="2702949" y="1395018"/>
                  <a:pt x="2732609" y="1401609"/>
                </a:cubicBezTo>
                <a:cubicBezTo>
                  <a:pt x="2759117" y="1407500"/>
                  <a:pt x="2756184" y="1405634"/>
                  <a:pt x="2792627" y="1408670"/>
                </a:cubicBezTo>
                <a:cubicBezTo>
                  <a:pt x="2802042" y="1411024"/>
                  <a:pt x="2811355" y="1413828"/>
                  <a:pt x="2820871" y="1415731"/>
                </a:cubicBezTo>
                <a:cubicBezTo>
                  <a:pt x="2826755" y="1416908"/>
                  <a:pt x="2832702" y="1417807"/>
                  <a:pt x="2838524" y="1419262"/>
                </a:cubicBezTo>
                <a:cubicBezTo>
                  <a:pt x="2842134" y="1420165"/>
                  <a:pt x="2845537" y="1421770"/>
                  <a:pt x="2849115" y="1422792"/>
                </a:cubicBezTo>
                <a:cubicBezTo>
                  <a:pt x="2853781" y="1424125"/>
                  <a:pt x="2858589" y="1424929"/>
                  <a:pt x="2863237" y="1426323"/>
                </a:cubicBezTo>
                <a:cubicBezTo>
                  <a:pt x="2870366" y="1428462"/>
                  <a:pt x="2884420" y="1433384"/>
                  <a:pt x="2884420" y="1433384"/>
                </a:cubicBezTo>
                <a:cubicBezTo>
                  <a:pt x="2859483" y="1445853"/>
                  <a:pt x="2873537" y="1440970"/>
                  <a:pt x="2831463" y="1443975"/>
                </a:cubicBezTo>
                <a:cubicBezTo>
                  <a:pt x="2742900" y="1450301"/>
                  <a:pt x="2707924" y="1448802"/>
                  <a:pt x="2598450" y="1451036"/>
                </a:cubicBezTo>
                <a:cubicBezTo>
                  <a:pt x="2540556" y="1459308"/>
                  <a:pt x="2612533" y="1449379"/>
                  <a:pt x="2538431" y="1458097"/>
                </a:cubicBezTo>
                <a:cubicBezTo>
                  <a:pt x="2530167" y="1459069"/>
                  <a:pt x="2521905" y="1460139"/>
                  <a:pt x="2513718" y="1461628"/>
                </a:cubicBezTo>
                <a:cubicBezTo>
                  <a:pt x="2508944" y="1462496"/>
                  <a:pt x="2504411" y="1464556"/>
                  <a:pt x="2499596" y="1465158"/>
                </a:cubicBezTo>
                <a:cubicBezTo>
                  <a:pt x="2485534" y="1466916"/>
                  <a:pt x="2471352" y="1467512"/>
                  <a:pt x="2457230" y="1468689"/>
                </a:cubicBezTo>
                <a:cubicBezTo>
                  <a:pt x="2417653" y="1478582"/>
                  <a:pt x="2443327" y="1473165"/>
                  <a:pt x="2361906" y="1475750"/>
                </a:cubicBezTo>
                <a:lnTo>
                  <a:pt x="2220686" y="1479280"/>
                </a:lnTo>
                <a:cubicBezTo>
                  <a:pt x="2206564" y="1480457"/>
                  <a:pt x="2192216" y="1480032"/>
                  <a:pt x="2178320" y="1482811"/>
                </a:cubicBezTo>
                <a:cubicBezTo>
                  <a:pt x="2174159" y="1483643"/>
                  <a:pt x="2166386" y="1485846"/>
                  <a:pt x="2167728" y="1489872"/>
                </a:cubicBezTo>
                <a:cubicBezTo>
                  <a:pt x="2169262" y="1494475"/>
                  <a:pt x="2177113" y="1492349"/>
                  <a:pt x="2181850" y="1493402"/>
                </a:cubicBezTo>
                <a:cubicBezTo>
                  <a:pt x="2187708" y="1494704"/>
                  <a:pt x="2193681" y="1495478"/>
                  <a:pt x="2199503" y="1496933"/>
                </a:cubicBezTo>
                <a:cubicBezTo>
                  <a:pt x="2203113" y="1497836"/>
                  <a:pt x="2206484" y="1499560"/>
                  <a:pt x="2210094" y="1500463"/>
                </a:cubicBezTo>
                <a:cubicBezTo>
                  <a:pt x="2239171" y="1507732"/>
                  <a:pt x="2216535" y="1500286"/>
                  <a:pt x="2241869" y="1507524"/>
                </a:cubicBezTo>
                <a:cubicBezTo>
                  <a:pt x="2245447" y="1508546"/>
                  <a:pt x="2248850" y="1510152"/>
                  <a:pt x="2252460" y="1511055"/>
                </a:cubicBezTo>
                <a:cubicBezTo>
                  <a:pt x="2258282" y="1512510"/>
                  <a:pt x="2264291" y="1513130"/>
                  <a:pt x="2270113" y="1514585"/>
                </a:cubicBezTo>
                <a:cubicBezTo>
                  <a:pt x="2273723" y="1515488"/>
                  <a:pt x="2277055" y="1517386"/>
                  <a:pt x="2280704" y="1518116"/>
                </a:cubicBezTo>
                <a:cubicBezTo>
                  <a:pt x="2288864" y="1519748"/>
                  <a:pt x="2297180" y="1520469"/>
                  <a:pt x="2305418" y="1521646"/>
                </a:cubicBezTo>
                <a:cubicBezTo>
                  <a:pt x="2308949" y="1522823"/>
                  <a:pt x="2312384" y="1524340"/>
                  <a:pt x="2316010" y="1525177"/>
                </a:cubicBezTo>
                <a:cubicBezTo>
                  <a:pt x="2327704" y="1527876"/>
                  <a:pt x="2351315" y="1532238"/>
                  <a:pt x="2351315" y="1532238"/>
                </a:cubicBezTo>
                <a:cubicBezTo>
                  <a:pt x="2381666" y="1552473"/>
                  <a:pt x="2343265" y="1528213"/>
                  <a:pt x="2372498" y="1542829"/>
                </a:cubicBezTo>
                <a:cubicBezTo>
                  <a:pt x="2376293" y="1544726"/>
                  <a:pt x="2379559" y="1547536"/>
                  <a:pt x="2383089" y="1549890"/>
                </a:cubicBezTo>
                <a:cubicBezTo>
                  <a:pt x="2381912" y="1553421"/>
                  <a:pt x="2381884" y="1557576"/>
                  <a:pt x="2379559" y="1560482"/>
                </a:cubicBezTo>
                <a:cubicBezTo>
                  <a:pt x="2369407" y="1573173"/>
                  <a:pt x="2344535" y="1569714"/>
                  <a:pt x="2333662" y="1571073"/>
                </a:cubicBezTo>
                <a:cubicBezTo>
                  <a:pt x="2326559" y="1571961"/>
                  <a:pt x="2319522" y="1573323"/>
                  <a:pt x="2312479" y="1574604"/>
                </a:cubicBezTo>
                <a:cubicBezTo>
                  <a:pt x="2306575" y="1575677"/>
                  <a:pt x="2300823" y="1577920"/>
                  <a:pt x="2294826" y="1578134"/>
                </a:cubicBezTo>
                <a:cubicBezTo>
                  <a:pt x="2234834" y="1580277"/>
                  <a:pt x="2174789" y="1580488"/>
                  <a:pt x="2114771" y="1581665"/>
                </a:cubicBezTo>
                <a:lnTo>
                  <a:pt x="2037100" y="1585195"/>
                </a:lnTo>
                <a:lnTo>
                  <a:pt x="1945307" y="1588726"/>
                </a:lnTo>
                <a:cubicBezTo>
                  <a:pt x="1933498" y="1589382"/>
                  <a:pt x="1921829" y="1592149"/>
                  <a:pt x="1910002" y="1592256"/>
                </a:cubicBezTo>
                <a:lnTo>
                  <a:pt x="1165066" y="1595787"/>
                </a:lnTo>
                <a:cubicBezTo>
                  <a:pt x="1176889" y="1604654"/>
                  <a:pt x="1183226" y="1610163"/>
                  <a:pt x="1196840" y="1616970"/>
                </a:cubicBezTo>
                <a:cubicBezTo>
                  <a:pt x="1202508" y="1619804"/>
                  <a:pt x="1208559" y="1621806"/>
                  <a:pt x="1214493" y="1624031"/>
                </a:cubicBezTo>
                <a:cubicBezTo>
                  <a:pt x="1217977" y="1625338"/>
                  <a:pt x="1221756" y="1625897"/>
                  <a:pt x="1225084" y="1627561"/>
                </a:cubicBezTo>
                <a:cubicBezTo>
                  <a:pt x="1231222" y="1630630"/>
                  <a:pt x="1236853" y="1634622"/>
                  <a:pt x="1242737" y="1638153"/>
                </a:cubicBezTo>
                <a:cubicBezTo>
                  <a:pt x="1156928" y="1695356"/>
                  <a:pt x="1232385" y="1647938"/>
                  <a:pt x="960297" y="1641683"/>
                </a:cubicBezTo>
                <a:cubicBezTo>
                  <a:pt x="927713" y="1640934"/>
                  <a:pt x="930700" y="1637983"/>
                  <a:pt x="903809" y="1634622"/>
                </a:cubicBezTo>
                <a:cubicBezTo>
                  <a:pt x="892073" y="1633155"/>
                  <a:pt x="880272" y="1632269"/>
                  <a:pt x="868504" y="1631092"/>
                </a:cubicBezTo>
                <a:cubicBezTo>
                  <a:pt x="844330" y="1623033"/>
                  <a:pt x="861583" y="1628173"/>
                  <a:pt x="815546" y="1620500"/>
                </a:cubicBezTo>
                <a:lnTo>
                  <a:pt x="815546" y="1620500"/>
                </a:lnTo>
                <a:cubicBezTo>
                  <a:pt x="783516" y="1612494"/>
                  <a:pt x="823094" y="1621872"/>
                  <a:pt x="776711" y="1613439"/>
                </a:cubicBezTo>
                <a:cubicBezTo>
                  <a:pt x="771937" y="1612571"/>
                  <a:pt x="767254" y="1611242"/>
                  <a:pt x="762589" y="1609909"/>
                </a:cubicBezTo>
                <a:cubicBezTo>
                  <a:pt x="759011" y="1608887"/>
                  <a:pt x="755646" y="1607108"/>
                  <a:pt x="751997" y="1606378"/>
                </a:cubicBezTo>
                <a:cubicBezTo>
                  <a:pt x="737958" y="1603570"/>
                  <a:pt x="723213" y="1603844"/>
                  <a:pt x="709631" y="1599317"/>
                </a:cubicBezTo>
                <a:cubicBezTo>
                  <a:pt x="689020" y="1592447"/>
                  <a:pt x="708921" y="1598469"/>
                  <a:pt x="677857" y="1592256"/>
                </a:cubicBezTo>
                <a:cubicBezTo>
                  <a:pt x="673099" y="1591304"/>
                  <a:pt x="668472" y="1589779"/>
                  <a:pt x="663735" y="1588726"/>
                </a:cubicBezTo>
                <a:cubicBezTo>
                  <a:pt x="629600" y="1581141"/>
                  <a:pt x="663289" y="1589343"/>
                  <a:pt x="624899" y="1581665"/>
                </a:cubicBezTo>
                <a:cubicBezTo>
                  <a:pt x="620141" y="1580713"/>
                  <a:pt x="615535" y="1579086"/>
                  <a:pt x="610777" y="1578134"/>
                </a:cubicBezTo>
                <a:cubicBezTo>
                  <a:pt x="603758" y="1576730"/>
                  <a:pt x="596593" y="1576104"/>
                  <a:pt x="589594" y="1574604"/>
                </a:cubicBezTo>
                <a:cubicBezTo>
                  <a:pt x="580105" y="1572571"/>
                  <a:pt x="561350" y="1567543"/>
                  <a:pt x="561350" y="1567543"/>
                </a:cubicBezTo>
                <a:cubicBezTo>
                  <a:pt x="563704" y="1564012"/>
                  <a:pt x="564225" y="1557649"/>
                  <a:pt x="568411" y="1556951"/>
                </a:cubicBezTo>
                <a:cubicBezTo>
                  <a:pt x="593975" y="1552690"/>
                  <a:pt x="620247" y="1555488"/>
                  <a:pt x="646082" y="1553421"/>
                </a:cubicBezTo>
                <a:cubicBezTo>
                  <a:pt x="649792" y="1553124"/>
                  <a:pt x="652985" y="1550382"/>
                  <a:pt x="656674" y="1549890"/>
                </a:cubicBezTo>
                <a:cubicBezTo>
                  <a:pt x="670721" y="1548017"/>
                  <a:pt x="684918" y="1547537"/>
                  <a:pt x="699040" y="1546360"/>
                </a:cubicBezTo>
                <a:cubicBezTo>
                  <a:pt x="721764" y="1538784"/>
                  <a:pt x="697954" y="1545953"/>
                  <a:pt x="737875" y="1539299"/>
                </a:cubicBezTo>
                <a:cubicBezTo>
                  <a:pt x="742661" y="1538501"/>
                  <a:pt x="747260" y="1536821"/>
                  <a:pt x="751997" y="1535768"/>
                </a:cubicBezTo>
                <a:cubicBezTo>
                  <a:pt x="757855" y="1534466"/>
                  <a:pt x="763740" y="1533281"/>
                  <a:pt x="769650" y="1532238"/>
                </a:cubicBezTo>
                <a:lnTo>
                  <a:pt x="812016" y="1525177"/>
                </a:lnTo>
                <a:cubicBezTo>
                  <a:pt x="837225" y="1516774"/>
                  <a:pt x="829071" y="1524309"/>
                  <a:pt x="840260" y="1507524"/>
                </a:cubicBezTo>
                <a:cubicBezTo>
                  <a:pt x="839083" y="1503994"/>
                  <a:pt x="838793" y="1500029"/>
                  <a:pt x="836729" y="1496933"/>
                </a:cubicBezTo>
                <a:cubicBezTo>
                  <a:pt x="826688" y="1481871"/>
                  <a:pt x="828504" y="1489290"/>
                  <a:pt x="815546" y="1482811"/>
                </a:cubicBezTo>
                <a:cubicBezTo>
                  <a:pt x="809408" y="1479742"/>
                  <a:pt x="803892" y="1475552"/>
                  <a:pt x="797894" y="1472219"/>
                </a:cubicBezTo>
                <a:cubicBezTo>
                  <a:pt x="793293" y="1469663"/>
                  <a:pt x="788609" y="1467231"/>
                  <a:pt x="783772" y="1465158"/>
                </a:cubicBezTo>
                <a:cubicBezTo>
                  <a:pt x="775315" y="1461534"/>
                  <a:pt x="768005" y="1460653"/>
                  <a:pt x="759058" y="1458097"/>
                </a:cubicBezTo>
                <a:cubicBezTo>
                  <a:pt x="755480" y="1457075"/>
                  <a:pt x="752116" y="1455297"/>
                  <a:pt x="748467" y="1454567"/>
                </a:cubicBezTo>
                <a:cubicBezTo>
                  <a:pt x="740307" y="1452935"/>
                  <a:pt x="732010" y="1452068"/>
                  <a:pt x="723753" y="1451036"/>
                </a:cubicBezTo>
                <a:cubicBezTo>
                  <a:pt x="713179" y="1449714"/>
                  <a:pt x="702563" y="1448751"/>
                  <a:pt x="691979" y="1447506"/>
                </a:cubicBezTo>
                <a:lnTo>
                  <a:pt x="663735" y="1443975"/>
                </a:lnTo>
                <a:cubicBezTo>
                  <a:pt x="660204" y="1442798"/>
                  <a:pt x="656753" y="1441348"/>
                  <a:pt x="653143" y="1440445"/>
                </a:cubicBezTo>
                <a:cubicBezTo>
                  <a:pt x="639366" y="1437001"/>
                  <a:pt x="624741" y="1435379"/>
                  <a:pt x="610777" y="1433384"/>
                </a:cubicBezTo>
                <a:cubicBezTo>
                  <a:pt x="593332" y="1427569"/>
                  <a:pt x="583093" y="1423815"/>
                  <a:pt x="564881" y="1419262"/>
                </a:cubicBezTo>
                <a:cubicBezTo>
                  <a:pt x="542474" y="1413660"/>
                  <a:pt x="545349" y="1417458"/>
                  <a:pt x="518984" y="1408670"/>
                </a:cubicBezTo>
                <a:cubicBezTo>
                  <a:pt x="503790" y="1403606"/>
                  <a:pt x="512003" y="1406043"/>
                  <a:pt x="494271" y="1401609"/>
                </a:cubicBezTo>
                <a:cubicBezTo>
                  <a:pt x="475015" y="1388772"/>
                  <a:pt x="489144" y="1396476"/>
                  <a:pt x="455435" y="1387487"/>
                </a:cubicBezTo>
                <a:cubicBezTo>
                  <a:pt x="447157" y="1385279"/>
                  <a:pt x="438927" y="1382888"/>
                  <a:pt x="430721" y="1380426"/>
                </a:cubicBezTo>
                <a:cubicBezTo>
                  <a:pt x="427157" y="1379357"/>
                  <a:pt x="423740" y="1377799"/>
                  <a:pt x="420130" y="1376896"/>
                </a:cubicBezTo>
                <a:cubicBezTo>
                  <a:pt x="414308" y="1375441"/>
                  <a:pt x="408361" y="1374542"/>
                  <a:pt x="402477" y="1373365"/>
                </a:cubicBezTo>
                <a:cubicBezTo>
                  <a:pt x="397770" y="1371011"/>
                  <a:pt x="393348" y="1367968"/>
                  <a:pt x="388355" y="1366304"/>
                </a:cubicBezTo>
                <a:cubicBezTo>
                  <a:pt x="379149" y="1363235"/>
                  <a:pt x="368791" y="1363583"/>
                  <a:pt x="360111" y="1359243"/>
                </a:cubicBezTo>
                <a:cubicBezTo>
                  <a:pt x="341649" y="1350012"/>
                  <a:pt x="351095" y="1353458"/>
                  <a:pt x="331867" y="1348652"/>
                </a:cubicBezTo>
                <a:cubicBezTo>
                  <a:pt x="329513" y="1345121"/>
                  <a:pt x="321806" y="1341060"/>
                  <a:pt x="324806" y="1338060"/>
                </a:cubicBezTo>
                <a:cubicBezTo>
                  <a:pt x="329868" y="1332998"/>
                  <a:pt x="339001" y="1336083"/>
                  <a:pt x="345989" y="1334530"/>
                </a:cubicBezTo>
                <a:cubicBezTo>
                  <a:pt x="385524" y="1325744"/>
                  <a:pt x="293958" y="1331401"/>
                  <a:pt x="406008" y="1327469"/>
                </a:cubicBezTo>
                <a:cubicBezTo>
                  <a:pt x="456595" y="1325694"/>
                  <a:pt x="507216" y="1325115"/>
                  <a:pt x="557820" y="1323938"/>
                </a:cubicBezTo>
                <a:cubicBezTo>
                  <a:pt x="556643" y="1319231"/>
                  <a:pt x="556981" y="1313853"/>
                  <a:pt x="554289" y="1309816"/>
                </a:cubicBezTo>
                <a:cubicBezTo>
                  <a:pt x="551935" y="1306286"/>
                  <a:pt x="547407" y="1304816"/>
                  <a:pt x="543698" y="1302755"/>
                </a:cubicBezTo>
                <a:cubicBezTo>
                  <a:pt x="536797" y="1298921"/>
                  <a:pt x="529466" y="1295907"/>
                  <a:pt x="522515" y="1292164"/>
                </a:cubicBezTo>
                <a:cubicBezTo>
                  <a:pt x="514161" y="1287666"/>
                  <a:pt x="506416" y="1282018"/>
                  <a:pt x="497801" y="1278042"/>
                </a:cubicBezTo>
                <a:cubicBezTo>
                  <a:pt x="491043" y="1274923"/>
                  <a:pt x="483529" y="1273745"/>
                  <a:pt x="476618" y="1270981"/>
                </a:cubicBezTo>
                <a:cubicBezTo>
                  <a:pt x="471731" y="1269026"/>
                  <a:pt x="467383" y="1265875"/>
                  <a:pt x="462496" y="1263920"/>
                </a:cubicBezTo>
                <a:cubicBezTo>
                  <a:pt x="455585" y="1261156"/>
                  <a:pt x="448224" y="1259623"/>
                  <a:pt x="441313" y="1256859"/>
                </a:cubicBezTo>
                <a:cubicBezTo>
                  <a:pt x="432846" y="1253472"/>
                  <a:pt x="425831" y="1247687"/>
                  <a:pt x="416599" y="1246267"/>
                </a:cubicBezTo>
                <a:cubicBezTo>
                  <a:pt x="404910" y="1244469"/>
                  <a:pt x="393062" y="1243914"/>
                  <a:pt x="381294" y="1242737"/>
                </a:cubicBezTo>
                <a:lnTo>
                  <a:pt x="402477" y="1235676"/>
                </a:lnTo>
                <a:lnTo>
                  <a:pt x="413069" y="1232145"/>
                </a:lnTo>
                <a:cubicBezTo>
                  <a:pt x="415423" y="1228615"/>
                  <a:pt x="420130" y="1225797"/>
                  <a:pt x="420130" y="1221554"/>
                </a:cubicBezTo>
                <a:cubicBezTo>
                  <a:pt x="420130" y="1217311"/>
                  <a:pt x="416069" y="1213962"/>
                  <a:pt x="413069" y="1210962"/>
                </a:cubicBezTo>
                <a:cubicBezTo>
                  <a:pt x="410069" y="1207962"/>
                  <a:pt x="405930" y="1206367"/>
                  <a:pt x="402477" y="1203901"/>
                </a:cubicBezTo>
                <a:cubicBezTo>
                  <a:pt x="397689" y="1200481"/>
                  <a:pt x="393499" y="1196168"/>
                  <a:pt x="388355" y="1193310"/>
                </a:cubicBezTo>
                <a:cubicBezTo>
                  <a:pt x="382815" y="1190232"/>
                  <a:pt x="376494" y="1188823"/>
                  <a:pt x="370703" y="1186249"/>
                </a:cubicBezTo>
                <a:cubicBezTo>
                  <a:pt x="365894" y="1184111"/>
                  <a:pt x="361418" y="1181261"/>
                  <a:pt x="356581" y="1179188"/>
                </a:cubicBezTo>
                <a:cubicBezTo>
                  <a:pt x="353160" y="1177722"/>
                  <a:pt x="349554" y="1176726"/>
                  <a:pt x="345989" y="1175657"/>
                </a:cubicBezTo>
                <a:cubicBezTo>
                  <a:pt x="317779" y="1167194"/>
                  <a:pt x="326897" y="1169533"/>
                  <a:pt x="300093" y="1165066"/>
                </a:cubicBezTo>
                <a:cubicBezTo>
                  <a:pt x="276163" y="1157089"/>
                  <a:pt x="305356" y="1166119"/>
                  <a:pt x="264788" y="1158005"/>
                </a:cubicBezTo>
                <a:cubicBezTo>
                  <a:pt x="261139" y="1157275"/>
                  <a:pt x="257845" y="1155204"/>
                  <a:pt x="254196" y="1154474"/>
                </a:cubicBezTo>
                <a:cubicBezTo>
                  <a:pt x="246036" y="1152842"/>
                  <a:pt x="237670" y="1152433"/>
                  <a:pt x="229483" y="1150944"/>
                </a:cubicBezTo>
                <a:cubicBezTo>
                  <a:pt x="224709" y="1150076"/>
                  <a:pt x="220119" y="1148365"/>
                  <a:pt x="215361" y="1147413"/>
                </a:cubicBezTo>
                <a:cubicBezTo>
                  <a:pt x="208342" y="1146009"/>
                  <a:pt x="201239" y="1145060"/>
                  <a:pt x="194178" y="1143883"/>
                </a:cubicBezTo>
                <a:cubicBezTo>
                  <a:pt x="195555" y="1132863"/>
                  <a:pt x="193643" y="1113947"/>
                  <a:pt x="204769" y="1105047"/>
                </a:cubicBezTo>
                <a:cubicBezTo>
                  <a:pt x="207675" y="1102722"/>
                  <a:pt x="211830" y="1102694"/>
                  <a:pt x="215361" y="1101517"/>
                </a:cubicBezTo>
                <a:cubicBezTo>
                  <a:pt x="218891" y="1099163"/>
                  <a:pt x="222692" y="1097172"/>
                  <a:pt x="225952" y="1094456"/>
                </a:cubicBezTo>
                <a:cubicBezTo>
                  <a:pt x="229788" y="1091259"/>
                  <a:pt x="232389" y="1086634"/>
                  <a:pt x="236544" y="1083864"/>
                </a:cubicBezTo>
                <a:cubicBezTo>
                  <a:pt x="239640" y="1081800"/>
                  <a:pt x="243605" y="1081511"/>
                  <a:pt x="247135" y="1080334"/>
                </a:cubicBezTo>
                <a:cubicBezTo>
                  <a:pt x="250666" y="1076803"/>
                  <a:pt x="254957" y="1073897"/>
                  <a:pt x="257727" y="1069742"/>
                </a:cubicBezTo>
                <a:cubicBezTo>
                  <a:pt x="262079" y="1063213"/>
                  <a:pt x="263088" y="1051462"/>
                  <a:pt x="257727" y="1045029"/>
                </a:cubicBezTo>
                <a:cubicBezTo>
                  <a:pt x="254358" y="1040986"/>
                  <a:pt x="248206" y="1040524"/>
                  <a:pt x="243605" y="1037968"/>
                </a:cubicBezTo>
                <a:cubicBezTo>
                  <a:pt x="237606" y="1034635"/>
                  <a:pt x="231741" y="1031060"/>
                  <a:pt x="225952" y="1027376"/>
                </a:cubicBezTo>
                <a:cubicBezTo>
                  <a:pt x="197959" y="1009562"/>
                  <a:pt x="214376" y="1015175"/>
                  <a:pt x="187117" y="1009724"/>
                </a:cubicBezTo>
                <a:cubicBezTo>
                  <a:pt x="156761" y="989487"/>
                  <a:pt x="195168" y="1013750"/>
                  <a:pt x="165934" y="999132"/>
                </a:cubicBezTo>
                <a:cubicBezTo>
                  <a:pt x="138566" y="985448"/>
                  <a:pt x="171364" y="997411"/>
                  <a:pt x="144751" y="988541"/>
                </a:cubicBezTo>
                <a:cubicBezTo>
                  <a:pt x="141220" y="985010"/>
                  <a:pt x="138314" y="980719"/>
                  <a:pt x="134159" y="977949"/>
                </a:cubicBezTo>
                <a:cubicBezTo>
                  <a:pt x="131063" y="975885"/>
                  <a:pt x="126474" y="976744"/>
                  <a:pt x="123568" y="974419"/>
                </a:cubicBezTo>
                <a:cubicBezTo>
                  <a:pt x="120255" y="971768"/>
                  <a:pt x="119224" y="967087"/>
                  <a:pt x="116507" y="963827"/>
                </a:cubicBezTo>
                <a:cubicBezTo>
                  <a:pt x="113311" y="959991"/>
                  <a:pt x="109856" y="956301"/>
                  <a:pt x="105915" y="953236"/>
                </a:cubicBezTo>
                <a:cubicBezTo>
                  <a:pt x="99216" y="948026"/>
                  <a:pt x="90732" y="945115"/>
                  <a:pt x="84732" y="939114"/>
                </a:cubicBezTo>
                <a:cubicBezTo>
                  <a:pt x="81202" y="935583"/>
                  <a:pt x="78082" y="931587"/>
                  <a:pt x="74141" y="928522"/>
                </a:cubicBezTo>
                <a:cubicBezTo>
                  <a:pt x="74131" y="928514"/>
                  <a:pt x="47667" y="910873"/>
                  <a:pt x="42366" y="907339"/>
                </a:cubicBezTo>
                <a:lnTo>
                  <a:pt x="31775" y="900278"/>
                </a:lnTo>
                <a:cubicBezTo>
                  <a:pt x="23823" y="876425"/>
                  <a:pt x="34851" y="902280"/>
                  <a:pt x="17653" y="882625"/>
                </a:cubicBezTo>
                <a:cubicBezTo>
                  <a:pt x="12065" y="876238"/>
                  <a:pt x="3531" y="861442"/>
                  <a:pt x="3531" y="861442"/>
                </a:cubicBezTo>
                <a:lnTo>
                  <a:pt x="24714" y="847320"/>
                </a:lnTo>
                <a:cubicBezTo>
                  <a:pt x="35125" y="840379"/>
                  <a:pt x="37404" y="839859"/>
                  <a:pt x="45897" y="829668"/>
                </a:cubicBezTo>
                <a:cubicBezTo>
                  <a:pt x="48614" y="826408"/>
                  <a:pt x="50604" y="822607"/>
                  <a:pt x="52958" y="819076"/>
                </a:cubicBezTo>
                <a:cubicBezTo>
                  <a:pt x="57316" y="806001"/>
                  <a:pt x="59861" y="803870"/>
                  <a:pt x="52958" y="787302"/>
                </a:cubicBezTo>
                <a:cubicBezTo>
                  <a:pt x="49694" y="779468"/>
                  <a:pt x="41520" y="774170"/>
                  <a:pt x="38836" y="766119"/>
                </a:cubicBezTo>
                <a:cubicBezTo>
                  <a:pt x="36482" y="759058"/>
                  <a:pt x="33580" y="752157"/>
                  <a:pt x="31775" y="744936"/>
                </a:cubicBezTo>
                <a:cubicBezTo>
                  <a:pt x="30598" y="740229"/>
                  <a:pt x="29778" y="735417"/>
                  <a:pt x="28244" y="730814"/>
                </a:cubicBezTo>
                <a:cubicBezTo>
                  <a:pt x="26240" y="724802"/>
                  <a:pt x="23349" y="719117"/>
                  <a:pt x="21183" y="713161"/>
                </a:cubicBezTo>
                <a:cubicBezTo>
                  <a:pt x="18639" y="706166"/>
                  <a:pt x="16476" y="699039"/>
                  <a:pt x="14122" y="691978"/>
                </a:cubicBezTo>
                <a:cubicBezTo>
                  <a:pt x="12945" y="688448"/>
                  <a:pt x="12656" y="684483"/>
                  <a:pt x="10592" y="681387"/>
                </a:cubicBezTo>
                <a:cubicBezTo>
                  <a:pt x="1467" y="667699"/>
                  <a:pt x="4873" y="674820"/>
                  <a:pt x="0" y="660204"/>
                </a:cubicBezTo>
                <a:cubicBezTo>
                  <a:pt x="7616" y="606897"/>
                  <a:pt x="-5170" y="652543"/>
                  <a:pt x="14122" y="628429"/>
                </a:cubicBezTo>
                <a:cubicBezTo>
                  <a:pt x="31437" y="606785"/>
                  <a:pt x="-2816" y="628073"/>
                  <a:pt x="31775" y="610777"/>
                </a:cubicBezTo>
                <a:cubicBezTo>
                  <a:pt x="55589" y="586963"/>
                  <a:pt x="43485" y="592752"/>
                  <a:pt x="63549" y="586063"/>
                </a:cubicBezTo>
                <a:cubicBezTo>
                  <a:pt x="68256" y="582533"/>
                  <a:pt x="73203" y="579301"/>
                  <a:pt x="77671" y="575472"/>
                </a:cubicBezTo>
                <a:cubicBezTo>
                  <a:pt x="81462" y="572223"/>
                  <a:pt x="88263" y="564880"/>
                  <a:pt x="88263" y="564880"/>
                </a:cubicBezTo>
                <a:lnTo>
                  <a:pt x="109446" y="543697"/>
                </a:lnTo>
                <a:cubicBezTo>
                  <a:pt x="105915" y="534282"/>
                  <a:pt x="104432" y="523819"/>
                  <a:pt x="98854" y="515453"/>
                </a:cubicBezTo>
                <a:cubicBezTo>
                  <a:pt x="96790" y="512357"/>
                  <a:pt x="91516" y="513730"/>
                  <a:pt x="88263" y="511923"/>
                </a:cubicBezTo>
                <a:cubicBezTo>
                  <a:pt x="80845" y="507802"/>
                  <a:pt x="67080" y="497801"/>
                  <a:pt x="67080" y="497801"/>
                </a:cubicBezTo>
                <a:cubicBezTo>
                  <a:pt x="51287" y="474111"/>
                  <a:pt x="69892" y="497322"/>
                  <a:pt x="49427" y="483679"/>
                </a:cubicBezTo>
                <a:cubicBezTo>
                  <a:pt x="32079" y="472113"/>
                  <a:pt x="44799" y="475519"/>
                  <a:pt x="31775" y="462496"/>
                </a:cubicBezTo>
                <a:cubicBezTo>
                  <a:pt x="28774" y="459496"/>
                  <a:pt x="24714" y="457789"/>
                  <a:pt x="21183" y="455435"/>
                </a:cubicBezTo>
                <a:cubicBezTo>
                  <a:pt x="18829" y="451904"/>
                  <a:pt x="14648" y="449054"/>
                  <a:pt x="14122" y="444843"/>
                </a:cubicBezTo>
                <a:cubicBezTo>
                  <a:pt x="13173" y="437252"/>
                  <a:pt x="18081" y="422127"/>
                  <a:pt x="24714" y="416599"/>
                </a:cubicBezTo>
                <a:cubicBezTo>
                  <a:pt x="32980" y="409710"/>
                  <a:pt x="40337" y="409904"/>
                  <a:pt x="49427" y="406008"/>
                </a:cubicBezTo>
                <a:cubicBezTo>
                  <a:pt x="54264" y="403935"/>
                  <a:pt x="58740" y="401084"/>
                  <a:pt x="63549" y="398947"/>
                </a:cubicBezTo>
                <a:cubicBezTo>
                  <a:pt x="71621" y="395360"/>
                  <a:pt x="94558" y="386564"/>
                  <a:pt x="102385" y="384825"/>
                </a:cubicBezTo>
                <a:cubicBezTo>
                  <a:pt x="112976" y="382471"/>
                  <a:pt x="123313" y="378031"/>
                  <a:pt x="134159" y="377764"/>
                </a:cubicBezTo>
                <a:cubicBezTo>
                  <a:pt x="267106" y="374495"/>
                  <a:pt x="400124" y="375410"/>
                  <a:pt x="533106" y="374233"/>
                </a:cubicBezTo>
                <a:cubicBezTo>
                  <a:pt x="529576" y="371879"/>
                  <a:pt x="526392" y="368895"/>
                  <a:pt x="522515" y="367172"/>
                </a:cubicBezTo>
                <a:cubicBezTo>
                  <a:pt x="511461" y="362259"/>
                  <a:pt x="498948" y="359515"/>
                  <a:pt x="487210" y="356581"/>
                </a:cubicBezTo>
                <a:cubicBezTo>
                  <a:pt x="482502" y="354227"/>
                  <a:pt x="477688" y="352076"/>
                  <a:pt x="473087" y="349520"/>
                </a:cubicBezTo>
                <a:cubicBezTo>
                  <a:pt x="467089" y="346187"/>
                  <a:pt x="461769" y="341567"/>
                  <a:pt x="455435" y="338928"/>
                </a:cubicBezTo>
                <a:cubicBezTo>
                  <a:pt x="447526" y="335633"/>
                  <a:pt x="438959" y="334221"/>
                  <a:pt x="430721" y="331867"/>
                </a:cubicBezTo>
                <a:cubicBezTo>
                  <a:pt x="424837" y="328337"/>
                  <a:pt x="418888" y="324913"/>
                  <a:pt x="413069" y="321276"/>
                </a:cubicBezTo>
                <a:cubicBezTo>
                  <a:pt x="409471" y="319027"/>
                  <a:pt x="406272" y="316113"/>
                  <a:pt x="402477" y="314215"/>
                </a:cubicBezTo>
                <a:cubicBezTo>
                  <a:pt x="399149" y="312551"/>
                  <a:pt x="395416" y="311861"/>
                  <a:pt x="391886" y="310684"/>
                </a:cubicBezTo>
                <a:cubicBezTo>
                  <a:pt x="388355" y="307154"/>
                  <a:pt x="385659" y="302518"/>
                  <a:pt x="381294" y="300093"/>
                </a:cubicBezTo>
                <a:cubicBezTo>
                  <a:pt x="374788" y="296479"/>
                  <a:pt x="367022" y="295796"/>
                  <a:pt x="360111" y="293032"/>
                </a:cubicBezTo>
                <a:cubicBezTo>
                  <a:pt x="354227" y="290678"/>
                  <a:pt x="348415" y="288137"/>
                  <a:pt x="342459" y="285971"/>
                </a:cubicBezTo>
                <a:cubicBezTo>
                  <a:pt x="335464" y="283427"/>
                  <a:pt x="321276" y="278910"/>
                  <a:pt x="321276" y="278910"/>
                </a:cubicBezTo>
                <a:cubicBezTo>
                  <a:pt x="317745" y="276556"/>
                  <a:pt x="314479" y="273747"/>
                  <a:pt x="310684" y="271849"/>
                </a:cubicBezTo>
                <a:cubicBezTo>
                  <a:pt x="307356" y="270185"/>
                  <a:pt x="300995" y="271928"/>
                  <a:pt x="300093" y="268318"/>
                </a:cubicBezTo>
                <a:cubicBezTo>
                  <a:pt x="299064" y="264202"/>
                  <a:pt x="303556" y="259976"/>
                  <a:pt x="307154" y="257727"/>
                </a:cubicBezTo>
                <a:cubicBezTo>
                  <a:pt x="318255" y="250789"/>
                  <a:pt x="337223" y="249594"/>
                  <a:pt x="349520" y="247135"/>
                </a:cubicBezTo>
                <a:cubicBezTo>
                  <a:pt x="354278" y="246183"/>
                  <a:pt x="358935" y="244782"/>
                  <a:pt x="363642" y="243605"/>
                </a:cubicBezTo>
                <a:lnTo>
                  <a:pt x="540167" y="247135"/>
                </a:lnTo>
                <a:cubicBezTo>
                  <a:pt x="560199" y="247733"/>
                  <a:pt x="580378" y="247619"/>
                  <a:pt x="600186" y="250666"/>
                </a:cubicBezTo>
                <a:cubicBezTo>
                  <a:pt x="611220" y="252364"/>
                  <a:pt x="620857" y="260088"/>
                  <a:pt x="631960" y="261257"/>
                </a:cubicBezTo>
                <a:cubicBezTo>
                  <a:pt x="665921" y="264832"/>
                  <a:pt x="700217" y="263611"/>
                  <a:pt x="734345" y="264788"/>
                </a:cubicBezTo>
                <a:lnTo>
                  <a:pt x="872034" y="261257"/>
                </a:lnTo>
                <a:cubicBezTo>
                  <a:pt x="878029" y="260985"/>
                  <a:pt x="883756" y="258639"/>
                  <a:pt x="889687" y="257727"/>
                </a:cubicBezTo>
                <a:cubicBezTo>
                  <a:pt x="899065" y="256284"/>
                  <a:pt x="908516" y="255373"/>
                  <a:pt x="917931" y="254196"/>
                </a:cubicBezTo>
                <a:cubicBezTo>
                  <a:pt x="892317" y="220045"/>
                  <a:pt x="921010" y="252718"/>
                  <a:pt x="896748" y="236544"/>
                </a:cubicBezTo>
                <a:cubicBezTo>
                  <a:pt x="892593" y="233774"/>
                  <a:pt x="889992" y="229149"/>
                  <a:pt x="886156" y="225952"/>
                </a:cubicBezTo>
                <a:cubicBezTo>
                  <a:pt x="862493" y="206233"/>
                  <a:pt x="888057" y="238440"/>
                  <a:pt x="847321" y="197708"/>
                </a:cubicBezTo>
                <a:cubicBezTo>
                  <a:pt x="833729" y="184117"/>
                  <a:pt x="840883" y="189887"/>
                  <a:pt x="826138" y="180056"/>
                </a:cubicBezTo>
                <a:cubicBezTo>
                  <a:pt x="823680" y="176369"/>
                  <a:pt x="814572" y="164718"/>
                  <a:pt x="815546" y="158873"/>
                </a:cubicBezTo>
                <a:cubicBezTo>
                  <a:pt x="816243" y="154687"/>
                  <a:pt x="819009" y="150530"/>
                  <a:pt x="822607" y="148281"/>
                </a:cubicBezTo>
                <a:cubicBezTo>
                  <a:pt x="840043" y="137383"/>
                  <a:pt x="879458" y="138673"/>
                  <a:pt x="893217" y="137690"/>
                </a:cubicBezTo>
                <a:cubicBezTo>
                  <a:pt x="941566" y="125603"/>
                  <a:pt x="915502" y="130206"/>
                  <a:pt x="988541" y="127098"/>
                </a:cubicBezTo>
                <a:cubicBezTo>
                  <a:pt x="1171750" y="119302"/>
                  <a:pt x="1013838" y="127655"/>
                  <a:pt x="1150944" y="120037"/>
                </a:cubicBezTo>
                <a:cubicBezTo>
                  <a:pt x="1167492" y="117968"/>
                  <a:pt x="1206460" y="113877"/>
                  <a:pt x="1228615" y="109446"/>
                </a:cubicBezTo>
                <a:cubicBezTo>
                  <a:pt x="1233373" y="108494"/>
                  <a:pt x="1238089" y="107309"/>
                  <a:pt x="1242737" y="105915"/>
                </a:cubicBezTo>
                <a:cubicBezTo>
                  <a:pt x="1249866" y="103776"/>
                  <a:pt x="1263920" y="98854"/>
                  <a:pt x="1263920" y="98854"/>
                </a:cubicBezTo>
                <a:cubicBezTo>
                  <a:pt x="1260389" y="95324"/>
                  <a:pt x="1257164" y="91459"/>
                  <a:pt x="1253328" y="88263"/>
                </a:cubicBezTo>
                <a:cubicBezTo>
                  <a:pt x="1246597" y="82654"/>
                  <a:pt x="1227128" y="72249"/>
                  <a:pt x="1221554" y="70610"/>
                </a:cubicBezTo>
                <a:cubicBezTo>
                  <a:pt x="1208931" y="66897"/>
                  <a:pt x="1195663" y="65903"/>
                  <a:pt x="1182718" y="63549"/>
                </a:cubicBezTo>
                <a:cubicBezTo>
                  <a:pt x="1161939" y="53159"/>
                  <a:pt x="1173589" y="58152"/>
                  <a:pt x="1147413" y="49427"/>
                </a:cubicBezTo>
                <a:lnTo>
                  <a:pt x="1126230" y="42366"/>
                </a:lnTo>
                <a:cubicBezTo>
                  <a:pt x="1128584" y="37659"/>
                  <a:pt x="1129295" y="31669"/>
                  <a:pt x="1133291" y="28244"/>
                </a:cubicBezTo>
                <a:cubicBezTo>
                  <a:pt x="1138103" y="24120"/>
                  <a:pt x="1145010" y="23408"/>
                  <a:pt x="1150944" y="21183"/>
                </a:cubicBezTo>
                <a:cubicBezTo>
                  <a:pt x="1167081" y="15132"/>
                  <a:pt x="1158123" y="19388"/>
                  <a:pt x="1179188" y="14122"/>
                </a:cubicBezTo>
                <a:cubicBezTo>
                  <a:pt x="1234153" y="380"/>
                  <a:pt x="1167901" y="13061"/>
                  <a:pt x="1246267" y="0"/>
                </a:cubicBezTo>
                <a:cubicBezTo>
                  <a:pt x="1299225" y="1177"/>
                  <a:pt x="1352261" y="420"/>
                  <a:pt x="1405140" y="3531"/>
                </a:cubicBezTo>
                <a:cubicBezTo>
                  <a:pt x="1412570" y="3968"/>
                  <a:pt x="1419071" y="8918"/>
                  <a:pt x="1426323" y="10592"/>
                </a:cubicBezTo>
                <a:cubicBezTo>
                  <a:pt x="1434432" y="12463"/>
                  <a:pt x="1442799" y="12945"/>
                  <a:pt x="1451037" y="14122"/>
                </a:cubicBezTo>
                <a:cubicBezTo>
                  <a:pt x="1449860" y="17653"/>
                  <a:pt x="1450138" y="22082"/>
                  <a:pt x="1447506" y="24714"/>
                </a:cubicBezTo>
                <a:cubicBezTo>
                  <a:pt x="1444875" y="27345"/>
                  <a:pt x="1440399" y="26937"/>
                  <a:pt x="1436915" y="28244"/>
                </a:cubicBezTo>
                <a:cubicBezTo>
                  <a:pt x="1403114" y="40919"/>
                  <a:pt x="1432727" y="30816"/>
                  <a:pt x="1408671" y="38836"/>
                </a:cubicBezTo>
                <a:cubicBezTo>
                  <a:pt x="1403963" y="42366"/>
                  <a:pt x="1399336" y="46007"/>
                  <a:pt x="1394548" y="49427"/>
                </a:cubicBezTo>
                <a:cubicBezTo>
                  <a:pt x="1391095" y="51893"/>
                  <a:pt x="1387217" y="53772"/>
                  <a:pt x="1383957" y="56488"/>
                </a:cubicBezTo>
                <a:cubicBezTo>
                  <a:pt x="1373763" y="64983"/>
                  <a:pt x="1373247" y="67257"/>
                  <a:pt x="1366304" y="77671"/>
                </a:cubicBezTo>
                <a:cubicBezTo>
                  <a:pt x="1367481" y="85909"/>
                  <a:pt x="1366113" y="94942"/>
                  <a:pt x="1369835" y="102385"/>
                </a:cubicBezTo>
                <a:cubicBezTo>
                  <a:pt x="1373210" y="109134"/>
                  <a:pt x="1392073" y="116605"/>
                  <a:pt x="1398079" y="120037"/>
                </a:cubicBezTo>
                <a:cubicBezTo>
                  <a:pt x="1401763" y="122142"/>
                  <a:pt x="1404771" y="125426"/>
                  <a:pt x="1408671" y="127098"/>
                </a:cubicBezTo>
                <a:cubicBezTo>
                  <a:pt x="1413131" y="129009"/>
                  <a:pt x="1418024" y="129735"/>
                  <a:pt x="1422793" y="130629"/>
                </a:cubicBezTo>
                <a:cubicBezTo>
                  <a:pt x="1436865" y="133268"/>
                  <a:pt x="1451270" y="134218"/>
                  <a:pt x="1465159" y="137690"/>
                </a:cubicBezTo>
                <a:cubicBezTo>
                  <a:pt x="1515393" y="150248"/>
                  <a:pt x="1496413" y="146654"/>
                  <a:pt x="1574604" y="155342"/>
                </a:cubicBezTo>
                <a:lnTo>
                  <a:pt x="1638153" y="162403"/>
                </a:lnTo>
                <a:lnTo>
                  <a:pt x="1673458" y="165934"/>
                </a:lnTo>
                <a:cubicBezTo>
                  <a:pt x="1728416" y="178147"/>
                  <a:pt x="1686116" y="170477"/>
                  <a:pt x="1761721" y="176525"/>
                </a:cubicBezTo>
                <a:cubicBezTo>
                  <a:pt x="1843886" y="183098"/>
                  <a:pt x="1742766" y="175867"/>
                  <a:pt x="1825270" y="187117"/>
                </a:cubicBezTo>
                <a:cubicBezTo>
                  <a:pt x="1840473" y="189190"/>
                  <a:pt x="1855867" y="189470"/>
                  <a:pt x="1871166" y="190647"/>
                </a:cubicBezTo>
                <a:cubicBezTo>
                  <a:pt x="1879404" y="193001"/>
                  <a:pt x="1887479" y="196028"/>
                  <a:pt x="1895880" y="197708"/>
                </a:cubicBezTo>
                <a:cubicBezTo>
                  <a:pt x="1905184" y="199569"/>
                  <a:pt x="1914731" y="199897"/>
                  <a:pt x="1924124" y="201239"/>
                </a:cubicBezTo>
                <a:cubicBezTo>
                  <a:pt x="1974081" y="208376"/>
                  <a:pt x="1909367" y="202201"/>
                  <a:pt x="1994734" y="208300"/>
                </a:cubicBezTo>
                <a:cubicBezTo>
                  <a:pt x="1998264" y="209477"/>
                  <a:pt x="2009046" y="211830"/>
                  <a:pt x="2005325" y="211830"/>
                </a:cubicBezTo>
                <a:cubicBezTo>
                  <a:pt x="1997435" y="211830"/>
                  <a:pt x="1979539" y="203484"/>
                  <a:pt x="1973551" y="201239"/>
                </a:cubicBezTo>
                <a:cubicBezTo>
                  <a:pt x="1955444" y="194449"/>
                  <a:pt x="1968023" y="200235"/>
                  <a:pt x="1941776" y="194178"/>
                </a:cubicBezTo>
                <a:cubicBezTo>
                  <a:pt x="1926975" y="190763"/>
                  <a:pt x="1913177" y="186314"/>
                  <a:pt x="1899410" y="180056"/>
                </a:cubicBezTo>
                <a:cubicBezTo>
                  <a:pt x="1892223" y="176789"/>
                  <a:pt x="1885158" y="173244"/>
                  <a:pt x="1878227" y="169464"/>
                </a:cubicBezTo>
                <a:cubicBezTo>
                  <a:pt x="1872203" y="166178"/>
                  <a:pt x="1866845" y="161660"/>
                  <a:pt x="1860575" y="158873"/>
                </a:cubicBezTo>
                <a:cubicBezTo>
                  <a:pt x="1856141" y="156902"/>
                  <a:pt x="1851160" y="156519"/>
                  <a:pt x="1846453" y="155342"/>
                </a:cubicBezTo>
                <a:cubicBezTo>
                  <a:pt x="1809709" y="118602"/>
                  <a:pt x="1859690" y="167193"/>
                  <a:pt x="1825270" y="137690"/>
                </a:cubicBezTo>
                <a:cubicBezTo>
                  <a:pt x="1820216" y="133358"/>
                  <a:pt x="1815855" y="128275"/>
                  <a:pt x="1811148" y="123568"/>
                </a:cubicBezTo>
                <a:cubicBezTo>
                  <a:pt x="1803053" y="99284"/>
                  <a:pt x="1814124" y="128776"/>
                  <a:pt x="1797026" y="98854"/>
                </a:cubicBezTo>
                <a:cubicBezTo>
                  <a:pt x="1795180" y="95623"/>
                  <a:pt x="1795302" y="91516"/>
                  <a:pt x="1793495" y="88263"/>
                </a:cubicBezTo>
                <a:cubicBezTo>
                  <a:pt x="1789374" y="80845"/>
                  <a:pt x="1779373" y="67080"/>
                  <a:pt x="1779373" y="67080"/>
                </a:cubicBezTo>
                <a:cubicBezTo>
                  <a:pt x="1777563" y="61649"/>
                  <a:pt x="1771770" y="51328"/>
                  <a:pt x="1779373" y="45897"/>
                </a:cubicBezTo>
                <a:cubicBezTo>
                  <a:pt x="1785430" y="41571"/>
                  <a:pt x="1793335" y="40641"/>
                  <a:pt x="1800556" y="38836"/>
                </a:cubicBezTo>
                <a:cubicBezTo>
                  <a:pt x="1805263" y="37659"/>
                  <a:pt x="1810012" y="36638"/>
                  <a:pt x="1814678" y="35305"/>
                </a:cubicBezTo>
                <a:cubicBezTo>
                  <a:pt x="1818256" y="34283"/>
                  <a:pt x="1821608" y="32441"/>
                  <a:pt x="1825270" y="31775"/>
                </a:cubicBezTo>
                <a:cubicBezTo>
                  <a:pt x="1834605" y="30078"/>
                  <a:pt x="1844121" y="29586"/>
                  <a:pt x="1853514" y="28244"/>
                </a:cubicBezTo>
                <a:cubicBezTo>
                  <a:pt x="1860600" y="27232"/>
                  <a:pt x="1867636" y="25891"/>
                  <a:pt x="1874697" y="24714"/>
                </a:cubicBezTo>
                <a:cubicBezTo>
                  <a:pt x="1907870" y="13656"/>
                  <a:pt x="1883933" y="20232"/>
                  <a:pt x="1920593" y="14122"/>
                </a:cubicBezTo>
                <a:cubicBezTo>
                  <a:pt x="1926512" y="13135"/>
                  <a:pt x="1932388" y="11894"/>
                  <a:pt x="1938246" y="10592"/>
                </a:cubicBezTo>
                <a:cubicBezTo>
                  <a:pt x="1942983" y="9539"/>
                  <a:pt x="1947527" y="7384"/>
                  <a:pt x="1952368" y="7061"/>
                </a:cubicBezTo>
                <a:cubicBezTo>
                  <a:pt x="1965284" y="6200"/>
                  <a:pt x="1978258" y="7061"/>
                  <a:pt x="2008856" y="7061"/>
                </a:cubicBezTo>
                <a:close/>
              </a:path>
            </a:pathLst>
          </a:custGeom>
          <a:blipFill>
            <a:blip r:embed="rId5"/>
            <a:stretch>
              <a:fillRect l="107" t="-14697" r="7" b="-8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E4E0EA4-0229-4155-908F-C770088FFDA6}"/>
              </a:ext>
            </a:extLst>
          </p:cNvPr>
          <p:cNvSpPr>
            <a:spLocks noChangeAspect="1"/>
          </p:cNvSpPr>
          <p:nvPr/>
        </p:nvSpPr>
        <p:spPr>
          <a:xfrm>
            <a:off x="9544692" y="3635094"/>
            <a:ext cx="2647308" cy="3222906"/>
          </a:xfrm>
          <a:custGeom>
            <a:avLst/>
            <a:gdLst>
              <a:gd name="connsiteX0" fmla="*/ 0 w 3130550"/>
              <a:gd name="connsiteY0" fmla="*/ 3803650 h 3810000"/>
              <a:gd name="connsiteX1" fmla="*/ 3130550 w 3130550"/>
              <a:gd name="connsiteY1" fmla="*/ 3810000 h 3810000"/>
              <a:gd name="connsiteX2" fmla="*/ 3130550 w 3130550"/>
              <a:gd name="connsiteY2" fmla="*/ 158750 h 3810000"/>
              <a:gd name="connsiteX3" fmla="*/ 1816100 w 3130550"/>
              <a:gd name="connsiteY3" fmla="*/ 0 h 3810000"/>
              <a:gd name="connsiteX4" fmla="*/ 584200 w 3130550"/>
              <a:gd name="connsiteY4" fmla="*/ 133350 h 3810000"/>
              <a:gd name="connsiteX5" fmla="*/ 0 w 3130550"/>
              <a:gd name="connsiteY5" fmla="*/ 254000 h 3810000"/>
              <a:gd name="connsiteX6" fmla="*/ 184150 w 3130550"/>
              <a:gd name="connsiteY6" fmla="*/ 266700 h 3810000"/>
              <a:gd name="connsiteX7" fmla="*/ 209550 w 3130550"/>
              <a:gd name="connsiteY7" fmla="*/ 273050 h 3810000"/>
              <a:gd name="connsiteX8" fmla="*/ 247650 w 3130550"/>
              <a:gd name="connsiteY8" fmla="*/ 279400 h 3810000"/>
              <a:gd name="connsiteX9" fmla="*/ 266700 w 3130550"/>
              <a:gd name="connsiteY9" fmla="*/ 285750 h 3810000"/>
              <a:gd name="connsiteX10" fmla="*/ 317500 w 3130550"/>
              <a:gd name="connsiteY10" fmla="*/ 292100 h 3810000"/>
              <a:gd name="connsiteX11" fmla="*/ 342900 w 3130550"/>
              <a:gd name="connsiteY11" fmla="*/ 304800 h 3810000"/>
              <a:gd name="connsiteX12" fmla="*/ 368300 w 3130550"/>
              <a:gd name="connsiteY12" fmla="*/ 311150 h 3810000"/>
              <a:gd name="connsiteX13" fmla="*/ 431800 w 3130550"/>
              <a:gd name="connsiteY13" fmla="*/ 323850 h 3810000"/>
              <a:gd name="connsiteX14" fmla="*/ 508000 w 3130550"/>
              <a:gd name="connsiteY14" fmla="*/ 342900 h 3810000"/>
              <a:gd name="connsiteX15" fmla="*/ 533400 w 3130550"/>
              <a:gd name="connsiteY15" fmla="*/ 349250 h 3810000"/>
              <a:gd name="connsiteX16" fmla="*/ 558800 w 3130550"/>
              <a:gd name="connsiteY16" fmla="*/ 355600 h 3810000"/>
              <a:gd name="connsiteX17" fmla="*/ 603250 w 3130550"/>
              <a:gd name="connsiteY17" fmla="*/ 368300 h 3810000"/>
              <a:gd name="connsiteX18" fmla="*/ 635000 w 3130550"/>
              <a:gd name="connsiteY18" fmla="*/ 374650 h 3810000"/>
              <a:gd name="connsiteX19" fmla="*/ 654050 w 3130550"/>
              <a:gd name="connsiteY19" fmla="*/ 381000 h 3810000"/>
              <a:gd name="connsiteX20" fmla="*/ 704850 w 3130550"/>
              <a:gd name="connsiteY20" fmla="*/ 393700 h 3810000"/>
              <a:gd name="connsiteX21" fmla="*/ 742950 w 3130550"/>
              <a:gd name="connsiteY21" fmla="*/ 406400 h 3810000"/>
              <a:gd name="connsiteX22" fmla="*/ 781050 w 3130550"/>
              <a:gd name="connsiteY22" fmla="*/ 425450 h 3810000"/>
              <a:gd name="connsiteX23" fmla="*/ 755650 w 3130550"/>
              <a:gd name="connsiteY23" fmla="*/ 438150 h 3810000"/>
              <a:gd name="connsiteX24" fmla="*/ 539750 w 3130550"/>
              <a:gd name="connsiteY24" fmla="*/ 463550 h 3810000"/>
              <a:gd name="connsiteX25" fmla="*/ 361950 w 3130550"/>
              <a:gd name="connsiteY25" fmla="*/ 476250 h 3810000"/>
              <a:gd name="connsiteX26" fmla="*/ 317500 w 3130550"/>
              <a:gd name="connsiteY26" fmla="*/ 488950 h 3810000"/>
              <a:gd name="connsiteX27" fmla="*/ 273050 w 3130550"/>
              <a:gd name="connsiteY27" fmla="*/ 495300 h 3810000"/>
              <a:gd name="connsiteX28" fmla="*/ 234950 w 3130550"/>
              <a:gd name="connsiteY28" fmla="*/ 501650 h 3810000"/>
              <a:gd name="connsiteX29" fmla="*/ 254000 w 3130550"/>
              <a:gd name="connsiteY29" fmla="*/ 546100 h 3810000"/>
              <a:gd name="connsiteX30" fmla="*/ 273050 w 3130550"/>
              <a:gd name="connsiteY30" fmla="*/ 552450 h 3810000"/>
              <a:gd name="connsiteX31" fmla="*/ 292100 w 3130550"/>
              <a:gd name="connsiteY31" fmla="*/ 565150 h 3810000"/>
              <a:gd name="connsiteX32" fmla="*/ 311150 w 3130550"/>
              <a:gd name="connsiteY32" fmla="*/ 571500 h 3810000"/>
              <a:gd name="connsiteX33" fmla="*/ 361950 w 3130550"/>
              <a:gd name="connsiteY33" fmla="*/ 596900 h 3810000"/>
              <a:gd name="connsiteX34" fmla="*/ 450850 w 3130550"/>
              <a:gd name="connsiteY34" fmla="*/ 622300 h 3810000"/>
              <a:gd name="connsiteX35" fmla="*/ 488950 w 3130550"/>
              <a:gd name="connsiteY35" fmla="*/ 635000 h 3810000"/>
              <a:gd name="connsiteX36" fmla="*/ 508000 w 3130550"/>
              <a:gd name="connsiteY36" fmla="*/ 641350 h 3810000"/>
              <a:gd name="connsiteX37" fmla="*/ 527050 w 3130550"/>
              <a:gd name="connsiteY37" fmla="*/ 654050 h 3810000"/>
              <a:gd name="connsiteX38" fmla="*/ 565150 w 3130550"/>
              <a:gd name="connsiteY38" fmla="*/ 666750 h 3810000"/>
              <a:gd name="connsiteX39" fmla="*/ 584200 w 3130550"/>
              <a:gd name="connsiteY39" fmla="*/ 673100 h 3810000"/>
              <a:gd name="connsiteX40" fmla="*/ 622300 w 3130550"/>
              <a:gd name="connsiteY40" fmla="*/ 679450 h 3810000"/>
              <a:gd name="connsiteX41" fmla="*/ 660400 w 3130550"/>
              <a:gd name="connsiteY41" fmla="*/ 692150 h 3810000"/>
              <a:gd name="connsiteX42" fmla="*/ 679450 w 3130550"/>
              <a:gd name="connsiteY42" fmla="*/ 698500 h 3810000"/>
              <a:gd name="connsiteX43" fmla="*/ 641350 w 3130550"/>
              <a:gd name="connsiteY43" fmla="*/ 711200 h 3810000"/>
              <a:gd name="connsiteX44" fmla="*/ 615950 w 3130550"/>
              <a:gd name="connsiteY44" fmla="*/ 723900 h 3810000"/>
              <a:gd name="connsiteX45" fmla="*/ 412750 w 3130550"/>
              <a:gd name="connsiteY45" fmla="*/ 736600 h 3810000"/>
              <a:gd name="connsiteX46" fmla="*/ 374650 w 3130550"/>
              <a:gd name="connsiteY46" fmla="*/ 742950 h 3810000"/>
              <a:gd name="connsiteX47" fmla="*/ 292100 w 3130550"/>
              <a:gd name="connsiteY47" fmla="*/ 749300 h 3810000"/>
              <a:gd name="connsiteX48" fmla="*/ 247650 w 3130550"/>
              <a:gd name="connsiteY48" fmla="*/ 762000 h 3810000"/>
              <a:gd name="connsiteX49" fmla="*/ 158750 w 3130550"/>
              <a:gd name="connsiteY49" fmla="*/ 774700 h 3810000"/>
              <a:gd name="connsiteX50" fmla="*/ 127000 w 3130550"/>
              <a:gd name="connsiteY50" fmla="*/ 781050 h 3810000"/>
              <a:gd name="connsiteX51" fmla="*/ 152400 w 3130550"/>
              <a:gd name="connsiteY51" fmla="*/ 800100 h 3810000"/>
              <a:gd name="connsiteX52" fmla="*/ 209550 w 3130550"/>
              <a:gd name="connsiteY52" fmla="*/ 819150 h 3810000"/>
              <a:gd name="connsiteX53" fmla="*/ 241300 w 3130550"/>
              <a:gd name="connsiteY53" fmla="*/ 825500 h 3810000"/>
              <a:gd name="connsiteX54" fmla="*/ 292100 w 3130550"/>
              <a:gd name="connsiteY54" fmla="*/ 844550 h 3810000"/>
              <a:gd name="connsiteX55" fmla="*/ 311150 w 3130550"/>
              <a:gd name="connsiteY55" fmla="*/ 850900 h 3810000"/>
              <a:gd name="connsiteX56" fmla="*/ 361950 w 3130550"/>
              <a:gd name="connsiteY56" fmla="*/ 857250 h 3810000"/>
              <a:gd name="connsiteX57" fmla="*/ 247650 w 3130550"/>
              <a:gd name="connsiteY57" fmla="*/ 876300 h 3810000"/>
              <a:gd name="connsiteX58" fmla="*/ 215900 w 3130550"/>
              <a:gd name="connsiteY58" fmla="*/ 882650 h 3810000"/>
              <a:gd name="connsiteX59" fmla="*/ 171450 w 3130550"/>
              <a:gd name="connsiteY59" fmla="*/ 908050 h 3810000"/>
              <a:gd name="connsiteX60" fmla="*/ 133350 w 3130550"/>
              <a:gd name="connsiteY60" fmla="*/ 920750 h 3810000"/>
              <a:gd name="connsiteX61" fmla="*/ 184150 w 3130550"/>
              <a:gd name="connsiteY61" fmla="*/ 927100 h 3810000"/>
              <a:gd name="connsiteX62" fmla="*/ 203200 w 3130550"/>
              <a:gd name="connsiteY62" fmla="*/ 939800 h 3810000"/>
              <a:gd name="connsiteX63" fmla="*/ 241300 w 3130550"/>
              <a:gd name="connsiteY63" fmla="*/ 946150 h 3810000"/>
              <a:gd name="connsiteX64" fmla="*/ 260350 w 3130550"/>
              <a:gd name="connsiteY64" fmla="*/ 952500 h 3810000"/>
              <a:gd name="connsiteX65" fmla="*/ 298450 w 3130550"/>
              <a:gd name="connsiteY65" fmla="*/ 958850 h 3810000"/>
              <a:gd name="connsiteX66" fmla="*/ 330200 w 3130550"/>
              <a:gd name="connsiteY66" fmla="*/ 965200 h 3810000"/>
              <a:gd name="connsiteX67" fmla="*/ 355600 w 3130550"/>
              <a:gd name="connsiteY67" fmla="*/ 971550 h 3810000"/>
              <a:gd name="connsiteX68" fmla="*/ 393700 w 3130550"/>
              <a:gd name="connsiteY68" fmla="*/ 977900 h 3810000"/>
              <a:gd name="connsiteX69" fmla="*/ 419100 w 3130550"/>
              <a:gd name="connsiteY69" fmla="*/ 984250 h 3810000"/>
              <a:gd name="connsiteX70" fmla="*/ 457200 w 3130550"/>
              <a:gd name="connsiteY70" fmla="*/ 990600 h 3810000"/>
              <a:gd name="connsiteX71" fmla="*/ 476250 w 3130550"/>
              <a:gd name="connsiteY71" fmla="*/ 996950 h 3810000"/>
              <a:gd name="connsiteX72" fmla="*/ 558800 w 3130550"/>
              <a:gd name="connsiteY72" fmla="*/ 1009650 h 3810000"/>
              <a:gd name="connsiteX73" fmla="*/ 609600 w 3130550"/>
              <a:gd name="connsiteY73" fmla="*/ 1022350 h 3810000"/>
              <a:gd name="connsiteX74" fmla="*/ 628650 w 3130550"/>
              <a:gd name="connsiteY74" fmla="*/ 1028700 h 3810000"/>
              <a:gd name="connsiteX75" fmla="*/ 622300 w 3130550"/>
              <a:gd name="connsiteY75" fmla="*/ 1054100 h 3810000"/>
              <a:gd name="connsiteX76" fmla="*/ 565150 w 3130550"/>
              <a:gd name="connsiteY76" fmla="*/ 1073150 h 3810000"/>
              <a:gd name="connsiteX77" fmla="*/ 546100 w 3130550"/>
              <a:gd name="connsiteY77" fmla="*/ 1079500 h 3810000"/>
              <a:gd name="connsiteX78" fmla="*/ 171450 w 3130550"/>
              <a:gd name="connsiteY78" fmla="*/ 1085850 h 3810000"/>
              <a:gd name="connsiteX79" fmla="*/ 133350 w 3130550"/>
              <a:gd name="connsiteY79" fmla="*/ 1092200 h 3810000"/>
              <a:gd name="connsiteX80" fmla="*/ 184150 w 3130550"/>
              <a:gd name="connsiteY80" fmla="*/ 1117600 h 3810000"/>
              <a:gd name="connsiteX81" fmla="*/ 234950 w 3130550"/>
              <a:gd name="connsiteY81" fmla="*/ 1143000 h 3810000"/>
              <a:gd name="connsiteX82" fmla="*/ 292100 w 3130550"/>
              <a:gd name="connsiteY82" fmla="*/ 1155700 h 3810000"/>
              <a:gd name="connsiteX83" fmla="*/ 317500 w 3130550"/>
              <a:gd name="connsiteY83" fmla="*/ 1168400 h 3810000"/>
              <a:gd name="connsiteX84" fmla="*/ 355600 w 3130550"/>
              <a:gd name="connsiteY84" fmla="*/ 1181100 h 3810000"/>
              <a:gd name="connsiteX85" fmla="*/ 393700 w 3130550"/>
              <a:gd name="connsiteY85" fmla="*/ 1200150 h 3810000"/>
              <a:gd name="connsiteX86" fmla="*/ 336550 w 3130550"/>
              <a:gd name="connsiteY86" fmla="*/ 1231900 h 3810000"/>
              <a:gd name="connsiteX87" fmla="*/ 241300 w 3130550"/>
              <a:gd name="connsiteY87" fmla="*/ 1238250 h 3810000"/>
              <a:gd name="connsiteX88" fmla="*/ 222250 w 3130550"/>
              <a:gd name="connsiteY88" fmla="*/ 1250950 h 3810000"/>
              <a:gd name="connsiteX89" fmla="*/ 196850 w 3130550"/>
              <a:gd name="connsiteY89" fmla="*/ 1257300 h 3810000"/>
              <a:gd name="connsiteX90" fmla="*/ 209550 w 3130550"/>
              <a:gd name="connsiteY90" fmla="*/ 1276350 h 3810000"/>
              <a:gd name="connsiteX91" fmla="*/ 266700 w 3130550"/>
              <a:gd name="connsiteY91" fmla="*/ 1301750 h 3810000"/>
              <a:gd name="connsiteX92" fmla="*/ 311150 w 3130550"/>
              <a:gd name="connsiteY92" fmla="*/ 1327150 h 3810000"/>
              <a:gd name="connsiteX93" fmla="*/ 349250 w 3130550"/>
              <a:gd name="connsiteY93" fmla="*/ 1339850 h 3810000"/>
              <a:gd name="connsiteX94" fmla="*/ 393700 w 3130550"/>
              <a:gd name="connsiteY94" fmla="*/ 1352550 h 3810000"/>
              <a:gd name="connsiteX95" fmla="*/ 412750 w 3130550"/>
              <a:gd name="connsiteY95" fmla="*/ 1365250 h 3810000"/>
              <a:gd name="connsiteX96" fmla="*/ 457200 w 3130550"/>
              <a:gd name="connsiteY96" fmla="*/ 1377950 h 3810000"/>
              <a:gd name="connsiteX97" fmla="*/ 476250 w 3130550"/>
              <a:gd name="connsiteY97" fmla="*/ 1390650 h 3810000"/>
              <a:gd name="connsiteX98" fmla="*/ 514350 w 3130550"/>
              <a:gd name="connsiteY98" fmla="*/ 1403350 h 3810000"/>
              <a:gd name="connsiteX99" fmla="*/ 533400 w 3130550"/>
              <a:gd name="connsiteY99" fmla="*/ 1409700 h 3810000"/>
              <a:gd name="connsiteX100" fmla="*/ 552450 w 3130550"/>
              <a:gd name="connsiteY100" fmla="*/ 1422400 h 3810000"/>
              <a:gd name="connsiteX101" fmla="*/ 571500 w 3130550"/>
              <a:gd name="connsiteY101" fmla="*/ 1428750 h 3810000"/>
              <a:gd name="connsiteX102" fmla="*/ 609600 w 3130550"/>
              <a:gd name="connsiteY102" fmla="*/ 1454150 h 3810000"/>
              <a:gd name="connsiteX103" fmla="*/ 520700 w 3130550"/>
              <a:gd name="connsiteY103" fmla="*/ 1485900 h 3810000"/>
              <a:gd name="connsiteX104" fmla="*/ 311150 w 3130550"/>
              <a:gd name="connsiteY104" fmla="*/ 1498600 h 3810000"/>
              <a:gd name="connsiteX105" fmla="*/ 247650 w 3130550"/>
              <a:gd name="connsiteY105" fmla="*/ 1511300 h 3810000"/>
              <a:gd name="connsiteX106" fmla="*/ 190500 w 3130550"/>
              <a:gd name="connsiteY106" fmla="*/ 1517650 h 3810000"/>
              <a:gd name="connsiteX107" fmla="*/ 101600 w 3130550"/>
              <a:gd name="connsiteY107" fmla="*/ 1543050 h 3810000"/>
              <a:gd name="connsiteX108" fmla="*/ 82550 w 3130550"/>
              <a:gd name="connsiteY108" fmla="*/ 1549400 h 3810000"/>
              <a:gd name="connsiteX109" fmla="*/ 120650 w 3130550"/>
              <a:gd name="connsiteY109" fmla="*/ 1593850 h 3810000"/>
              <a:gd name="connsiteX110" fmla="*/ 158750 w 3130550"/>
              <a:gd name="connsiteY110" fmla="*/ 1612900 h 3810000"/>
              <a:gd name="connsiteX111" fmla="*/ 184150 w 3130550"/>
              <a:gd name="connsiteY111" fmla="*/ 1631950 h 3810000"/>
              <a:gd name="connsiteX112" fmla="*/ 228600 w 3130550"/>
              <a:gd name="connsiteY112" fmla="*/ 1651000 h 3810000"/>
              <a:gd name="connsiteX113" fmla="*/ 254000 w 3130550"/>
              <a:gd name="connsiteY113" fmla="*/ 1663700 h 3810000"/>
              <a:gd name="connsiteX114" fmla="*/ 304800 w 3130550"/>
              <a:gd name="connsiteY114" fmla="*/ 1682750 h 3810000"/>
              <a:gd name="connsiteX115" fmla="*/ 336550 w 3130550"/>
              <a:gd name="connsiteY115" fmla="*/ 1695450 h 3810000"/>
              <a:gd name="connsiteX116" fmla="*/ 374650 w 3130550"/>
              <a:gd name="connsiteY116" fmla="*/ 1708150 h 3810000"/>
              <a:gd name="connsiteX117" fmla="*/ 393700 w 3130550"/>
              <a:gd name="connsiteY117" fmla="*/ 1720850 h 3810000"/>
              <a:gd name="connsiteX118" fmla="*/ 431800 w 3130550"/>
              <a:gd name="connsiteY118" fmla="*/ 1733550 h 3810000"/>
              <a:gd name="connsiteX119" fmla="*/ 450850 w 3130550"/>
              <a:gd name="connsiteY119" fmla="*/ 1739900 h 3810000"/>
              <a:gd name="connsiteX120" fmla="*/ 469900 w 3130550"/>
              <a:gd name="connsiteY120" fmla="*/ 1746250 h 3810000"/>
              <a:gd name="connsiteX121" fmla="*/ 495300 w 3130550"/>
              <a:gd name="connsiteY121" fmla="*/ 1752600 h 3810000"/>
              <a:gd name="connsiteX122" fmla="*/ 514350 w 3130550"/>
              <a:gd name="connsiteY122" fmla="*/ 1765300 h 3810000"/>
              <a:gd name="connsiteX123" fmla="*/ 571500 w 3130550"/>
              <a:gd name="connsiteY123" fmla="*/ 1784350 h 3810000"/>
              <a:gd name="connsiteX124" fmla="*/ 590550 w 3130550"/>
              <a:gd name="connsiteY124" fmla="*/ 1790700 h 3810000"/>
              <a:gd name="connsiteX125" fmla="*/ 609600 w 3130550"/>
              <a:gd name="connsiteY125" fmla="*/ 1797050 h 3810000"/>
              <a:gd name="connsiteX126" fmla="*/ 590550 w 3130550"/>
              <a:gd name="connsiteY126" fmla="*/ 1809750 h 3810000"/>
              <a:gd name="connsiteX127" fmla="*/ 495300 w 3130550"/>
              <a:gd name="connsiteY127" fmla="*/ 1822450 h 3810000"/>
              <a:gd name="connsiteX128" fmla="*/ 431800 w 3130550"/>
              <a:gd name="connsiteY128" fmla="*/ 1828800 h 3810000"/>
              <a:gd name="connsiteX129" fmla="*/ 177800 w 3130550"/>
              <a:gd name="connsiteY129" fmla="*/ 1841500 h 3810000"/>
              <a:gd name="connsiteX130" fmla="*/ 127000 w 3130550"/>
              <a:gd name="connsiteY130" fmla="*/ 1847850 h 3810000"/>
              <a:gd name="connsiteX131" fmla="*/ 69850 w 3130550"/>
              <a:gd name="connsiteY131" fmla="*/ 1860550 h 3810000"/>
              <a:gd name="connsiteX132" fmla="*/ 57150 w 3130550"/>
              <a:gd name="connsiteY132" fmla="*/ 1879600 h 3810000"/>
              <a:gd name="connsiteX133" fmla="*/ 82550 w 3130550"/>
              <a:gd name="connsiteY133" fmla="*/ 1898650 h 3810000"/>
              <a:gd name="connsiteX134" fmla="*/ 133350 w 3130550"/>
              <a:gd name="connsiteY134" fmla="*/ 1930400 h 3810000"/>
              <a:gd name="connsiteX135" fmla="*/ 190500 w 3130550"/>
              <a:gd name="connsiteY135" fmla="*/ 1968500 h 3810000"/>
              <a:gd name="connsiteX136" fmla="*/ 228600 w 3130550"/>
              <a:gd name="connsiteY136" fmla="*/ 1987550 h 3810000"/>
              <a:gd name="connsiteX137" fmla="*/ 260350 w 3130550"/>
              <a:gd name="connsiteY137" fmla="*/ 2000250 h 3810000"/>
              <a:gd name="connsiteX138" fmla="*/ 285750 w 3130550"/>
              <a:gd name="connsiteY138" fmla="*/ 2019300 h 3810000"/>
              <a:gd name="connsiteX139" fmla="*/ 330200 w 3130550"/>
              <a:gd name="connsiteY139" fmla="*/ 2038350 h 3810000"/>
              <a:gd name="connsiteX140" fmla="*/ 342900 w 3130550"/>
              <a:gd name="connsiteY140" fmla="*/ 2057400 h 3810000"/>
              <a:gd name="connsiteX141" fmla="*/ 361950 w 3130550"/>
              <a:gd name="connsiteY141" fmla="*/ 2063750 h 3810000"/>
              <a:gd name="connsiteX142" fmla="*/ 387350 w 3130550"/>
              <a:gd name="connsiteY142" fmla="*/ 2076450 h 3810000"/>
              <a:gd name="connsiteX143" fmla="*/ 425450 w 3130550"/>
              <a:gd name="connsiteY143" fmla="*/ 2108200 h 3810000"/>
              <a:gd name="connsiteX144" fmla="*/ 444500 w 3130550"/>
              <a:gd name="connsiteY144" fmla="*/ 2120900 h 3810000"/>
              <a:gd name="connsiteX145" fmla="*/ 419100 w 3130550"/>
              <a:gd name="connsiteY145" fmla="*/ 2139950 h 3810000"/>
              <a:gd name="connsiteX146" fmla="*/ 374650 w 3130550"/>
              <a:gd name="connsiteY146" fmla="*/ 2152650 h 3810000"/>
              <a:gd name="connsiteX147" fmla="*/ 355600 w 3130550"/>
              <a:gd name="connsiteY147" fmla="*/ 2159000 h 3810000"/>
              <a:gd name="connsiteX148" fmla="*/ 330200 w 3130550"/>
              <a:gd name="connsiteY148" fmla="*/ 2165350 h 3810000"/>
              <a:gd name="connsiteX149" fmla="*/ 292100 w 3130550"/>
              <a:gd name="connsiteY149" fmla="*/ 2178050 h 3810000"/>
              <a:gd name="connsiteX150" fmla="*/ 273050 w 3130550"/>
              <a:gd name="connsiteY150" fmla="*/ 2184400 h 3810000"/>
              <a:gd name="connsiteX151" fmla="*/ 266700 w 3130550"/>
              <a:gd name="connsiteY151" fmla="*/ 2203450 h 3810000"/>
              <a:gd name="connsiteX152" fmla="*/ 285750 w 3130550"/>
              <a:gd name="connsiteY152" fmla="*/ 2222500 h 3810000"/>
              <a:gd name="connsiteX153" fmla="*/ 330200 w 3130550"/>
              <a:gd name="connsiteY153" fmla="*/ 2241550 h 3810000"/>
              <a:gd name="connsiteX154" fmla="*/ 349250 w 3130550"/>
              <a:gd name="connsiteY154" fmla="*/ 2254250 h 3810000"/>
              <a:gd name="connsiteX155" fmla="*/ 381000 w 3130550"/>
              <a:gd name="connsiteY155" fmla="*/ 2266950 h 3810000"/>
              <a:gd name="connsiteX156" fmla="*/ 406400 w 3130550"/>
              <a:gd name="connsiteY156" fmla="*/ 2286000 h 3810000"/>
              <a:gd name="connsiteX157" fmla="*/ 476250 w 3130550"/>
              <a:gd name="connsiteY157" fmla="*/ 2311400 h 3810000"/>
              <a:gd name="connsiteX158" fmla="*/ 501650 w 3130550"/>
              <a:gd name="connsiteY158" fmla="*/ 2324100 h 3810000"/>
              <a:gd name="connsiteX159" fmla="*/ 520700 w 3130550"/>
              <a:gd name="connsiteY159" fmla="*/ 2330450 h 3810000"/>
              <a:gd name="connsiteX160" fmla="*/ 558800 w 3130550"/>
              <a:gd name="connsiteY160" fmla="*/ 2355850 h 3810000"/>
              <a:gd name="connsiteX161" fmla="*/ 577850 w 3130550"/>
              <a:gd name="connsiteY161" fmla="*/ 2368550 h 3810000"/>
              <a:gd name="connsiteX162" fmla="*/ 539750 w 3130550"/>
              <a:gd name="connsiteY162" fmla="*/ 2381250 h 3810000"/>
              <a:gd name="connsiteX163" fmla="*/ 463550 w 3130550"/>
              <a:gd name="connsiteY163" fmla="*/ 2393950 h 3810000"/>
              <a:gd name="connsiteX164" fmla="*/ 425450 w 3130550"/>
              <a:gd name="connsiteY164" fmla="*/ 2400300 h 3810000"/>
              <a:gd name="connsiteX165" fmla="*/ 361950 w 3130550"/>
              <a:gd name="connsiteY165" fmla="*/ 2413000 h 3810000"/>
              <a:gd name="connsiteX166" fmla="*/ 330200 w 3130550"/>
              <a:gd name="connsiteY166" fmla="*/ 2425700 h 3810000"/>
              <a:gd name="connsiteX167" fmla="*/ 279400 w 3130550"/>
              <a:gd name="connsiteY167" fmla="*/ 2432050 h 3810000"/>
              <a:gd name="connsiteX168" fmla="*/ 234950 w 3130550"/>
              <a:gd name="connsiteY168" fmla="*/ 2438400 h 3810000"/>
              <a:gd name="connsiteX169" fmla="*/ 177800 w 3130550"/>
              <a:gd name="connsiteY169" fmla="*/ 2451100 h 3810000"/>
              <a:gd name="connsiteX170" fmla="*/ 139700 w 3130550"/>
              <a:gd name="connsiteY170" fmla="*/ 2463800 h 3810000"/>
              <a:gd name="connsiteX171" fmla="*/ 120650 w 3130550"/>
              <a:gd name="connsiteY171" fmla="*/ 2476500 h 3810000"/>
              <a:gd name="connsiteX172" fmla="*/ 133350 w 3130550"/>
              <a:gd name="connsiteY172" fmla="*/ 2495550 h 3810000"/>
              <a:gd name="connsiteX173" fmla="*/ 184150 w 3130550"/>
              <a:gd name="connsiteY173" fmla="*/ 2527300 h 3810000"/>
              <a:gd name="connsiteX174" fmla="*/ 215900 w 3130550"/>
              <a:gd name="connsiteY174" fmla="*/ 2546350 h 3810000"/>
              <a:gd name="connsiteX175" fmla="*/ 241300 w 3130550"/>
              <a:gd name="connsiteY175" fmla="*/ 2559050 h 3810000"/>
              <a:gd name="connsiteX176" fmla="*/ 292100 w 3130550"/>
              <a:gd name="connsiteY176" fmla="*/ 2584450 h 3810000"/>
              <a:gd name="connsiteX177" fmla="*/ 349250 w 3130550"/>
              <a:gd name="connsiteY177" fmla="*/ 2622550 h 3810000"/>
              <a:gd name="connsiteX178" fmla="*/ 368300 w 3130550"/>
              <a:gd name="connsiteY178" fmla="*/ 2628900 h 3810000"/>
              <a:gd name="connsiteX179" fmla="*/ 419100 w 3130550"/>
              <a:gd name="connsiteY179" fmla="*/ 2660650 h 3810000"/>
              <a:gd name="connsiteX180" fmla="*/ 476250 w 3130550"/>
              <a:gd name="connsiteY180" fmla="*/ 2692400 h 3810000"/>
              <a:gd name="connsiteX181" fmla="*/ 520700 w 3130550"/>
              <a:gd name="connsiteY181" fmla="*/ 2730500 h 3810000"/>
              <a:gd name="connsiteX182" fmla="*/ 514350 w 3130550"/>
              <a:gd name="connsiteY182" fmla="*/ 2749550 h 3810000"/>
              <a:gd name="connsiteX183" fmla="*/ 203200 w 3130550"/>
              <a:gd name="connsiteY183" fmla="*/ 2762250 h 3810000"/>
              <a:gd name="connsiteX184" fmla="*/ 196850 w 3130550"/>
              <a:gd name="connsiteY184" fmla="*/ 2781300 h 3810000"/>
              <a:gd name="connsiteX185" fmla="*/ 228600 w 3130550"/>
              <a:gd name="connsiteY185" fmla="*/ 2806700 h 3810000"/>
              <a:gd name="connsiteX186" fmla="*/ 266700 w 3130550"/>
              <a:gd name="connsiteY186" fmla="*/ 2838450 h 3810000"/>
              <a:gd name="connsiteX187" fmla="*/ 292100 w 3130550"/>
              <a:gd name="connsiteY187" fmla="*/ 2844800 h 3810000"/>
              <a:gd name="connsiteX188" fmla="*/ 342900 w 3130550"/>
              <a:gd name="connsiteY188" fmla="*/ 2882900 h 3810000"/>
              <a:gd name="connsiteX189" fmla="*/ 374650 w 3130550"/>
              <a:gd name="connsiteY189" fmla="*/ 2895600 h 3810000"/>
              <a:gd name="connsiteX190" fmla="*/ 419100 w 3130550"/>
              <a:gd name="connsiteY190" fmla="*/ 2921000 h 3810000"/>
              <a:gd name="connsiteX191" fmla="*/ 444500 w 3130550"/>
              <a:gd name="connsiteY191" fmla="*/ 2927350 h 3810000"/>
              <a:gd name="connsiteX192" fmla="*/ 476250 w 3130550"/>
              <a:gd name="connsiteY192" fmla="*/ 2946400 h 3810000"/>
              <a:gd name="connsiteX193" fmla="*/ 488950 w 3130550"/>
              <a:gd name="connsiteY193" fmla="*/ 2965450 h 3810000"/>
              <a:gd name="connsiteX194" fmla="*/ 501650 w 3130550"/>
              <a:gd name="connsiteY194" fmla="*/ 3009900 h 3810000"/>
              <a:gd name="connsiteX195" fmla="*/ 488950 w 3130550"/>
              <a:gd name="connsiteY195" fmla="*/ 3028950 h 3810000"/>
              <a:gd name="connsiteX196" fmla="*/ 482600 w 3130550"/>
              <a:gd name="connsiteY196" fmla="*/ 3048000 h 3810000"/>
              <a:gd name="connsiteX197" fmla="*/ 463550 w 3130550"/>
              <a:gd name="connsiteY197" fmla="*/ 3060700 h 3810000"/>
              <a:gd name="connsiteX198" fmla="*/ 438150 w 3130550"/>
              <a:gd name="connsiteY198" fmla="*/ 3092450 h 3810000"/>
              <a:gd name="connsiteX199" fmla="*/ 381000 w 3130550"/>
              <a:gd name="connsiteY199" fmla="*/ 3136900 h 3810000"/>
              <a:gd name="connsiteX200" fmla="*/ 336550 w 3130550"/>
              <a:gd name="connsiteY200" fmla="*/ 3155950 h 3810000"/>
              <a:gd name="connsiteX201" fmla="*/ 304800 w 3130550"/>
              <a:gd name="connsiteY201" fmla="*/ 3168650 h 3810000"/>
              <a:gd name="connsiteX202" fmla="*/ 266700 w 3130550"/>
              <a:gd name="connsiteY202" fmla="*/ 3181350 h 3810000"/>
              <a:gd name="connsiteX203" fmla="*/ 241300 w 3130550"/>
              <a:gd name="connsiteY203" fmla="*/ 3194050 h 3810000"/>
              <a:gd name="connsiteX204" fmla="*/ 209550 w 3130550"/>
              <a:gd name="connsiteY204" fmla="*/ 3200400 h 3810000"/>
              <a:gd name="connsiteX205" fmla="*/ 114300 w 3130550"/>
              <a:gd name="connsiteY205" fmla="*/ 3219450 h 3810000"/>
              <a:gd name="connsiteX206" fmla="*/ 76200 w 3130550"/>
              <a:gd name="connsiteY206" fmla="*/ 3238500 h 3810000"/>
              <a:gd name="connsiteX207" fmla="*/ 82550 w 3130550"/>
              <a:gd name="connsiteY207" fmla="*/ 3263900 h 3810000"/>
              <a:gd name="connsiteX208" fmla="*/ 114300 w 3130550"/>
              <a:gd name="connsiteY208" fmla="*/ 3282950 h 3810000"/>
              <a:gd name="connsiteX209" fmla="*/ 158750 w 3130550"/>
              <a:gd name="connsiteY209" fmla="*/ 3314700 h 3810000"/>
              <a:gd name="connsiteX210" fmla="*/ 203200 w 3130550"/>
              <a:gd name="connsiteY210" fmla="*/ 3333750 h 3810000"/>
              <a:gd name="connsiteX211" fmla="*/ 241300 w 3130550"/>
              <a:gd name="connsiteY211" fmla="*/ 3352800 h 3810000"/>
              <a:gd name="connsiteX212" fmla="*/ 298450 w 3130550"/>
              <a:gd name="connsiteY212" fmla="*/ 3384550 h 3810000"/>
              <a:gd name="connsiteX213" fmla="*/ 304800 w 3130550"/>
              <a:gd name="connsiteY213" fmla="*/ 3403600 h 3810000"/>
              <a:gd name="connsiteX214" fmla="*/ 292100 w 3130550"/>
              <a:gd name="connsiteY214" fmla="*/ 3422650 h 3810000"/>
              <a:gd name="connsiteX215" fmla="*/ 247650 w 3130550"/>
              <a:gd name="connsiteY215" fmla="*/ 3448050 h 3810000"/>
              <a:gd name="connsiteX216" fmla="*/ 228600 w 3130550"/>
              <a:gd name="connsiteY216" fmla="*/ 3454400 h 3810000"/>
              <a:gd name="connsiteX217" fmla="*/ 165100 w 3130550"/>
              <a:gd name="connsiteY217" fmla="*/ 3486150 h 3810000"/>
              <a:gd name="connsiteX218" fmla="*/ 127000 w 3130550"/>
              <a:gd name="connsiteY218" fmla="*/ 3511550 h 3810000"/>
              <a:gd name="connsiteX219" fmla="*/ 88900 w 3130550"/>
              <a:gd name="connsiteY219" fmla="*/ 3530600 h 3810000"/>
              <a:gd name="connsiteX220" fmla="*/ 50800 w 3130550"/>
              <a:gd name="connsiteY220" fmla="*/ 3549650 h 3810000"/>
              <a:gd name="connsiteX221" fmla="*/ 38100 w 3130550"/>
              <a:gd name="connsiteY221" fmla="*/ 3568700 h 3810000"/>
              <a:gd name="connsiteX222" fmla="*/ 6350 w 3130550"/>
              <a:gd name="connsiteY222" fmla="*/ 3587750 h 3810000"/>
              <a:gd name="connsiteX223" fmla="*/ 0 w 3130550"/>
              <a:gd name="connsiteY223" fmla="*/ 3803650 h 3810000"/>
              <a:gd name="connsiteX0" fmla="*/ 0 w 3130550"/>
              <a:gd name="connsiteY0" fmla="*/ 3973883 h 3980233"/>
              <a:gd name="connsiteX1" fmla="*/ 3130550 w 3130550"/>
              <a:gd name="connsiteY1" fmla="*/ 3980233 h 3980233"/>
              <a:gd name="connsiteX2" fmla="*/ 3130550 w 3130550"/>
              <a:gd name="connsiteY2" fmla="*/ 328983 h 3980233"/>
              <a:gd name="connsiteX3" fmla="*/ 1816100 w 3130550"/>
              <a:gd name="connsiteY3" fmla="*/ 170233 h 3980233"/>
              <a:gd name="connsiteX4" fmla="*/ 584200 w 3130550"/>
              <a:gd name="connsiteY4" fmla="*/ 303583 h 3980233"/>
              <a:gd name="connsiteX5" fmla="*/ 0 w 3130550"/>
              <a:gd name="connsiteY5" fmla="*/ 424233 h 3980233"/>
              <a:gd name="connsiteX6" fmla="*/ 184150 w 3130550"/>
              <a:gd name="connsiteY6" fmla="*/ 436933 h 3980233"/>
              <a:gd name="connsiteX7" fmla="*/ 209550 w 3130550"/>
              <a:gd name="connsiteY7" fmla="*/ 443283 h 3980233"/>
              <a:gd name="connsiteX8" fmla="*/ 247650 w 3130550"/>
              <a:gd name="connsiteY8" fmla="*/ 449633 h 3980233"/>
              <a:gd name="connsiteX9" fmla="*/ 266700 w 3130550"/>
              <a:gd name="connsiteY9" fmla="*/ 455983 h 3980233"/>
              <a:gd name="connsiteX10" fmla="*/ 317500 w 3130550"/>
              <a:gd name="connsiteY10" fmla="*/ 462333 h 3980233"/>
              <a:gd name="connsiteX11" fmla="*/ 342900 w 3130550"/>
              <a:gd name="connsiteY11" fmla="*/ 475033 h 3980233"/>
              <a:gd name="connsiteX12" fmla="*/ 368300 w 3130550"/>
              <a:gd name="connsiteY12" fmla="*/ 481383 h 3980233"/>
              <a:gd name="connsiteX13" fmla="*/ 431800 w 3130550"/>
              <a:gd name="connsiteY13" fmla="*/ 494083 h 3980233"/>
              <a:gd name="connsiteX14" fmla="*/ 508000 w 3130550"/>
              <a:gd name="connsiteY14" fmla="*/ 513133 h 3980233"/>
              <a:gd name="connsiteX15" fmla="*/ 533400 w 3130550"/>
              <a:gd name="connsiteY15" fmla="*/ 519483 h 3980233"/>
              <a:gd name="connsiteX16" fmla="*/ 558800 w 3130550"/>
              <a:gd name="connsiteY16" fmla="*/ 525833 h 3980233"/>
              <a:gd name="connsiteX17" fmla="*/ 603250 w 3130550"/>
              <a:gd name="connsiteY17" fmla="*/ 538533 h 3980233"/>
              <a:gd name="connsiteX18" fmla="*/ 635000 w 3130550"/>
              <a:gd name="connsiteY18" fmla="*/ 544883 h 3980233"/>
              <a:gd name="connsiteX19" fmla="*/ 654050 w 3130550"/>
              <a:gd name="connsiteY19" fmla="*/ 551233 h 3980233"/>
              <a:gd name="connsiteX20" fmla="*/ 704850 w 3130550"/>
              <a:gd name="connsiteY20" fmla="*/ 563933 h 3980233"/>
              <a:gd name="connsiteX21" fmla="*/ 742950 w 3130550"/>
              <a:gd name="connsiteY21" fmla="*/ 576633 h 3980233"/>
              <a:gd name="connsiteX22" fmla="*/ 781050 w 3130550"/>
              <a:gd name="connsiteY22" fmla="*/ 595683 h 3980233"/>
              <a:gd name="connsiteX23" fmla="*/ 755650 w 3130550"/>
              <a:gd name="connsiteY23" fmla="*/ 608383 h 3980233"/>
              <a:gd name="connsiteX24" fmla="*/ 539750 w 3130550"/>
              <a:gd name="connsiteY24" fmla="*/ 633783 h 3980233"/>
              <a:gd name="connsiteX25" fmla="*/ 361950 w 3130550"/>
              <a:gd name="connsiteY25" fmla="*/ 646483 h 3980233"/>
              <a:gd name="connsiteX26" fmla="*/ 317500 w 3130550"/>
              <a:gd name="connsiteY26" fmla="*/ 659183 h 3980233"/>
              <a:gd name="connsiteX27" fmla="*/ 273050 w 3130550"/>
              <a:gd name="connsiteY27" fmla="*/ 665533 h 3980233"/>
              <a:gd name="connsiteX28" fmla="*/ 234950 w 3130550"/>
              <a:gd name="connsiteY28" fmla="*/ 671883 h 3980233"/>
              <a:gd name="connsiteX29" fmla="*/ 254000 w 3130550"/>
              <a:gd name="connsiteY29" fmla="*/ 716333 h 3980233"/>
              <a:gd name="connsiteX30" fmla="*/ 273050 w 3130550"/>
              <a:gd name="connsiteY30" fmla="*/ 722683 h 3980233"/>
              <a:gd name="connsiteX31" fmla="*/ 292100 w 3130550"/>
              <a:gd name="connsiteY31" fmla="*/ 735383 h 3980233"/>
              <a:gd name="connsiteX32" fmla="*/ 311150 w 3130550"/>
              <a:gd name="connsiteY32" fmla="*/ 741733 h 3980233"/>
              <a:gd name="connsiteX33" fmla="*/ 361950 w 3130550"/>
              <a:gd name="connsiteY33" fmla="*/ 767133 h 3980233"/>
              <a:gd name="connsiteX34" fmla="*/ 450850 w 3130550"/>
              <a:gd name="connsiteY34" fmla="*/ 792533 h 3980233"/>
              <a:gd name="connsiteX35" fmla="*/ 488950 w 3130550"/>
              <a:gd name="connsiteY35" fmla="*/ 805233 h 3980233"/>
              <a:gd name="connsiteX36" fmla="*/ 508000 w 3130550"/>
              <a:gd name="connsiteY36" fmla="*/ 811583 h 3980233"/>
              <a:gd name="connsiteX37" fmla="*/ 527050 w 3130550"/>
              <a:gd name="connsiteY37" fmla="*/ 824283 h 3980233"/>
              <a:gd name="connsiteX38" fmla="*/ 565150 w 3130550"/>
              <a:gd name="connsiteY38" fmla="*/ 836983 h 3980233"/>
              <a:gd name="connsiteX39" fmla="*/ 584200 w 3130550"/>
              <a:gd name="connsiteY39" fmla="*/ 843333 h 3980233"/>
              <a:gd name="connsiteX40" fmla="*/ 622300 w 3130550"/>
              <a:gd name="connsiteY40" fmla="*/ 849683 h 3980233"/>
              <a:gd name="connsiteX41" fmla="*/ 660400 w 3130550"/>
              <a:gd name="connsiteY41" fmla="*/ 862383 h 3980233"/>
              <a:gd name="connsiteX42" fmla="*/ 679450 w 3130550"/>
              <a:gd name="connsiteY42" fmla="*/ 868733 h 3980233"/>
              <a:gd name="connsiteX43" fmla="*/ 641350 w 3130550"/>
              <a:gd name="connsiteY43" fmla="*/ 881433 h 3980233"/>
              <a:gd name="connsiteX44" fmla="*/ 615950 w 3130550"/>
              <a:gd name="connsiteY44" fmla="*/ 894133 h 3980233"/>
              <a:gd name="connsiteX45" fmla="*/ 412750 w 3130550"/>
              <a:gd name="connsiteY45" fmla="*/ 906833 h 3980233"/>
              <a:gd name="connsiteX46" fmla="*/ 374650 w 3130550"/>
              <a:gd name="connsiteY46" fmla="*/ 913183 h 3980233"/>
              <a:gd name="connsiteX47" fmla="*/ 292100 w 3130550"/>
              <a:gd name="connsiteY47" fmla="*/ 919533 h 3980233"/>
              <a:gd name="connsiteX48" fmla="*/ 247650 w 3130550"/>
              <a:gd name="connsiteY48" fmla="*/ 932233 h 3980233"/>
              <a:gd name="connsiteX49" fmla="*/ 158750 w 3130550"/>
              <a:gd name="connsiteY49" fmla="*/ 944933 h 3980233"/>
              <a:gd name="connsiteX50" fmla="*/ 127000 w 3130550"/>
              <a:gd name="connsiteY50" fmla="*/ 951283 h 3980233"/>
              <a:gd name="connsiteX51" fmla="*/ 152400 w 3130550"/>
              <a:gd name="connsiteY51" fmla="*/ 970333 h 3980233"/>
              <a:gd name="connsiteX52" fmla="*/ 209550 w 3130550"/>
              <a:gd name="connsiteY52" fmla="*/ 989383 h 3980233"/>
              <a:gd name="connsiteX53" fmla="*/ 241300 w 3130550"/>
              <a:gd name="connsiteY53" fmla="*/ 995733 h 3980233"/>
              <a:gd name="connsiteX54" fmla="*/ 292100 w 3130550"/>
              <a:gd name="connsiteY54" fmla="*/ 1014783 h 3980233"/>
              <a:gd name="connsiteX55" fmla="*/ 311150 w 3130550"/>
              <a:gd name="connsiteY55" fmla="*/ 1021133 h 3980233"/>
              <a:gd name="connsiteX56" fmla="*/ 361950 w 3130550"/>
              <a:gd name="connsiteY56" fmla="*/ 1027483 h 3980233"/>
              <a:gd name="connsiteX57" fmla="*/ 247650 w 3130550"/>
              <a:gd name="connsiteY57" fmla="*/ 1046533 h 3980233"/>
              <a:gd name="connsiteX58" fmla="*/ 215900 w 3130550"/>
              <a:gd name="connsiteY58" fmla="*/ 1052883 h 3980233"/>
              <a:gd name="connsiteX59" fmla="*/ 171450 w 3130550"/>
              <a:gd name="connsiteY59" fmla="*/ 1078283 h 3980233"/>
              <a:gd name="connsiteX60" fmla="*/ 133350 w 3130550"/>
              <a:gd name="connsiteY60" fmla="*/ 1090983 h 3980233"/>
              <a:gd name="connsiteX61" fmla="*/ 184150 w 3130550"/>
              <a:gd name="connsiteY61" fmla="*/ 1097333 h 3980233"/>
              <a:gd name="connsiteX62" fmla="*/ 203200 w 3130550"/>
              <a:gd name="connsiteY62" fmla="*/ 1110033 h 3980233"/>
              <a:gd name="connsiteX63" fmla="*/ 241300 w 3130550"/>
              <a:gd name="connsiteY63" fmla="*/ 1116383 h 3980233"/>
              <a:gd name="connsiteX64" fmla="*/ 260350 w 3130550"/>
              <a:gd name="connsiteY64" fmla="*/ 1122733 h 3980233"/>
              <a:gd name="connsiteX65" fmla="*/ 298450 w 3130550"/>
              <a:gd name="connsiteY65" fmla="*/ 1129083 h 3980233"/>
              <a:gd name="connsiteX66" fmla="*/ 330200 w 3130550"/>
              <a:gd name="connsiteY66" fmla="*/ 1135433 h 3980233"/>
              <a:gd name="connsiteX67" fmla="*/ 355600 w 3130550"/>
              <a:gd name="connsiteY67" fmla="*/ 1141783 h 3980233"/>
              <a:gd name="connsiteX68" fmla="*/ 393700 w 3130550"/>
              <a:gd name="connsiteY68" fmla="*/ 1148133 h 3980233"/>
              <a:gd name="connsiteX69" fmla="*/ 419100 w 3130550"/>
              <a:gd name="connsiteY69" fmla="*/ 1154483 h 3980233"/>
              <a:gd name="connsiteX70" fmla="*/ 457200 w 3130550"/>
              <a:gd name="connsiteY70" fmla="*/ 1160833 h 3980233"/>
              <a:gd name="connsiteX71" fmla="*/ 476250 w 3130550"/>
              <a:gd name="connsiteY71" fmla="*/ 1167183 h 3980233"/>
              <a:gd name="connsiteX72" fmla="*/ 558800 w 3130550"/>
              <a:gd name="connsiteY72" fmla="*/ 1179883 h 3980233"/>
              <a:gd name="connsiteX73" fmla="*/ 609600 w 3130550"/>
              <a:gd name="connsiteY73" fmla="*/ 1192583 h 3980233"/>
              <a:gd name="connsiteX74" fmla="*/ 628650 w 3130550"/>
              <a:gd name="connsiteY74" fmla="*/ 1198933 h 3980233"/>
              <a:gd name="connsiteX75" fmla="*/ 622300 w 3130550"/>
              <a:gd name="connsiteY75" fmla="*/ 1224333 h 3980233"/>
              <a:gd name="connsiteX76" fmla="*/ 565150 w 3130550"/>
              <a:gd name="connsiteY76" fmla="*/ 1243383 h 3980233"/>
              <a:gd name="connsiteX77" fmla="*/ 546100 w 3130550"/>
              <a:gd name="connsiteY77" fmla="*/ 1249733 h 3980233"/>
              <a:gd name="connsiteX78" fmla="*/ 171450 w 3130550"/>
              <a:gd name="connsiteY78" fmla="*/ 1256083 h 3980233"/>
              <a:gd name="connsiteX79" fmla="*/ 133350 w 3130550"/>
              <a:gd name="connsiteY79" fmla="*/ 1262433 h 3980233"/>
              <a:gd name="connsiteX80" fmla="*/ 184150 w 3130550"/>
              <a:gd name="connsiteY80" fmla="*/ 1287833 h 3980233"/>
              <a:gd name="connsiteX81" fmla="*/ 234950 w 3130550"/>
              <a:gd name="connsiteY81" fmla="*/ 1313233 h 3980233"/>
              <a:gd name="connsiteX82" fmla="*/ 292100 w 3130550"/>
              <a:gd name="connsiteY82" fmla="*/ 1325933 h 3980233"/>
              <a:gd name="connsiteX83" fmla="*/ 317500 w 3130550"/>
              <a:gd name="connsiteY83" fmla="*/ 1338633 h 3980233"/>
              <a:gd name="connsiteX84" fmla="*/ 355600 w 3130550"/>
              <a:gd name="connsiteY84" fmla="*/ 1351333 h 3980233"/>
              <a:gd name="connsiteX85" fmla="*/ 393700 w 3130550"/>
              <a:gd name="connsiteY85" fmla="*/ 1370383 h 3980233"/>
              <a:gd name="connsiteX86" fmla="*/ 336550 w 3130550"/>
              <a:gd name="connsiteY86" fmla="*/ 1402133 h 3980233"/>
              <a:gd name="connsiteX87" fmla="*/ 241300 w 3130550"/>
              <a:gd name="connsiteY87" fmla="*/ 1408483 h 3980233"/>
              <a:gd name="connsiteX88" fmla="*/ 222250 w 3130550"/>
              <a:gd name="connsiteY88" fmla="*/ 1421183 h 3980233"/>
              <a:gd name="connsiteX89" fmla="*/ 196850 w 3130550"/>
              <a:gd name="connsiteY89" fmla="*/ 1427533 h 3980233"/>
              <a:gd name="connsiteX90" fmla="*/ 209550 w 3130550"/>
              <a:gd name="connsiteY90" fmla="*/ 1446583 h 3980233"/>
              <a:gd name="connsiteX91" fmla="*/ 266700 w 3130550"/>
              <a:gd name="connsiteY91" fmla="*/ 1471983 h 3980233"/>
              <a:gd name="connsiteX92" fmla="*/ 311150 w 3130550"/>
              <a:gd name="connsiteY92" fmla="*/ 1497383 h 3980233"/>
              <a:gd name="connsiteX93" fmla="*/ 349250 w 3130550"/>
              <a:gd name="connsiteY93" fmla="*/ 1510083 h 3980233"/>
              <a:gd name="connsiteX94" fmla="*/ 393700 w 3130550"/>
              <a:gd name="connsiteY94" fmla="*/ 1522783 h 3980233"/>
              <a:gd name="connsiteX95" fmla="*/ 412750 w 3130550"/>
              <a:gd name="connsiteY95" fmla="*/ 1535483 h 3980233"/>
              <a:gd name="connsiteX96" fmla="*/ 457200 w 3130550"/>
              <a:gd name="connsiteY96" fmla="*/ 1548183 h 3980233"/>
              <a:gd name="connsiteX97" fmla="*/ 476250 w 3130550"/>
              <a:gd name="connsiteY97" fmla="*/ 1560883 h 3980233"/>
              <a:gd name="connsiteX98" fmla="*/ 514350 w 3130550"/>
              <a:gd name="connsiteY98" fmla="*/ 1573583 h 3980233"/>
              <a:gd name="connsiteX99" fmla="*/ 533400 w 3130550"/>
              <a:gd name="connsiteY99" fmla="*/ 1579933 h 3980233"/>
              <a:gd name="connsiteX100" fmla="*/ 552450 w 3130550"/>
              <a:gd name="connsiteY100" fmla="*/ 1592633 h 3980233"/>
              <a:gd name="connsiteX101" fmla="*/ 571500 w 3130550"/>
              <a:gd name="connsiteY101" fmla="*/ 1598983 h 3980233"/>
              <a:gd name="connsiteX102" fmla="*/ 609600 w 3130550"/>
              <a:gd name="connsiteY102" fmla="*/ 1624383 h 3980233"/>
              <a:gd name="connsiteX103" fmla="*/ 520700 w 3130550"/>
              <a:gd name="connsiteY103" fmla="*/ 1656133 h 3980233"/>
              <a:gd name="connsiteX104" fmla="*/ 311150 w 3130550"/>
              <a:gd name="connsiteY104" fmla="*/ 1668833 h 3980233"/>
              <a:gd name="connsiteX105" fmla="*/ 247650 w 3130550"/>
              <a:gd name="connsiteY105" fmla="*/ 1681533 h 3980233"/>
              <a:gd name="connsiteX106" fmla="*/ 190500 w 3130550"/>
              <a:gd name="connsiteY106" fmla="*/ 1687883 h 3980233"/>
              <a:gd name="connsiteX107" fmla="*/ 101600 w 3130550"/>
              <a:gd name="connsiteY107" fmla="*/ 1713283 h 3980233"/>
              <a:gd name="connsiteX108" fmla="*/ 82550 w 3130550"/>
              <a:gd name="connsiteY108" fmla="*/ 1719633 h 3980233"/>
              <a:gd name="connsiteX109" fmla="*/ 120650 w 3130550"/>
              <a:gd name="connsiteY109" fmla="*/ 1764083 h 3980233"/>
              <a:gd name="connsiteX110" fmla="*/ 158750 w 3130550"/>
              <a:gd name="connsiteY110" fmla="*/ 1783133 h 3980233"/>
              <a:gd name="connsiteX111" fmla="*/ 184150 w 3130550"/>
              <a:gd name="connsiteY111" fmla="*/ 1802183 h 3980233"/>
              <a:gd name="connsiteX112" fmla="*/ 228600 w 3130550"/>
              <a:gd name="connsiteY112" fmla="*/ 1821233 h 3980233"/>
              <a:gd name="connsiteX113" fmla="*/ 254000 w 3130550"/>
              <a:gd name="connsiteY113" fmla="*/ 1833933 h 3980233"/>
              <a:gd name="connsiteX114" fmla="*/ 304800 w 3130550"/>
              <a:gd name="connsiteY114" fmla="*/ 1852983 h 3980233"/>
              <a:gd name="connsiteX115" fmla="*/ 336550 w 3130550"/>
              <a:gd name="connsiteY115" fmla="*/ 1865683 h 3980233"/>
              <a:gd name="connsiteX116" fmla="*/ 374650 w 3130550"/>
              <a:gd name="connsiteY116" fmla="*/ 1878383 h 3980233"/>
              <a:gd name="connsiteX117" fmla="*/ 393700 w 3130550"/>
              <a:gd name="connsiteY117" fmla="*/ 1891083 h 3980233"/>
              <a:gd name="connsiteX118" fmla="*/ 431800 w 3130550"/>
              <a:gd name="connsiteY118" fmla="*/ 1903783 h 3980233"/>
              <a:gd name="connsiteX119" fmla="*/ 450850 w 3130550"/>
              <a:gd name="connsiteY119" fmla="*/ 1910133 h 3980233"/>
              <a:gd name="connsiteX120" fmla="*/ 469900 w 3130550"/>
              <a:gd name="connsiteY120" fmla="*/ 1916483 h 3980233"/>
              <a:gd name="connsiteX121" fmla="*/ 495300 w 3130550"/>
              <a:gd name="connsiteY121" fmla="*/ 1922833 h 3980233"/>
              <a:gd name="connsiteX122" fmla="*/ 514350 w 3130550"/>
              <a:gd name="connsiteY122" fmla="*/ 1935533 h 3980233"/>
              <a:gd name="connsiteX123" fmla="*/ 571500 w 3130550"/>
              <a:gd name="connsiteY123" fmla="*/ 1954583 h 3980233"/>
              <a:gd name="connsiteX124" fmla="*/ 590550 w 3130550"/>
              <a:gd name="connsiteY124" fmla="*/ 1960933 h 3980233"/>
              <a:gd name="connsiteX125" fmla="*/ 609600 w 3130550"/>
              <a:gd name="connsiteY125" fmla="*/ 1967283 h 3980233"/>
              <a:gd name="connsiteX126" fmla="*/ 590550 w 3130550"/>
              <a:gd name="connsiteY126" fmla="*/ 1979983 h 3980233"/>
              <a:gd name="connsiteX127" fmla="*/ 495300 w 3130550"/>
              <a:gd name="connsiteY127" fmla="*/ 1992683 h 3980233"/>
              <a:gd name="connsiteX128" fmla="*/ 431800 w 3130550"/>
              <a:gd name="connsiteY128" fmla="*/ 1999033 h 3980233"/>
              <a:gd name="connsiteX129" fmla="*/ 177800 w 3130550"/>
              <a:gd name="connsiteY129" fmla="*/ 2011733 h 3980233"/>
              <a:gd name="connsiteX130" fmla="*/ 127000 w 3130550"/>
              <a:gd name="connsiteY130" fmla="*/ 2018083 h 3980233"/>
              <a:gd name="connsiteX131" fmla="*/ 69850 w 3130550"/>
              <a:gd name="connsiteY131" fmla="*/ 2030783 h 3980233"/>
              <a:gd name="connsiteX132" fmla="*/ 57150 w 3130550"/>
              <a:gd name="connsiteY132" fmla="*/ 2049833 h 3980233"/>
              <a:gd name="connsiteX133" fmla="*/ 82550 w 3130550"/>
              <a:gd name="connsiteY133" fmla="*/ 2068883 h 3980233"/>
              <a:gd name="connsiteX134" fmla="*/ 133350 w 3130550"/>
              <a:gd name="connsiteY134" fmla="*/ 2100633 h 3980233"/>
              <a:gd name="connsiteX135" fmla="*/ 190500 w 3130550"/>
              <a:gd name="connsiteY135" fmla="*/ 2138733 h 3980233"/>
              <a:gd name="connsiteX136" fmla="*/ 228600 w 3130550"/>
              <a:gd name="connsiteY136" fmla="*/ 2157783 h 3980233"/>
              <a:gd name="connsiteX137" fmla="*/ 260350 w 3130550"/>
              <a:gd name="connsiteY137" fmla="*/ 2170483 h 3980233"/>
              <a:gd name="connsiteX138" fmla="*/ 285750 w 3130550"/>
              <a:gd name="connsiteY138" fmla="*/ 2189533 h 3980233"/>
              <a:gd name="connsiteX139" fmla="*/ 330200 w 3130550"/>
              <a:gd name="connsiteY139" fmla="*/ 2208583 h 3980233"/>
              <a:gd name="connsiteX140" fmla="*/ 342900 w 3130550"/>
              <a:gd name="connsiteY140" fmla="*/ 2227633 h 3980233"/>
              <a:gd name="connsiteX141" fmla="*/ 361950 w 3130550"/>
              <a:gd name="connsiteY141" fmla="*/ 2233983 h 3980233"/>
              <a:gd name="connsiteX142" fmla="*/ 387350 w 3130550"/>
              <a:gd name="connsiteY142" fmla="*/ 2246683 h 3980233"/>
              <a:gd name="connsiteX143" fmla="*/ 425450 w 3130550"/>
              <a:gd name="connsiteY143" fmla="*/ 2278433 h 3980233"/>
              <a:gd name="connsiteX144" fmla="*/ 444500 w 3130550"/>
              <a:gd name="connsiteY144" fmla="*/ 2291133 h 3980233"/>
              <a:gd name="connsiteX145" fmla="*/ 419100 w 3130550"/>
              <a:gd name="connsiteY145" fmla="*/ 2310183 h 3980233"/>
              <a:gd name="connsiteX146" fmla="*/ 374650 w 3130550"/>
              <a:gd name="connsiteY146" fmla="*/ 2322883 h 3980233"/>
              <a:gd name="connsiteX147" fmla="*/ 355600 w 3130550"/>
              <a:gd name="connsiteY147" fmla="*/ 2329233 h 3980233"/>
              <a:gd name="connsiteX148" fmla="*/ 330200 w 3130550"/>
              <a:gd name="connsiteY148" fmla="*/ 2335583 h 3980233"/>
              <a:gd name="connsiteX149" fmla="*/ 292100 w 3130550"/>
              <a:gd name="connsiteY149" fmla="*/ 2348283 h 3980233"/>
              <a:gd name="connsiteX150" fmla="*/ 273050 w 3130550"/>
              <a:gd name="connsiteY150" fmla="*/ 2354633 h 3980233"/>
              <a:gd name="connsiteX151" fmla="*/ 266700 w 3130550"/>
              <a:gd name="connsiteY151" fmla="*/ 2373683 h 3980233"/>
              <a:gd name="connsiteX152" fmla="*/ 285750 w 3130550"/>
              <a:gd name="connsiteY152" fmla="*/ 2392733 h 3980233"/>
              <a:gd name="connsiteX153" fmla="*/ 330200 w 3130550"/>
              <a:gd name="connsiteY153" fmla="*/ 2411783 h 3980233"/>
              <a:gd name="connsiteX154" fmla="*/ 349250 w 3130550"/>
              <a:gd name="connsiteY154" fmla="*/ 2424483 h 3980233"/>
              <a:gd name="connsiteX155" fmla="*/ 381000 w 3130550"/>
              <a:gd name="connsiteY155" fmla="*/ 2437183 h 3980233"/>
              <a:gd name="connsiteX156" fmla="*/ 406400 w 3130550"/>
              <a:gd name="connsiteY156" fmla="*/ 2456233 h 3980233"/>
              <a:gd name="connsiteX157" fmla="*/ 476250 w 3130550"/>
              <a:gd name="connsiteY157" fmla="*/ 2481633 h 3980233"/>
              <a:gd name="connsiteX158" fmla="*/ 501650 w 3130550"/>
              <a:gd name="connsiteY158" fmla="*/ 2494333 h 3980233"/>
              <a:gd name="connsiteX159" fmla="*/ 520700 w 3130550"/>
              <a:gd name="connsiteY159" fmla="*/ 2500683 h 3980233"/>
              <a:gd name="connsiteX160" fmla="*/ 558800 w 3130550"/>
              <a:gd name="connsiteY160" fmla="*/ 2526083 h 3980233"/>
              <a:gd name="connsiteX161" fmla="*/ 577850 w 3130550"/>
              <a:gd name="connsiteY161" fmla="*/ 2538783 h 3980233"/>
              <a:gd name="connsiteX162" fmla="*/ 539750 w 3130550"/>
              <a:gd name="connsiteY162" fmla="*/ 2551483 h 3980233"/>
              <a:gd name="connsiteX163" fmla="*/ 463550 w 3130550"/>
              <a:gd name="connsiteY163" fmla="*/ 2564183 h 3980233"/>
              <a:gd name="connsiteX164" fmla="*/ 425450 w 3130550"/>
              <a:gd name="connsiteY164" fmla="*/ 2570533 h 3980233"/>
              <a:gd name="connsiteX165" fmla="*/ 361950 w 3130550"/>
              <a:gd name="connsiteY165" fmla="*/ 2583233 h 3980233"/>
              <a:gd name="connsiteX166" fmla="*/ 330200 w 3130550"/>
              <a:gd name="connsiteY166" fmla="*/ 2595933 h 3980233"/>
              <a:gd name="connsiteX167" fmla="*/ 279400 w 3130550"/>
              <a:gd name="connsiteY167" fmla="*/ 2602283 h 3980233"/>
              <a:gd name="connsiteX168" fmla="*/ 234950 w 3130550"/>
              <a:gd name="connsiteY168" fmla="*/ 2608633 h 3980233"/>
              <a:gd name="connsiteX169" fmla="*/ 177800 w 3130550"/>
              <a:gd name="connsiteY169" fmla="*/ 2621333 h 3980233"/>
              <a:gd name="connsiteX170" fmla="*/ 139700 w 3130550"/>
              <a:gd name="connsiteY170" fmla="*/ 2634033 h 3980233"/>
              <a:gd name="connsiteX171" fmla="*/ 120650 w 3130550"/>
              <a:gd name="connsiteY171" fmla="*/ 2646733 h 3980233"/>
              <a:gd name="connsiteX172" fmla="*/ 133350 w 3130550"/>
              <a:gd name="connsiteY172" fmla="*/ 2665783 h 3980233"/>
              <a:gd name="connsiteX173" fmla="*/ 184150 w 3130550"/>
              <a:gd name="connsiteY173" fmla="*/ 2697533 h 3980233"/>
              <a:gd name="connsiteX174" fmla="*/ 215900 w 3130550"/>
              <a:gd name="connsiteY174" fmla="*/ 2716583 h 3980233"/>
              <a:gd name="connsiteX175" fmla="*/ 241300 w 3130550"/>
              <a:gd name="connsiteY175" fmla="*/ 2729283 h 3980233"/>
              <a:gd name="connsiteX176" fmla="*/ 292100 w 3130550"/>
              <a:gd name="connsiteY176" fmla="*/ 2754683 h 3980233"/>
              <a:gd name="connsiteX177" fmla="*/ 349250 w 3130550"/>
              <a:gd name="connsiteY177" fmla="*/ 2792783 h 3980233"/>
              <a:gd name="connsiteX178" fmla="*/ 368300 w 3130550"/>
              <a:gd name="connsiteY178" fmla="*/ 2799133 h 3980233"/>
              <a:gd name="connsiteX179" fmla="*/ 419100 w 3130550"/>
              <a:gd name="connsiteY179" fmla="*/ 2830883 h 3980233"/>
              <a:gd name="connsiteX180" fmla="*/ 476250 w 3130550"/>
              <a:gd name="connsiteY180" fmla="*/ 2862633 h 3980233"/>
              <a:gd name="connsiteX181" fmla="*/ 520700 w 3130550"/>
              <a:gd name="connsiteY181" fmla="*/ 2900733 h 3980233"/>
              <a:gd name="connsiteX182" fmla="*/ 514350 w 3130550"/>
              <a:gd name="connsiteY182" fmla="*/ 2919783 h 3980233"/>
              <a:gd name="connsiteX183" fmla="*/ 203200 w 3130550"/>
              <a:gd name="connsiteY183" fmla="*/ 2932483 h 3980233"/>
              <a:gd name="connsiteX184" fmla="*/ 196850 w 3130550"/>
              <a:gd name="connsiteY184" fmla="*/ 2951533 h 3980233"/>
              <a:gd name="connsiteX185" fmla="*/ 228600 w 3130550"/>
              <a:gd name="connsiteY185" fmla="*/ 2976933 h 3980233"/>
              <a:gd name="connsiteX186" fmla="*/ 266700 w 3130550"/>
              <a:gd name="connsiteY186" fmla="*/ 3008683 h 3980233"/>
              <a:gd name="connsiteX187" fmla="*/ 292100 w 3130550"/>
              <a:gd name="connsiteY187" fmla="*/ 3015033 h 3980233"/>
              <a:gd name="connsiteX188" fmla="*/ 342900 w 3130550"/>
              <a:gd name="connsiteY188" fmla="*/ 3053133 h 3980233"/>
              <a:gd name="connsiteX189" fmla="*/ 374650 w 3130550"/>
              <a:gd name="connsiteY189" fmla="*/ 3065833 h 3980233"/>
              <a:gd name="connsiteX190" fmla="*/ 419100 w 3130550"/>
              <a:gd name="connsiteY190" fmla="*/ 3091233 h 3980233"/>
              <a:gd name="connsiteX191" fmla="*/ 444500 w 3130550"/>
              <a:gd name="connsiteY191" fmla="*/ 3097583 h 3980233"/>
              <a:gd name="connsiteX192" fmla="*/ 476250 w 3130550"/>
              <a:gd name="connsiteY192" fmla="*/ 3116633 h 3980233"/>
              <a:gd name="connsiteX193" fmla="*/ 488950 w 3130550"/>
              <a:gd name="connsiteY193" fmla="*/ 3135683 h 3980233"/>
              <a:gd name="connsiteX194" fmla="*/ 501650 w 3130550"/>
              <a:gd name="connsiteY194" fmla="*/ 3180133 h 3980233"/>
              <a:gd name="connsiteX195" fmla="*/ 488950 w 3130550"/>
              <a:gd name="connsiteY195" fmla="*/ 3199183 h 3980233"/>
              <a:gd name="connsiteX196" fmla="*/ 482600 w 3130550"/>
              <a:gd name="connsiteY196" fmla="*/ 3218233 h 3980233"/>
              <a:gd name="connsiteX197" fmla="*/ 463550 w 3130550"/>
              <a:gd name="connsiteY197" fmla="*/ 3230933 h 3980233"/>
              <a:gd name="connsiteX198" fmla="*/ 438150 w 3130550"/>
              <a:gd name="connsiteY198" fmla="*/ 3262683 h 3980233"/>
              <a:gd name="connsiteX199" fmla="*/ 381000 w 3130550"/>
              <a:gd name="connsiteY199" fmla="*/ 3307133 h 3980233"/>
              <a:gd name="connsiteX200" fmla="*/ 336550 w 3130550"/>
              <a:gd name="connsiteY200" fmla="*/ 3326183 h 3980233"/>
              <a:gd name="connsiteX201" fmla="*/ 304800 w 3130550"/>
              <a:gd name="connsiteY201" fmla="*/ 3338883 h 3980233"/>
              <a:gd name="connsiteX202" fmla="*/ 266700 w 3130550"/>
              <a:gd name="connsiteY202" fmla="*/ 3351583 h 3980233"/>
              <a:gd name="connsiteX203" fmla="*/ 241300 w 3130550"/>
              <a:gd name="connsiteY203" fmla="*/ 3364283 h 3980233"/>
              <a:gd name="connsiteX204" fmla="*/ 209550 w 3130550"/>
              <a:gd name="connsiteY204" fmla="*/ 3370633 h 3980233"/>
              <a:gd name="connsiteX205" fmla="*/ 114300 w 3130550"/>
              <a:gd name="connsiteY205" fmla="*/ 3389683 h 3980233"/>
              <a:gd name="connsiteX206" fmla="*/ 76200 w 3130550"/>
              <a:gd name="connsiteY206" fmla="*/ 3408733 h 3980233"/>
              <a:gd name="connsiteX207" fmla="*/ 82550 w 3130550"/>
              <a:gd name="connsiteY207" fmla="*/ 3434133 h 3980233"/>
              <a:gd name="connsiteX208" fmla="*/ 114300 w 3130550"/>
              <a:gd name="connsiteY208" fmla="*/ 3453183 h 3980233"/>
              <a:gd name="connsiteX209" fmla="*/ 158750 w 3130550"/>
              <a:gd name="connsiteY209" fmla="*/ 3484933 h 3980233"/>
              <a:gd name="connsiteX210" fmla="*/ 203200 w 3130550"/>
              <a:gd name="connsiteY210" fmla="*/ 3503983 h 3980233"/>
              <a:gd name="connsiteX211" fmla="*/ 241300 w 3130550"/>
              <a:gd name="connsiteY211" fmla="*/ 3523033 h 3980233"/>
              <a:gd name="connsiteX212" fmla="*/ 298450 w 3130550"/>
              <a:gd name="connsiteY212" fmla="*/ 3554783 h 3980233"/>
              <a:gd name="connsiteX213" fmla="*/ 304800 w 3130550"/>
              <a:gd name="connsiteY213" fmla="*/ 3573833 h 3980233"/>
              <a:gd name="connsiteX214" fmla="*/ 292100 w 3130550"/>
              <a:gd name="connsiteY214" fmla="*/ 3592883 h 3980233"/>
              <a:gd name="connsiteX215" fmla="*/ 247650 w 3130550"/>
              <a:gd name="connsiteY215" fmla="*/ 3618283 h 3980233"/>
              <a:gd name="connsiteX216" fmla="*/ 228600 w 3130550"/>
              <a:gd name="connsiteY216" fmla="*/ 3624633 h 3980233"/>
              <a:gd name="connsiteX217" fmla="*/ 165100 w 3130550"/>
              <a:gd name="connsiteY217" fmla="*/ 3656383 h 3980233"/>
              <a:gd name="connsiteX218" fmla="*/ 127000 w 3130550"/>
              <a:gd name="connsiteY218" fmla="*/ 3681783 h 3980233"/>
              <a:gd name="connsiteX219" fmla="*/ 88900 w 3130550"/>
              <a:gd name="connsiteY219" fmla="*/ 3700833 h 3980233"/>
              <a:gd name="connsiteX220" fmla="*/ 50800 w 3130550"/>
              <a:gd name="connsiteY220" fmla="*/ 3719883 h 3980233"/>
              <a:gd name="connsiteX221" fmla="*/ 38100 w 3130550"/>
              <a:gd name="connsiteY221" fmla="*/ 3738933 h 3980233"/>
              <a:gd name="connsiteX222" fmla="*/ 6350 w 3130550"/>
              <a:gd name="connsiteY222" fmla="*/ 3757983 h 3980233"/>
              <a:gd name="connsiteX223" fmla="*/ 0 w 3130550"/>
              <a:gd name="connsiteY223" fmla="*/ 3973883 h 3980233"/>
              <a:gd name="connsiteX0" fmla="*/ 0 w 3130550"/>
              <a:gd name="connsiteY0" fmla="*/ 3973883 h 3980233"/>
              <a:gd name="connsiteX1" fmla="*/ 3130550 w 3130550"/>
              <a:gd name="connsiteY1" fmla="*/ 3980233 h 3980233"/>
              <a:gd name="connsiteX2" fmla="*/ 3130550 w 3130550"/>
              <a:gd name="connsiteY2" fmla="*/ 328983 h 3980233"/>
              <a:gd name="connsiteX3" fmla="*/ 1816100 w 3130550"/>
              <a:gd name="connsiteY3" fmla="*/ 170233 h 3980233"/>
              <a:gd name="connsiteX4" fmla="*/ 584200 w 3130550"/>
              <a:gd name="connsiteY4" fmla="*/ 303583 h 3980233"/>
              <a:gd name="connsiteX5" fmla="*/ 0 w 3130550"/>
              <a:gd name="connsiteY5" fmla="*/ 424233 h 3980233"/>
              <a:gd name="connsiteX6" fmla="*/ 184150 w 3130550"/>
              <a:gd name="connsiteY6" fmla="*/ 436933 h 3980233"/>
              <a:gd name="connsiteX7" fmla="*/ 209550 w 3130550"/>
              <a:gd name="connsiteY7" fmla="*/ 443283 h 3980233"/>
              <a:gd name="connsiteX8" fmla="*/ 247650 w 3130550"/>
              <a:gd name="connsiteY8" fmla="*/ 449633 h 3980233"/>
              <a:gd name="connsiteX9" fmla="*/ 266700 w 3130550"/>
              <a:gd name="connsiteY9" fmla="*/ 455983 h 3980233"/>
              <a:gd name="connsiteX10" fmla="*/ 317500 w 3130550"/>
              <a:gd name="connsiteY10" fmla="*/ 462333 h 3980233"/>
              <a:gd name="connsiteX11" fmla="*/ 342900 w 3130550"/>
              <a:gd name="connsiteY11" fmla="*/ 475033 h 3980233"/>
              <a:gd name="connsiteX12" fmla="*/ 368300 w 3130550"/>
              <a:gd name="connsiteY12" fmla="*/ 481383 h 3980233"/>
              <a:gd name="connsiteX13" fmla="*/ 431800 w 3130550"/>
              <a:gd name="connsiteY13" fmla="*/ 494083 h 3980233"/>
              <a:gd name="connsiteX14" fmla="*/ 508000 w 3130550"/>
              <a:gd name="connsiteY14" fmla="*/ 513133 h 3980233"/>
              <a:gd name="connsiteX15" fmla="*/ 533400 w 3130550"/>
              <a:gd name="connsiteY15" fmla="*/ 519483 h 3980233"/>
              <a:gd name="connsiteX16" fmla="*/ 558800 w 3130550"/>
              <a:gd name="connsiteY16" fmla="*/ 525833 h 3980233"/>
              <a:gd name="connsiteX17" fmla="*/ 603250 w 3130550"/>
              <a:gd name="connsiteY17" fmla="*/ 538533 h 3980233"/>
              <a:gd name="connsiteX18" fmla="*/ 635000 w 3130550"/>
              <a:gd name="connsiteY18" fmla="*/ 544883 h 3980233"/>
              <a:gd name="connsiteX19" fmla="*/ 654050 w 3130550"/>
              <a:gd name="connsiteY19" fmla="*/ 551233 h 3980233"/>
              <a:gd name="connsiteX20" fmla="*/ 704850 w 3130550"/>
              <a:gd name="connsiteY20" fmla="*/ 563933 h 3980233"/>
              <a:gd name="connsiteX21" fmla="*/ 742950 w 3130550"/>
              <a:gd name="connsiteY21" fmla="*/ 576633 h 3980233"/>
              <a:gd name="connsiteX22" fmla="*/ 781050 w 3130550"/>
              <a:gd name="connsiteY22" fmla="*/ 595683 h 3980233"/>
              <a:gd name="connsiteX23" fmla="*/ 755650 w 3130550"/>
              <a:gd name="connsiteY23" fmla="*/ 608383 h 3980233"/>
              <a:gd name="connsiteX24" fmla="*/ 539750 w 3130550"/>
              <a:gd name="connsiteY24" fmla="*/ 633783 h 3980233"/>
              <a:gd name="connsiteX25" fmla="*/ 361950 w 3130550"/>
              <a:gd name="connsiteY25" fmla="*/ 646483 h 3980233"/>
              <a:gd name="connsiteX26" fmla="*/ 317500 w 3130550"/>
              <a:gd name="connsiteY26" fmla="*/ 659183 h 3980233"/>
              <a:gd name="connsiteX27" fmla="*/ 273050 w 3130550"/>
              <a:gd name="connsiteY27" fmla="*/ 665533 h 3980233"/>
              <a:gd name="connsiteX28" fmla="*/ 234950 w 3130550"/>
              <a:gd name="connsiteY28" fmla="*/ 671883 h 3980233"/>
              <a:gd name="connsiteX29" fmla="*/ 254000 w 3130550"/>
              <a:gd name="connsiteY29" fmla="*/ 716333 h 3980233"/>
              <a:gd name="connsiteX30" fmla="*/ 273050 w 3130550"/>
              <a:gd name="connsiteY30" fmla="*/ 722683 h 3980233"/>
              <a:gd name="connsiteX31" fmla="*/ 292100 w 3130550"/>
              <a:gd name="connsiteY31" fmla="*/ 735383 h 3980233"/>
              <a:gd name="connsiteX32" fmla="*/ 311150 w 3130550"/>
              <a:gd name="connsiteY32" fmla="*/ 741733 h 3980233"/>
              <a:gd name="connsiteX33" fmla="*/ 361950 w 3130550"/>
              <a:gd name="connsiteY33" fmla="*/ 767133 h 3980233"/>
              <a:gd name="connsiteX34" fmla="*/ 450850 w 3130550"/>
              <a:gd name="connsiteY34" fmla="*/ 792533 h 3980233"/>
              <a:gd name="connsiteX35" fmla="*/ 488950 w 3130550"/>
              <a:gd name="connsiteY35" fmla="*/ 805233 h 3980233"/>
              <a:gd name="connsiteX36" fmla="*/ 508000 w 3130550"/>
              <a:gd name="connsiteY36" fmla="*/ 811583 h 3980233"/>
              <a:gd name="connsiteX37" fmla="*/ 527050 w 3130550"/>
              <a:gd name="connsiteY37" fmla="*/ 824283 h 3980233"/>
              <a:gd name="connsiteX38" fmla="*/ 565150 w 3130550"/>
              <a:gd name="connsiteY38" fmla="*/ 836983 h 3980233"/>
              <a:gd name="connsiteX39" fmla="*/ 584200 w 3130550"/>
              <a:gd name="connsiteY39" fmla="*/ 843333 h 3980233"/>
              <a:gd name="connsiteX40" fmla="*/ 622300 w 3130550"/>
              <a:gd name="connsiteY40" fmla="*/ 849683 h 3980233"/>
              <a:gd name="connsiteX41" fmla="*/ 660400 w 3130550"/>
              <a:gd name="connsiteY41" fmla="*/ 862383 h 3980233"/>
              <a:gd name="connsiteX42" fmla="*/ 679450 w 3130550"/>
              <a:gd name="connsiteY42" fmla="*/ 868733 h 3980233"/>
              <a:gd name="connsiteX43" fmla="*/ 641350 w 3130550"/>
              <a:gd name="connsiteY43" fmla="*/ 881433 h 3980233"/>
              <a:gd name="connsiteX44" fmla="*/ 615950 w 3130550"/>
              <a:gd name="connsiteY44" fmla="*/ 894133 h 3980233"/>
              <a:gd name="connsiteX45" fmla="*/ 412750 w 3130550"/>
              <a:gd name="connsiteY45" fmla="*/ 906833 h 3980233"/>
              <a:gd name="connsiteX46" fmla="*/ 374650 w 3130550"/>
              <a:gd name="connsiteY46" fmla="*/ 913183 h 3980233"/>
              <a:gd name="connsiteX47" fmla="*/ 292100 w 3130550"/>
              <a:gd name="connsiteY47" fmla="*/ 919533 h 3980233"/>
              <a:gd name="connsiteX48" fmla="*/ 247650 w 3130550"/>
              <a:gd name="connsiteY48" fmla="*/ 932233 h 3980233"/>
              <a:gd name="connsiteX49" fmla="*/ 158750 w 3130550"/>
              <a:gd name="connsiteY49" fmla="*/ 944933 h 3980233"/>
              <a:gd name="connsiteX50" fmla="*/ 127000 w 3130550"/>
              <a:gd name="connsiteY50" fmla="*/ 951283 h 3980233"/>
              <a:gd name="connsiteX51" fmla="*/ 152400 w 3130550"/>
              <a:gd name="connsiteY51" fmla="*/ 970333 h 3980233"/>
              <a:gd name="connsiteX52" fmla="*/ 209550 w 3130550"/>
              <a:gd name="connsiteY52" fmla="*/ 989383 h 3980233"/>
              <a:gd name="connsiteX53" fmla="*/ 241300 w 3130550"/>
              <a:gd name="connsiteY53" fmla="*/ 995733 h 3980233"/>
              <a:gd name="connsiteX54" fmla="*/ 292100 w 3130550"/>
              <a:gd name="connsiteY54" fmla="*/ 1014783 h 3980233"/>
              <a:gd name="connsiteX55" fmla="*/ 311150 w 3130550"/>
              <a:gd name="connsiteY55" fmla="*/ 1021133 h 3980233"/>
              <a:gd name="connsiteX56" fmla="*/ 361950 w 3130550"/>
              <a:gd name="connsiteY56" fmla="*/ 1027483 h 3980233"/>
              <a:gd name="connsiteX57" fmla="*/ 247650 w 3130550"/>
              <a:gd name="connsiteY57" fmla="*/ 1046533 h 3980233"/>
              <a:gd name="connsiteX58" fmla="*/ 215900 w 3130550"/>
              <a:gd name="connsiteY58" fmla="*/ 1052883 h 3980233"/>
              <a:gd name="connsiteX59" fmla="*/ 171450 w 3130550"/>
              <a:gd name="connsiteY59" fmla="*/ 1078283 h 3980233"/>
              <a:gd name="connsiteX60" fmla="*/ 133350 w 3130550"/>
              <a:gd name="connsiteY60" fmla="*/ 1090983 h 3980233"/>
              <a:gd name="connsiteX61" fmla="*/ 184150 w 3130550"/>
              <a:gd name="connsiteY61" fmla="*/ 1097333 h 3980233"/>
              <a:gd name="connsiteX62" fmla="*/ 203200 w 3130550"/>
              <a:gd name="connsiteY62" fmla="*/ 1110033 h 3980233"/>
              <a:gd name="connsiteX63" fmla="*/ 241300 w 3130550"/>
              <a:gd name="connsiteY63" fmla="*/ 1116383 h 3980233"/>
              <a:gd name="connsiteX64" fmla="*/ 260350 w 3130550"/>
              <a:gd name="connsiteY64" fmla="*/ 1122733 h 3980233"/>
              <a:gd name="connsiteX65" fmla="*/ 298450 w 3130550"/>
              <a:gd name="connsiteY65" fmla="*/ 1129083 h 3980233"/>
              <a:gd name="connsiteX66" fmla="*/ 330200 w 3130550"/>
              <a:gd name="connsiteY66" fmla="*/ 1135433 h 3980233"/>
              <a:gd name="connsiteX67" fmla="*/ 355600 w 3130550"/>
              <a:gd name="connsiteY67" fmla="*/ 1141783 h 3980233"/>
              <a:gd name="connsiteX68" fmla="*/ 393700 w 3130550"/>
              <a:gd name="connsiteY68" fmla="*/ 1148133 h 3980233"/>
              <a:gd name="connsiteX69" fmla="*/ 419100 w 3130550"/>
              <a:gd name="connsiteY69" fmla="*/ 1154483 h 3980233"/>
              <a:gd name="connsiteX70" fmla="*/ 457200 w 3130550"/>
              <a:gd name="connsiteY70" fmla="*/ 1160833 h 3980233"/>
              <a:gd name="connsiteX71" fmla="*/ 476250 w 3130550"/>
              <a:gd name="connsiteY71" fmla="*/ 1167183 h 3980233"/>
              <a:gd name="connsiteX72" fmla="*/ 558800 w 3130550"/>
              <a:gd name="connsiteY72" fmla="*/ 1179883 h 3980233"/>
              <a:gd name="connsiteX73" fmla="*/ 609600 w 3130550"/>
              <a:gd name="connsiteY73" fmla="*/ 1192583 h 3980233"/>
              <a:gd name="connsiteX74" fmla="*/ 628650 w 3130550"/>
              <a:gd name="connsiteY74" fmla="*/ 1198933 h 3980233"/>
              <a:gd name="connsiteX75" fmla="*/ 622300 w 3130550"/>
              <a:gd name="connsiteY75" fmla="*/ 1224333 h 3980233"/>
              <a:gd name="connsiteX76" fmla="*/ 565150 w 3130550"/>
              <a:gd name="connsiteY76" fmla="*/ 1243383 h 3980233"/>
              <a:gd name="connsiteX77" fmla="*/ 546100 w 3130550"/>
              <a:gd name="connsiteY77" fmla="*/ 1249733 h 3980233"/>
              <a:gd name="connsiteX78" fmla="*/ 171450 w 3130550"/>
              <a:gd name="connsiteY78" fmla="*/ 1256083 h 3980233"/>
              <a:gd name="connsiteX79" fmla="*/ 133350 w 3130550"/>
              <a:gd name="connsiteY79" fmla="*/ 1262433 h 3980233"/>
              <a:gd name="connsiteX80" fmla="*/ 184150 w 3130550"/>
              <a:gd name="connsiteY80" fmla="*/ 1287833 h 3980233"/>
              <a:gd name="connsiteX81" fmla="*/ 234950 w 3130550"/>
              <a:gd name="connsiteY81" fmla="*/ 1313233 h 3980233"/>
              <a:gd name="connsiteX82" fmla="*/ 292100 w 3130550"/>
              <a:gd name="connsiteY82" fmla="*/ 1325933 h 3980233"/>
              <a:gd name="connsiteX83" fmla="*/ 317500 w 3130550"/>
              <a:gd name="connsiteY83" fmla="*/ 1338633 h 3980233"/>
              <a:gd name="connsiteX84" fmla="*/ 355600 w 3130550"/>
              <a:gd name="connsiteY84" fmla="*/ 1351333 h 3980233"/>
              <a:gd name="connsiteX85" fmla="*/ 393700 w 3130550"/>
              <a:gd name="connsiteY85" fmla="*/ 1370383 h 3980233"/>
              <a:gd name="connsiteX86" fmla="*/ 336550 w 3130550"/>
              <a:gd name="connsiteY86" fmla="*/ 1402133 h 3980233"/>
              <a:gd name="connsiteX87" fmla="*/ 241300 w 3130550"/>
              <a:gd name="connsiteY87" fmla="*/ 1408483 h 3980233"/>
              <a:gd name="connsiteX88" fmla="*/ 222250 w 3130550"/>
              <a:gd name="connsiteY88" fmla="*/ 1421183 h 3980233"/>
              <a:gd name="connsiteX89" fmla="*/ 196850 w 3130550"/>
              <a:gd name="connsiteY89" fmla="*/ 1427533 h 3980233"/>
              <a:gd name="connsiteX90" fmla="*/ 209550 w 3130550"/>
              <a:gd name="connsiteY90" fmla="*/ 1446583 h 3980233"/>
              <a:gd name="connsiteX91" fmla="*/ 266700 w 3130550"/>
              <a:gd name="connsiteY91" fmla="*/ 1471983 h 3980233"/>
              <a:gd name="connsiteX92" fmla="*/ 311150 w 3130550"/>
              <a:gd name="connsiteY92" fmla="*/ 1497383 h 3980233"/>
              <a:gd name="connsiteX93" fmla="*/ 349250 w 3130550"/>
              <a:gd name="connsiteY93" fmla="*/ 1510083 h 3980233"/>
              <a:gd name="connsiteX94" fmla="*/ 393700 w 3130550"/>
              <a:gd name="connsiteY94" fmla="*/ 1522783 h 3980233"/>
              <a:gd name="connsiteX95" fmla="*/ 412750 w 3130550"/>
              <a:gd name="connsiteY95" fmla="*/ 1535483 h 3980233"/>
              <a:gd name="connsiteX96" fmla="*/ 457200 w 3130550"/>
              <a:gd name="connsiteY96" fmla="*/ 1548183 h 3980233"/>
              <a:gd name="connsiteX97" fmla="*/ 476250 w 3130550"/>
              <a:gd name="connsiteY97" fmla="*/ 1560883 h 3980233"/>
              <a:gd name="connsiteX98" fmla="*/ 514350 w 3130550"/>
              <a:gd name="connsiteY98" fmla="*/ 1573583 h 3980233"/>
              <a:gd name="connsiteX99" fmla="*/ 533400 w 3130550"/>
              <a:gd name="connsiteY99" fmla="*/ 1579933 h 3980233"/>
              <a:gd name="connsiteX100" fmla="*/ 552450 w 3130550"/>
              <a:gd name="connsiteY100" fmla="*/ 1592633 h 3980233"/>
              <a:gd name="connsiteX101" fmla="*/ 571500 w 3130550"/>
              <a:gd name="connsiteY101" fmla="*/ 1598983 h 3980233"/>
              <a:gd name="connsiteX102" fmla="*/ 609600 w 3130550"/>
              <a:gd name="connsiteY102" fmla="*/ 1624383 h 3980233"/>
              <a:gd name="connsiteX103" fmla="*/ 520700 w 3130550"/>
              <a:gd name="connsiteY103" fmla="*/ 1656133 h 3980233"/>
              <a:gd name="connsiteX104" fmla="*/ 311150 w 3130550"/>
              <a:gd name="connsiteY104" fmla="*/ 1668833 h 3980233"/>
              <a:gd name="connsiteX105" fmla="*/ 247650 w 3130550"/>
              <a:gd name="connsiteY105" fmla="*/ 1681533 h 3980233"/>
              <a:gd name="connsiteX106" fmla="*/ 190500 w 3130550"/>
              <a:gd name="connsiteY106" fmla="*/ 1687883 h 3980233"/>
              <a:gd name="connsiteX107" fmla="*/ 101600 w 3130550"/>
              <a:gd name="connsiteY107" fmla="*/ 1713283 h 3980233"/>
              <a:gd name="connsiteX108" fmla="*/ 82550 w 3130550"/>
              <a:gd name="connsiteY108" fmla="*/ 1719633 h 3980233"/>
              <a:gd name="connsiteX109" fmla="*/ 120650 w 3130550"/>
              <a:gd name="connsiteY109" fmla="*/ 1764083 h 3980233"/>
              <a:gd name="connsiteX110" fmla="*/ 158750 w 3130550"/>
              <a:gd name="connsiteY110" fmla="*/ 1783133 h 3980233"/>
              <a:gd name="connsiteX111" fmla="*/ 184150 w 3130550"/>
              <a:gd name="connsiteY111" fmla="*/ 1802183 h 3980233"/>
              <a:gd name="connsiteX112" fmla="*/ 228600 w 3130550"/>
              <a:gd name="connsiteY112" fmla="*/ 1821233 h 3980233"/>
              <a:gd name="connsiteX113" fmla="*/ 254000 w 3130550"/>
              <a:gd name="connsiteY113" fmla="*/ 1833933 h 3980233"/>
              <a:gd name="connsiteX114" fmla="*/ 304800 w 3130550"/>
              <a:gd name="connsiteY114" fmla="*/ 1852983 h 3980233"/>
              <a:gd name="connsiteX115" fmla="*/ 336550 w 3130550"/>
              <a:gd name="connsiteY115" fmla="*/ 1865683 h 3980233"/>
              <a:gd name="connsiteX116" fmla="*/ 374650 w 3130550"/>
              <a:gd name="connsiteY116" fmla="*/ 1878383 h 3980233"/>
              <a:gd name="connsiteX117" fmla="*/ 393700 w 3130550"/>
              <a:gd name="connsiteY117" fmla="*/ 1891083 h 3980233"/>
              <a:gd name="connsiteX118" fmla="*/ 431800 w 3130550"/>
              <a:gd name="connsiteY118" fmla="*/ 1903783 h 3980233"/>
              <a:gd name="connsiteX119" fmla="*/ 450850 w 3130550"/>
              <a:gd name="connsiteY119" fmla="*/ 1910133 h 3980233"/>
              <a:gd name="connsiteX120" fmla="*/ 469900 w 3130550"/>
              <a:gd name="connsiteY120" fmla="*/ 1916483 h 3980233"/>
              <a:gd name="connsiteX121" fmla="*/ 495300 w 3130550"/>
              <a:gd name="connsiteY121" fmla="*/ 1922833 h 3980233"/>
              <a:gd name="connsiteX122" fmla="*/ 514350 w 3130550"/>
              <a:gd name="connsiteY122" fmla="*/ 1935533 h 3980233"/>
              <a:gd name="connsiteX123" fmla="*/ 571500 w 3130550"/>
              <a:gd name="connsiteY123" fmla="*/ 1954583 h 3980233"/>
              <a:gd name="connsiteX124" fmla="*/ 590550 w 3130550"/>
              <a:gd name="connsiteY124" fmla="*/ 1960933 h 3980233"/>
              <a:gd name="connsiteX125" fmla="*/ 609600 w 3130550"/>
              <a:gd name="connsiteY125" fmla="*/ 1967283 h 3980233"/>
              <a:gd name="connsiteX126" fmla="*/ 590550 w 3130550"/>
              <a:gd name="connsiteY126" fmla="*/ 1979983 h 3980233"/>
              <a:gd name="connsiteX127" fmla="*/ 495300 w 3130550"/>
              <a:gd name="connsiteY127" fmla="*/ 1992683 h 3980233"/>
              <a:gd name="connsiteX128" fmla="*/ 431800 w 3130550"/>
              <a:gd name="connsiteY128" fmla="*/ 1999033 h 3980233"/>
              <a:gd name="connsiteX129" fmla="*/ 177800 w 3130550"/>
              <a:gd name="connsiteY129" fmla="*/ 2011733 h 3980233"/>
              <a:gd name="connsiteX130" fmla="*/ 127000 w 3130550"/>
              <a:gd name="connsiteY130" fmla="*/ 2018083 h 3980233"/>
              <a:gd name="connsiteX131" fmla="*/ 69850 w 3130550"/>
              <a:gd name="connsiteY131" fmla="*/ 2030783 h 3980233"/>
              <a:gd name="connsiteX132" fmla="*/ 57150 w 3130550"/>
              <a:gd name="connsiteY132" fmla="*/ 2049833 h 3980233"/>
              <a:gd name="connsiteX133" fmla="*/ 82550 w 3130550"/>
              <a:gd name="connsiteY133" fmla="*/ 2068883 h 3980233"/>
              <a:gd name="connsiteX134" fmla="*/ 133350 w 3130550"/>
              <a:gd name="connsiteY134" fmla="*/ 2100633 h 3980233"/>
              <a:gd name="connsiteX135" fmla="*/ 190500 w 3130550"/>
              <a:gd name="connsiteY135" fmla="*/ 2138733 h 3980233"/>
              <a:gd name="connsiteX136" fmla="*/ 228600 w 3130550"/>
              <a:gd name="connsiteY136" fmla="*/ 2157783 h 3980233"/>
              <a:gd name="connsiteX137" fmla="*/ 260350 w 3130550"/>
              <a:gd name="connsiteY137" fmla="*/ 2170483 h 3980233"/>
              <a:gd name="connsiteX138" fmla="*/ 285750 w 3130550"/>
              <a:gd name="connsiteY138" fmla="*/ 2189533 h 3980233"/>
              <a:gd name="connsiteX139" fmla="*/ 330200 w 3130550"/>
              <a:gd name="connsiteY139" fmla="*/ 2208583 h 3980233"/>
              <a:gd name="connsiteX140" fmla="*/ 342900 w 3130550"/>
              <a:gd name="connsiteY140" fmla="*/ 2227633 h 3980233"/>
              <a:gd name="connsiteX141" fmla="*/ 361950 w 3130550"/>
              <a:gd name="connsiteY141" fmla="*/ 2233983 h 3980233"/>
              <a:gd name="connsiteX142" fmla="*/ 387350 w 3130550"/>
              <a:gd name="connsiteY142" fmla="*/ 2246683 h 3980233"/>
              <a:gd name="connsiteX143" fmla="*/ 425450 w 3130550"/>
              <a:gd name="connsiteY143" fmla="*/ 2278433 h 3980233"/>
              <a:gd name="connsiteX144" fmla="*/ 444500 w 3130550"/>
              <a:gd name="connsiteY144" fmla="*/ 2291133 h 3980233"/>
              <a:gd name="connsiteX145" fmla="*/ 419100 w 3130550"/>
              <a:gd name="connsiteY145" fmla="*/ 2310183 h 3980233"/>
              <a:gd name="connsiteX146" fmla="*/ 374650 w 3130550"/>
              <a:gd name="connsiteY146" fmla="*/ 2322883 h 3980233"/>
              <a:gd name="connsiteX147" fmla="*/ 355600 w 3130550"/>
              <a:gd name="connsiteY147" fmla="*/ 2329233 h 3980233"/>
              <a:gd name="connsiteX148" fmla="*/ 330200 w 3130550"/>
              <a:gd name="connsiteY148" fmla="*/ 2335583 h 3980233"/>
              <a:gd name="connsiteX149" fmla="*/ 292100 w 3130550"/>
              <a:gd name="connsiteY149" fmla="*/ 2348283 h 3980233"/>
              <a:gd name="connsiteX150" fmla="*/ 273050 w 3130550"/>
              <a:gd name="connsiteY150" fmla="*/ 2354633 h 3980233"/>
              <a:gd name="connsiteX151" fmla="*/ 266700 w 3130550"/>
              <a:gd name="connsiteY151" fmla="*/ 2373683 h 3980233"/>
              <a:gd name="connsiteX152" fmla="*/ 285750 w 3130550"/>
              <a:gd name="connsiteY152" fmla="*/ 2392733 h 3980233"/>
              <a:gd name="connsiteX153" fmla="*/ 330200 w 3130550"/>
              <a:gd name="connsiteY153" fmla="*/ 2411783 h 3980233"/>
              <a:gd name="connsiteX154" fmla="*/ 349250 w 3130550"/>
              <a:gd name="connsiteY154" fmla="*/ 2424483 h 3980233"/>
              <a:gd name="connsiteX155" fmla="*/ 381000 w 3130550"/>
              <a:gd name="connsiteY155" fmla="*/ 2437183 h 3980233"/>
              <a:gd name="connsiteX156" fmla="*/ 406400 w 3130550"/>
              <a:gd name="connsiteY156" fmla="*/ 2456233 h 3980233"/>
              <a:gd name="connsiteX157" fmla="*/ 476250 w 3130550"/>
              <a:gd name="connsiteY157" fmla="*/ 2481633 h 3980233"/>
              <a:gd name="connsiteX158" fmla="*/ 501650 w 3130550"/>
              <a:gd name="connsiteY158" fmla="*/ 2494333 h 3980233"/>
              <a:gd name="connsiteX159" fmla="*/ 520700 w 3130550"/>
              <a:gd name="connsiteY159" fmla="*/ 2500683 h 3980233"/>
              <a:gd name="connsiteX160" fmla="*/ 558800 w 3130550"/>
              <a:gd name="connsiteY160" fmla="*/ 2526083 h 3980233"/>
              <a:gd name="connsiteX161" fmla="*/ 577850 w 3130550"/>
              <a:gd name="connsiteY161" fmla="*/ 2538783 h 3980233"/>
              <a:gd name="connsiteX162" fmla="*/ 539750 w 3130550"/>
              <a:gd name="connsiteY162" fmla="*/ 2551483 h 3980233"/>
              <a:gd name="connsiteX163" fmla="*/ 463550 w 3130550"/>
              <a:gd name="connsiteY163" fmla="*/ 2564183 h 3980233"/>
              <a:gd name="connsiteX164" fmla="*/ 425450 w 3130550"/>
              <a:gd name="connsiteY164" fmla="*/ 2570533 h 3980233"/>
              <a:gd name="connsiteX165" fmla="*/ 361950 w 3130550"/>
              <a:gd name="connsiteY165" fmla="*/ 2583233 h 3980233"/>
              <a:gd name="connsiteX166" fmla="*/ 330200 w 3130550"/>
              <a:gd name="connsiteY166" fmla="*/ 2595933 h 3980233"/>
              <a:gd name="connsiteX167" fmla="*/ 279400 w 3130550"/>
              <a:gd name="connsiteY167" fmla="*/ 2602283 h 3980233"/>
              <a:gd name="connsiteX168" fmla="*/ 234950 w 3130550"/>
              <a:gd name="connsiteY168" fmla="*/ 2608633 h 3980233"/>
              <a:gd name="connsiteX169" fmla="*/ 177800 w 3130550"/>
              <a:gd name="connsiteY169" fmla="*/ 2621333 h 3980233"/>
              <a:gd name="connsiteX170" fmla="*/ 139700 w 3130550"/>
              <a:gd name="connsiteY170" fmla="*/ 2634033 h 3980233"/>
              <a:gd name="connsiteX171" fmla="*/ 120650 w 3130550"/>
              <a:gd name="connsiteY171" fmla="*/ 2646733 h 3980233"/>
              <a:gd name="connsiteX172" fmla="*/ 133350 w 3130550"/>
              <a:gd name="connsiteY172" fmla="*/ 2665783 h 3980233"/>
              <a:gd name="connsiteX173" fmla="*/ 184150 w 3130550"/>
              <a:gd name="connsiteY173" fmla="*/ 2697533 h 3980233"/>
              <a:gd name="connsiteX174" fmla="*/ 215900 w 3130550"/>
              <a:gd name="connsiteY174" fmla="*/ 2716583 h 3980233"/>
              <a:gd name="connsiteX175" fmla="*/ 241300 w 3130550"/>
              <a:gd name="connsiteY175" fmla="*/ 2729283 h 3980233"/>
              <a:gd name="connsiteX176" fmla="*/ 292100 w 3130550"/>
              <a:gd name="connsiteY176" fmla="*/ 2754683 h 3980233"/>
              <a:gd name="connsiteX177" fmla="*/ 349250 w 3130550"/>
              <a:gd name="connsiteY177" fmla="*/ 2792783 h 3980233"/>
              <a:gd name="connsiteX178" fmla="*/ 368300 w 3130550"/>
              <a:gd name="connsiteY178" fmla="*/ 2799133 h 3980233"/>
              <a:gd name="connsiteX179" fmla="*/ 419100 w 3130550"/>
              <a:gd name="connsiteY179" fmla="*/ 2830883 h 3980233"/>
              <a:gd name="connsiteX180" fmla="*/ 476250 w 3130550"/>
              <a:gd name="connsiteY180" fmla="*/ 2862633 h 3980233"/>
              <a:gd name="connsiteX181" fmla="*/ 520700 w 3130550"/>
              <a:gd name="connsiteY181" fmla="*/ 2900733 h 3980233"/>
              <a:gd name="connsiteX182" fmla="*/ 514350 w 3130550"/>
              <a:gd name="connsiteY182" fmla="*/ 2919783 h 3980233"/>
              <a:gd name="connsiteX183" fmla="*/ 203200 w 3130550"/>
              <a:gd name="connsiteY183" fmla="*/ 2932483 h 3980233"/>
              <a:gd name="connsiteX184" fmla="*/ 196850 w 3130550"/>
              <a:gd name="connsiteY184" fmla="*/ 2951533 h 3980233"/>
              <a:gd name="connsiteX185" fmla="*/ 228600 w 3130550"/>
              <a:gd name="connsiteY185" fmla="*/ 2976933 h 3980233"/>
              <a:gd name="connsiteX186" fmla="*/ 266700 w 3130550"/>
              <a:gd name="connsiteY186" fmla="*/ 3008683 h 3980233"/>
              <a:gd name="connsiteX187" fmla="*/ 292100 w 3130550"/>
              <a:gd name="connsiteY187" fmla="*/ 3015033 h 3980233"/>
              <a:gd name="connsiteX188" fmla="*/ 342900 w 3130550"/>
              <a:gd name="connsiteY188" fmla="*/ 3053133 h 3980233"/>
              <a:gd name="connsiteX189" fmla="*/ 374650 w 3130550"/>
              <a:gd name="connsiteY189" fmla="*/ 3065833 h 3980233"/>
              <a:gd name="connsiteX190" fmla="*/ 419100 w 3130550"/>
              <a:gd name="connsiteY190" fmla="*/ 3091233 h 3980233"/>
              <a:gd name="connsiteX191" fmla="*/ 444500 w 3130550"/>
              <a:gd name="connsiteY191" fmla="*/ 3097583 h 3980233"/>
              <a:gd name="connsiteX192" fmla="*/ 476250 w 3130550"/>
              <a:gd name="connsiteY192" fmla="*/ 3116633 h 3980233"/>
              <a:gd name="connsiteX193" fmla="*/ 488950 w 3130550"/>
              <a:gd name="connsiteY193" fmla="*/ 3135683 h 3980233"/>
              <a:gd name="connsiteX194" fmla="*/ 501650 w 3130550"/>
              <a:gd name="connsiteY194" fmla="*/ 3180133 h 3980233"/>
              <a:gd name="connsiteX195" fmla="*/ 488950 w 3130550"/>
              <a:gd name="connsiteY195" fmla="*/ 3199183 h 3980233"/>
              <a:gd name="connsiteX196" fmla="*/ 482600 w 3130550"/>
              <a:gd name="connsiteY196" fmla="*/ 3218233 h 3980233"/>
              <a:gd name="connsiteX197" fmla="*/ 463550 w 3130550"/>
              <a:gd name="connsiteY197" fmla="*/ 3230933 h 3980233"/>
              <a:gd name="connsiteX198" fmla="*/ 438150 w 3130550"/>
              <a:gd name="connsiteY198" fmla="*/ 3262683 h 3980233"/>
              <a:gd name="connsiteX199" fmla="*/ 381000 w 3130550"/>
              <a:gd name="connsiteY199" fmla="*/ 3307133 h 3980233"/>
              <a:gd name="connsiteX200" fmla="*/ 336550 w 3130550"/>
              <a:gd name="connsiteY200" fmla="*/ 3326183 h 3980233"/>
              <a:gd name="connsiteX201" fmla="*/ 304800 w 3130550"/>
              <a:gd name="connsiteY201" fmla="*/ 3338883 h 3980233"/>
              <a:gd name="connsiteX202" fmla="*/ 266700 w 3130550"/>
              <a:gd name="connsiteY202" fmla="*/ 3351583 h 3980233"/>
              <a:gd name="connsiteX203" fmla="*/ 241300 w 3130550"/>
              <a:gd name="connsiteY203" fmla="*/ 3364283 h 3980233"/>
              <a:gd name="connsiteX204" fmla="*/ 209550 w 3130550"/>
              <a:gd name="connsiteY204" fmla="*/ 3370633 h 3980233"/>
              <a:gd name="connsiteX205" fmla="*/ 114300 w 3130550"/>
              <a:gd name="connsiteY205" fmla="*/ 3389683 h 3980233"/>
              <a:gd name="connsiteX206" fmla="*/ 76200 w 3130550"/>
              <a:gd name="connsiteY206" fmla="*/ 3408733 h 3980233"/>
              <a:gd name="connsiteX207" fmla="*/ 82550 w 3130550"/>
              <a:gd name="connsiteY207" fmla="*/ 3434133 h 3980233"/>
              <a:gd name="connsiteX208" fmla="*/ 114300 w 3130550"/>
              <a:gd name="connsiteY208" fmla="*/ 3453183 h 3980233"/>
              <a:gd name="connsiteX209" fmla="*/ 158750 w 3130550"/>
              <a:gd name="connsiteY209" fmla="*/ 3484933 h 3980233"/>
              <a:gd name="connsiteX210" fmla="*/ 203200 w 3130550"/>
              <a:gd name="connsiteY210" fmla="*/ 3503983 h 3980233"/>
              <a:gd name="connsiteX211" fmla="*/ 241300 w 3130550"/>
              <a:gd name="connsiteY211" fmla="*/ 3523033 h 3980233"/>
              <a:gd name="connsiteX212" fmla="*/ 298450 w 3130550"/>
              <a:gd name="connsiteY212" fmla="*/ 3554783 h 3980233"/>
              <a:gd name="connsiteX213" fmla="*/ 304800 w 3130550"/>
              <a:gd name="connsiteY213" fmla="*/ 3573833 h 3980233"/>
              <a:gd name="connsiteX214" fmla="*/ 292100 w 3130550"/>
              <a:gd name="connsiteY214" fmla="*/ 3592883 h 3980233"/>
              <a:gd name="connsiteX215" fmla="*/ 247650 w 3130550"/>
              <a:gd name="connsiteY215" fmla="*/ 3618283 h 3980233"/>
              <a:gd name="connsiteX216" fmla="*/ 228600 w 3130550"/>
              <a:gd name="connsiteY216" fmla="*/ 3624633 h 3980233"/>
              <a:gd name="connsiteX217" fmla="*/ 165100 w 3130550"/>
              <a:gd name="connsiteY217" fmla="*/ 3656383 h 3980233"/>
              <a:gd name="connsiteX218" fmla="*/ 127000 w 3130550"/>
              <a:gd name="connsiteY218" fmla="*/ 3681783 h 3980233"/>
              <a:gd name="connsiteX219" fmla="*/ 88900 w 3130550"/>
              <a:gd name="connsiteY219" fmla="*/ 3700833 h 3980233"/>
              <a:gd name="connsiteX220" fmla="*/ 50800 w 3130550"/>
              <a:gd name="connsiteY220" fmla="*/ 3719883 h 3980233"/>
              <a:gd name="connsiteX221" fmla="*/ 38100 w 3130550"/>
              <a:gd name="connsiteY221" fmla="*/ 3738933 h 3980233"/>
              <a:gd name="connsiteX222" fmla="*/ 6350 w 3130550"/>
              <a:gd name="connsiteY222" fmla="*/ 3757983 h 3980233"/>
              <a:gd name="connsiteX223" fmla="*/ 0 w 3130550"/>
              <a:gd name="connsiteY223" fmla="*/ 3973883 h 3980233"/>
              <a:gd name="connsiteX0" fmla="*/ 0 w 3130550"/>
              <a:gd name="connsiteY0" fmla="*/ 3803784 h 3810134"/>
              <a:gd name="connsiteX1" fmla="*/ 3130550 w 3130550"/>
              <a:gd name="connsiteY1" fmla="*/ 3810134 h 3810134"/>
              <a:gd name="connsiteX2" fmla="*/ 3130550 w 3130550"/>
              <a:gd name="connsiteY2" fmla="*/ 158884 h 3810134"/>
              <a:gd name="connsiteX3" fmla="*/ 1816100 w 3130550"/>
              <a:gd name="connsiteY3" fmla="*/ 134 h 3810134"/>
              <a:gd name="connsiteX4" fmla="*/ 584200 w 3130550"/>
              <a:gd name="connsiteY4" fmla="*/ 133484 h 3810134"/>
              <a:gd name="connsiteX5" fmla="*/ 0 w 3130550"/>
              <a:gd name="connsiteY5" fmla="*/ 254134 h 3810134"/>
              <a:gd name="connsiteX6" fmla="*/ 184150 w 3130550"/>
              <a:gd name="connsiteY6" fmla="*/ 266834 h 3810134"/>
              <a:gd name="connsiteX7" fmla="*/ 209550 w 3130550"/>
              <a:gd name="connsiteY7" fmla="*/ 273184 h 3810134"/>
              <a:gd name="connsiteX8" fmla="*/ 247650 w 3130550"/>
              <a:gd name="connsiteY8" fmla="*/ 279534 h 3810134"/>
              <a:gd name="connsiteX9" fmla="*/ 266700 w 3130550"/>
              <a:gd name="connsiteY9" fmla="*/ 285884 h 3810134"/>
              <a:gd name="connsiteX10" fmla="*/ 317500 w 3130550"/>
              <a:gd name="connsiteY10" fmla="*/ 292234 h 3810134"/>
              <a:gd name="connsiteX11" fmla="*/ 342900 w 3130550"/>
              <a:gd name="connsiteY11" fmla="*/ 304934 h 3810134"/>
              <a:gd name="connsiteX12" fmla="*/ 368300 w 3130550"/>
              <a:gd name="connsiteY12" fmla="*/ 311284 h 3810134"/>
              <a:gd name="connsiteX13" fmla="*/ 431800 w 3130550"/>
              <a:gd name="connsiteY13" fmla="*/ 323984 h 3810134"/>
              <a:gd name="connsiteX14" fmla="*/ 508000 w 3130550"/>
              <a:gd name="connsiteY14" fmla="*/ 343034 h 3810134"/>
              <a:gd name="connsiteX15" fmla="*/ 533400 w 3130550"/>
              <a:gd name="connsiteY15" fmla="*/ 349384 h 3810134"/>
              <a:gd name="connsiteX16" fmla="*/ 558800 w 3130550"/>
              <a:gd name="connsiteY16" fmla="*/ 355734 h 3810134"/>
              <a:gd name="connsiteX17" fmla="*/ 603250 w 3130550"/>
              <a:gd name="connsiteY17" fmla="*/ 368434 h 3810134"/>
              <a:gd name="connsiteX18" fmla="*/ 635000 w 3130550"/>
              <a:gd name="connsiteY18" fmla="*/ 374784 h 3810134"/>
              <a:gd name="connsiteX19" fmla="*/ 654050 w 3130550"/>
              <a:gd name="connsiteY19" fmla="*/ 381134 h 3810134"/>
              <a:gd name="connsiteX20" fmla="*/ 704850 w 3130550"/>
              <a:gd name="connsiteY20" fmla="*/ 393834 h 3810134"/>
              <a:gd name="connsiteX21" fmla="*/ 742950 w 3130550"/>
              <a:gd name="connsiteY21" fmla="*/ 406534 h 3810134"/>
              <a:gd name="connsiteX22" fmla="*/ 781050 w 3130550"/>
              <a:gd name="connsiteY22" fmla="*/ 425584 h 3810134"/>
              <a:gd name="connsiteX23" fmla="*/ 755650 w 3130550"/>
              <a:gd name="connsiteY23" fmla="*/ 438284 h 3810134"/>
              <a:gd name="connsiteX24" fmla="*/ 539750 w 3130550"/>
              <a:gd name="connsiteY24" fmla="*/ 463684 h 3810134"/>
              <a:gd name="connsiteX25" fmla="*/ 361950 w 3130550"/>
              <a:gd name="connsiteY25" fmla="*/ 476384 h 3810134"/>
              <a:gd name="connsiteX26" fmla="*/ 317500 w 3130550"/>
              <a:gd name="connsiteY26" fmla="*/ 489084 h 3810134"/>
              <a:gd name="connsiteX27" fmla="*/ 273050 w 3130550"/>
              <a:gd name="connsiteY27" fmla="*/ 495434 h 3810134"/>
              <a:gd name="connsiteX28" fmla="*/ 234950 w 3130550"/>
              <a:gd name="connsiteY28" fmla="*/ 501784 h 3810134"/>
              <a:gd name="connsiteX29" fmla="*/ 254000 w 3130550"/>
              <a:gd name="connsiteY29" fmla="*/ 546234 h 3810134"/>
              <a:gd name="connsiteX30" fmla="*/ 273050 w 3130550"/>
              <a:gd name="connsiteY30" fmla="*/ 552584 h 3810134"/>
              <a:gd name="connsiteX31" fmla="*/ 292100 w 3130550"/>
              <a:gd name="connsiteY31" fmla="*/ 565284 h 3810134"/>
              <a:gd name="connsiteX32" fmla="*/ 311150 w 3130550"/>
              <a:gd name="connsiteY32" fmla="*/ 571634 h 3810134"/>
              <a:gd name="connsiteX33" fmla="*/ 361950 w 3130550"/>
              <a:gd name="connsiteY33" fmla="*/ 597034 h 3810134"/>
              <a:gd name="connsiteX34" fmla="*/ 450850 w 3130550"/>
              <a:gd name="connsiteY34" fmla="*/ 622434 h 3810134"/>
              <a:gd name="connsiteX35" fmla="*/ 488950 w 3130550"/>
              <a:gd name="connsiteY35" fmla="*/ 635134 h 3810134"/>
              <a:gd name="connsiteX36" fmla="*/ 508000 w 3130550"/>
              <a:gd name="connsiteY36" fmla="*/ 641484 h 3810134"/>
              <a:gd name="connsiteX37" fmla="*/ 527050 w 3130550"/>
              <a:gd name="connsiteY37" fmla="*/ 654184 h 3810134"/>
              <a:gd name="connsiteX38" fmla="*/ 565150 w 3130550"/>
              <a:gd name="connsiteY38" fmla="*/ 666884 h 3810134"/>
              <a:gd name="connsiteX39" fmla="*/ 584200 w 3130550"/>
              <a:gd name="connsiteY39" fmla="*/ 673234 h 3810134"/>
              <a:gd name="connsiteX40" fmla="*/ 622300 w 3130550"/>
              <a:gd name="connsiteY40" fmla="*/ 679584 h 3810134"/>
              <a:gd name="connsiteX41" fmla="*/ 660400 w 3130550"/>
              <a:gd name="connsiteY41" fmla="*/ 692284 h 3810134"/>
              <a:gd name="connsiteX42" fmla="*/ 679450 w 3130550"/>
              <a:gd name="connsiteY42" fmla="*/ 698634 h 3810134"/>
              <a:gd name="connsiteX43" fmla="*/ 641350 w 3130550"/>
              <a:gd name="connsiteY43" fmla="*/ 711334 h 3810134"/>
              <a:gd name="connsiteX44" fmla="*/ 615950 w 3130550"/>
              <a:gd name="connsiteY44" fmla="*/ 724034 h 3810134"/>
              <a:gd name="connsiteX45" fmla="*/ 412750 w 3130550"/>
              <a:gd name="connsiteY45" fmla="*/ 736734 h 3810134"/>
              <a:gd name="connsiteX46" fmla="*/ 374650 w 3130550"/>
              <a:gd name="connsiteY46" fmla="*/ 743084 h 3810134"/>
              <a:gd name="connsiteX47" fmla="*/ 292100 w 3130550"/>
              <a:gd name="connsiteY47" fmla="*/ 749434 h 3810134"/>
              <a:gd name="connsiteX48" fmla="*/ 247650 w 3130550"/>
              <a:gd name="connsiteY48" fmla="*/ 762134 h 3810134"/>
              <a:gd name="connsiteX49" fmla="*/ 158750 w 3130550"/>
              <a:gd name="connsiteY49" fmla="*/ 774834 h 3810134"/>
              <a:gd name="connsiteX50" fmla="*/ 127000 w 3130550"/>
              <a:gd name="connsiteY50" fmla="*/ 781184 h 3810134"/>
              <a:gd name="connsiteX51" fmla="*/ 152400 w 3130550"/>
              <a:gd name="connsiteY51" fmla="*/ 800234 h 3810134"/>
              <a:gd name="connsiteX52" fmla="*/ 209550 w 3130550"/>
              <a:gd name="connsiteY52" fmla="*/ 819284 h 3810134"/>
              <a:gd name="connsiteX53" fmla="*/ 241300 w 3130550"/>
              <a:gd name="connsiteY53" fmla="*/ 825634 h 3810134"/>
              <a:gd name="connsiteX54" fmla="*/ 292100 w 3130550"/>
              <a:gd name="connsiteY54" fmla="*/ 844684 h 3810134"/>
              <a:gd name="connsiteX55" fmla="*/ 311150 w 3130550"/>
              <a:gd name="connsiteY55" fmla="*/ 851034 h 3810134"/>
              <a:gd name="connsiteX56" fmla="*/ 361950 w 3130550"/>
              <a:gd name="connsiteY56" fmla="*/ 857384 h 3810134"/>
              <a:gd name="connsiteX57" fmla="*/ 247650 w 3130550"/>
              <a:gd name="connsiteY57" fmla="*/ 876434 h 3810134"/>
              <a:gd name="connsiteX58" fmla="*/ 215900 w 3130550"/>
              <a:gd name="connsiteY58" fmla="*/ 882784 h 3810134"/>
              <a:gd name="connsiteX59" fmla="*/ 171450 w 3130550"/>
              <a:gd name="connsiteY59" fmla="*/ 908184 h 3810134"/>
              <a:gd name="connsiteX60" fmla="*/ 133350 w 3130550"/>
              <a:gd name="connsiteY60" fmla="*/ 920884 h 3810134"/>
              <a:gd name="connsiteX61" fmla="*/ 184150 w 3130550"/>
              <a:gd name="connsiteY61" fmla="*/ 927234 h 3810134"/>
              <a:gd name="connsiteX62" fmla="*/ 203200 w 3130550"/>
              <a:gd name="connsiteY62" fmla="*/ 939934 h 3810134"/>
              <a:gd name="connsiteX63" fmla="*/ 241300 w 3130550"/>
              <a:gd name="connsiteY63" fmla="*/ 946284 h 3810134"/>
              <a:gd name="connsiteX64" fmla="*/ 260350 w 3130550"/>
              <a:gd name="connsiteY64" fmla="*/ 952634 h 3810134"/>
              <a:gd name="connsiteX65" fmla="*/ 298450 w 3130550"/>
              <a:gd name="connsiteY65" fmla="*/ 958984 h 3810134"/>
              <a:gd name="connsiteX66" fmla="*/ 330200 w 3130550"/>
              <a:gd name="connsiteY66" fmla="*/ 965334 h 3810134"/>
              <a:gd name="connsiteX67" fmla="*/ 355600 w 3130550"/>
              <a:gd name="connsiteY67" fmla="*/ 971684 h 3810134"/>
              <a:gd name="connsiteX68" fmla="*/ 393700 w 3130550"/>
              <a:gd name="connsiteY68" fmla="*/ 978034 h 3810134"/>
              <a:gd name="connsiteX69" fmla="*/ 419100 w 3130550"/>
              <a:gd name="connsiteY69" fmla="*/ 984384 h 3810134"/>
              <a:gd name="connsiteX70" fmla="*/ 457200 w 3130550"/>
              <a:gd name="connsiteY70" fmla="*/ 990734 h 3810134"/>
              <a:gd name="connsiteX71" fmla="*/ 476250 w 3130550"/>
              <a:gd name="connsiteY71" fmla="*/ 997084 h 3810134"/>
              <a:gd name="connsiteX72" fmla="*/ 558800 w 3130550"/>
              <a:gd name="connsiteY72" fmla="*/ 1009784 h 3810134"/>
              <a:gd name="connsiteX73" fmla="*/ 609600 w 3130550"/>
              <a:gd name="connsiteY73" fmla="*/ 1022484 h 3810134"/>
              <a:gd name="connsiteX74" fmla="*/ 628650 w 3130550"/>
              <a:gd name="connsiteY74" fmla="*/ 1028834 h 3810134"/>
              <a:gd name="connsiteX75" fmla="*/ 622300 w 3130550"/>
              <a:gd name="connsiteY75" fmla="*/ 1054234 h 3810134"/>
              <a:gd name="connsiteX76" fmla="*/ 565150 w 3130550"/>
              <a:gd name="connsiteY76" fmla="*/ 1073284 h 3810134"/>
              <a:gd name="connsiteX77" fmla="*/ 546100 w 3130550"/>
              <a:gd name="connsiteY77" fmla="*/ 1079634 h 3810134"/>
              <a:gd name="connsiteX78" fmla="*/ 171450 w 3130550"/>
              <a:gd name="connsiteY78" fmla="*/ 1085984 h 3810134"/>
              <a:gd name="connsiteX79" fmla="*/ 133350 w 3130550"/>
              <a:gd name="connsiteY79" fmla="*/ 1092334 h 3810134"/>
              <a:gd name="connsiteX80" fmla="*/ 184150 w 3130550"/>
              <a:gd name="connsiteY80" fmla="*/ 1117734 h 3810134"/>
              <a:gd name="connsiteX81" fmla="*/ 234950 w 3130550"/>
              <a:gd name="connsiteY81" fmla="*/ 1143134 h 3810134"/>
              <a:gd name="connsiteX82" fmla="*/ 292100 w 3130550"/>
              <a:gd name="connsiteY82" fmla="*/ 1155834 h 3810134"/>
              <a:gd name="connsiteX83" fmla="*/ 317500 w 3130550"/>
              <a:gd name="connsiteY83" fmla="*/ 1168534 h 3810134"/>
              <a:gd name="connsiteX84" fmla="*/ 355600 w 3130550"/>
              <a:gd name="connsiteY84" fmla="*/ 1181234 h 3810134"/>
              <a:gd name="connsiteX85" fmla="*/ 393700 w 3130550"/>
              <a:gd name="connsiteY85" fmla="*/ 1200284 h 3810134"/>
              <a:gd name="connsiteX86" fmla="*/ 336550 w 3130550"/>
              <a:gd name="connsiteY86" fmla="*/ 1232034 h 3810134"/>
              <a:gd name="connsiteX87" fmla="*/ 241300 w 3130550"/>
              <a:gd name="connsiteY87" fmla="*/ 1238384 h 3810134"/>
              <a:gd name="connsiteX88" fmla="*/ 222250 w 3130550"/>
              <a:gd name="connsiteY88" fmla="*/ 1251084 h 3810134"/>
              <a:gd name="connsiteX89" fmla="*/ 196850 w 3130550"/>
              <a:gd name="connsiteY89" fmla="*/ 1257434 h 3810134"/>
              <a:gd name="connsiteX90" fmla="*/ 209550 w 3130550"/>
              <a:gd name="connsiteY90" fmla="*/ 1276484 h 3810134"/>
              <a:gd name="connsiteX91" fmla="*/ 266700 w 3130550"/>
              <a:gd name="connsiteY91" fmla="*/ 1301884 h 3810134"/>
              <a:gd name="connsiteX92" fmla="*/ 311150 w 3130550"/>
              <a:gd name="connsiteY92" fmla="*/ 1327284 h 3810134"/>
              <a:gd name="connsiteX93" fmla="*/ 349250 w 3130550"/>
              <a:gd name="connsiteY93" fmla="*/ 1339984 h 3810134"/>
              <a:gd name="connsiteX94" fmla="*/ 393700 w 3130550"/>
              <a:gd name="connsiteY94" fmla="*/ 1352684 h 3810134"/>
              <a:gd name="connsiteX95" fmla="*/ 412750 w 3130550"/>
              <a:gd name="connsiteY95" fmla="*/ 1365384 h 3810134"/>
              <a:gd name="connsiteX96" fmla="*/ 457200 w 3130550"/>
              <a:gd name="connsiteY96" fmla="*/ 1378084 h 3810134"/>
              <a:gd name="connsiteX97" fmla="*/ 476250 w 3130550"/>
              <a:gd name="connsiteY97" fmla="*/ 1390784 h 3810134"/>
              <a:gd name="connsiteX98" fmla="*/ 514350 w 3130550"/>
              <a:gd name="connsiteY98" fmla="*/ 1403484 h 3810134"/>
              <a:gd name="connsiteX99" fmla="*/ 533400 w 3130550"/>
              <a:gd name="connsiteY99" fmla="*/ 1409834 h 3810134"/>
              <a:gd name="connsiteX100" fmla="*/ 552450 w 3130550"/>
              <a:gd name="connsiteY100" fmla="*/ 1422534 h 3810134"/>
              <a:gd name="connsiteX101" fmla="*/ 571500 w 3130550"/>
              <a:gd name="connsiteY101" fmla="*/ 1428884 h 3810134"/>
              <a:gd name="connsiteX102" fmla="*/ 609600 w 3130550"/>
              <a:gd name="connsiteY102" fmla="*/ 1454284 h 3810134"/>
              <a:gd name="connsiteX103" fmla="*/ 520700 w 3130550"/>
              <a:gd name="connsiteY103" fmla="*/ 1486034 h 3810134"/>
              <a:gd name="connsiteX104" fmla="*/ 311150 w 3130550"/>
              <a:gd name="connsiteY104" fmla="*/ 1498734 h 3810134"/>
              <a:gd name="connsiteX105" fmla="*/ 247650 w 3130550"/>
              <a:gd name="connsiteY105" fmla="*/ 1511434 h 3810134"/>
              <a:gd name="connsiteX106" fmla="*/ 190500 w 3130550"/>
              <a:gd name="connsiteY106" fmla="*/ 1517784 h 3810134"/>
              <a:gd name="connsiteX107" fmla="*/ 101600 w 3130550"/>
              <a:gd name="connsiteY107" fmla="*/ 1543184 h 3810134"/>
              <a:gd name="connsiteX108" fmla="*/ 82550 w 3130550"/>
              <a:gd name="connsiteY108" fmla="*/ 1549534 h 3810134"/>
              <a:gd name="connsiteX109" fmla="*/ 120650 w 3130550"/>
              <a:gd name="connsiteY109" fmla="*/ 1593984 h 3810134"/>
              <a:gd name="connsiteX110" fmla="*/ 158750 w 3130550"/>
              <a:gd name="connsiteY110" fmla="*/ 1613034 h 3810134"/>
              <a:gd name="connsiteX111" fmla="*/ 184150 w 3130550"/>
              <a:gd name="connsiteY111" fmla="*/ 1632084 h 3810134"/>
              <a:gd name="connsiteX112" fmla="*/ 228600 w 3130550"/>
              <a:gd name="connsiteY112" fmla="*/ 1651134 h 3810134"/>
              <a:gd name="connsiteX113" fmla="*/ 254000 w 3130550"/>
              <a:gd name="connsiteY113" fmla="*/ 1663834 h 3810134"/>
              <a:gd name="connsiteX114" fmla="*/ 304800 w 3130550"/>
              <a:gd name="connsiteY114" fmla="*/ 1682884 h 3810134"/>
              <a:gd name="connsiteX115" fmla="*/ 336550 w 3130550"/>
              <a:gd name="connsiteY115" fmla="*/ 1695584 h 3810134"/>
              <a:gd name="connsiteX116" fmla="*/ 374650 w 3130550"/>
              <a:gd name="connsiteY116" fmla="*/ 1708284 h 3810134"/>
              <a:gd name="connsiteX117" fmla="*/ 393700 w 3130550"/>
              <a:gd name="connsiteY117" fmla="*/ 1720984 h 3810134"/>
              <a:gd name="connsiteX118" fmla="*/ 431800 w 3130550"/>
              <a:gd name="connsiteY118" fmla="*/ 1733684 h 3810134"/>
              <a:gd name="connsiteX119" fmla="*/ 450850 w 3130550"/>
              <a:gd name="connsiteY119" fmla="*/ 1740034 h 3810134"/>
              <a:gd name="connsiteX120" fmla="*/ 469900 w 3130550"/>
              <a:gd name="connsiteY120" fmla="*/ 1746384 h 3810134"/>
              <a:gd name="connsiteX121" fmla="*/ 495300 w 3130550"/>
              <a:gd name="connsiteY121" fmla="*/ 1752734 h 3810134"/>
              <a:gd name="connsiteX122" fmla="*/ 514350 w 3130550"/>
              <a:gd name="connsiteY122" fmla="*/ 1765434 h 3810134"/>
              <a:gd name="connsiteX123" fmla="*/ 571500 w 3130550"/>
              <a:gd name="connsiteY123" fmla="*/ 1784484 h 3810134"/>
              <a:gd name="connsiteX124" fmla="*/ 590550 w 3130550"/>
              <a:gd name="connsiteY124" fmla="*/ 1790834 h 3810134"/>
              <a:gd name="connsiteX125" fmla="*/ 609600 w 3130550"/>
              <a:gd name="connsiteY125" fmla="*/ 1797184 h 3810134"/>
              <a:gd name="connsiteX126" fmla="*/ 590550 w 3130550"/>
              <a:gd name="connsiteY126" fmla="*/ 1809884 h 3810134"/>
              <a:gd name="connsiteX127" fmla="*/ 495300 w 3130550"/>
              <a:gd name="connsiteY127" fmla="*/ 1822584 h 3810134"/>
              <a:gd name="connsiteX128" fmla="*/ 431800 w 3130550"/>
              <a:gd name="connsiteY128" fmla="*/ 1828934 h 3810134"/>
              <a:gd name="connsiteX129" fmla="*/ 177800 w 3130550"/>
              <a:gd name="connsiteY129" fmla="*/ 1841634 h 3810134"/>
              <a:gd name="connsiteX130" fmla="*/ 127000 w 3130550"/>
              <a:gd name="connsiteY130" fmla="*/ 1847984 h 3810134"/>
              <a:gd name="connsiteX131" fmla="*/ 69850 w 3130550"/>
              <a:gd name="connsiteY131" fmla="*/ 1860684 h 3810134"/>
              <a:gd name="connsiteX132" fmla="*/ 57150 w 3130550"/>
              <a:gd name="connsiteY132" fmla="*/ 1879734 h 3810134"/>
              <a:gd name="connsiteX133" fmla="*/ 82550 w 3130550"/>
              <a:gd name="connsiteY133" fmla="*/ 1898784 h 3810134"/>
              <a:gd name="connsiteX134" fmla="*/ 133350 w 3130550"/>
              <a:gd name="connsiteY134" fmla="*/ 1930534 h 3810134"/>
              <a:gd name="connsiteX135" fmla="*/ 190500 w 3130550"/>
              <a:gd name="connsiteY135" fmla="*/ 1968634 h 3810134"/>
              <a:gd name="connsiteX136" fmla="*/ 228600 w 3130550"/>
              <a:gd name="connsiteY136" fmla="*/ 1987684 h 3810134"/>
              <a:gd name="connsiteX137" fmla="*/ 260350 w 3130550"/>
              <a:gd name="connsiteY137" fmla="*/ 2000384 h 3810134"/>
              <a:gd name="connsiteX138" fmla="*/ 285750 w 3130550"/>
              <a:gd name="connsiteY138" fmla="*/ 2019434 h 3810134"/>
              <a:gd name="connsiteX139" fmla="*/ 330200 w 3130550"/>
              <a:gd name="connsiteY139" fmla="*/ 2038484 h 3810134"/>
              <a:gd name="connsiteX140" fmla="*/ 342900 w 3130550"/>
              <a:gd name="connsiteY140" fmla="*/ 2057534 h 3810134"/>
              <a:gd name="connsiteX141" fmla="*/ 361950 w 3130550"/>
              <a:gd name="connsiteY141" fmla="*/ 2063884 h 3810134"/>
              <a:gd name="connsiteX142" fmla="*/ 387350 w 3130550"/>
              <a:gd name="connsiteY142" fmla="*/ 2076584 h 3810134"/>
              <a:gd name="connsiteX143" fmla="*/ 425450 w 3130550"/>
              <a:gd name="connsiteY143" fmla="*/ 2108334 h 3810134"/>
              <a:gd name="connsiteX144" fmla="*/ 444500 w 3130550"/>
              <a:gd name="connsiteY144" fmla="*/ 2121034 h 3810134"/>
              <a:gd name="connsiteX145" fmla="*/ 419100 w 3130550"/>
              <a:gd name="connsiteY145" fmla="*/ 2140084 h 3810134"/>
              <a:gd name="connsiteX146" fmla="*/ 374650 w 3130550"/>
              <a:gd name="connsiteY146" fmla="*/ 2152784 h 3810134"/>
              <a:gd name="connsiteX147" fmla="*/ 355600 w 3130550"/>
              <a:gd name="connsiteY147" fmla="*/ 2159134 h 3810134"/>
              <a:gd name="connsiteX148" fmla="*/ 330200 w 3130550"/>
              <a:gd name="connsiteY148" fmla="*/ 2165484 h 3810134"/>
              <a:gd name="connsiteX149" fmla="*/ 292100 w 3130550"/>
              <a:gd name="connsiteY149" fmla="*/ 2178184 h 3810134"/>
              <a:gd name="connsiteX150" fmla="*/ 273050 w 3130550"/>
              <a:gd name="connsiteY150" fmla="*/ 2184534 h 3810134"/>
              <a:gd name="connsiteX151" fmla="*/ 266700 w 3130550"/>
              <a:gd name="connsiteY151" fmla="*/ 2203584 h 3810134"/>
              <a:gd name="connsiteX152" fmla="*/ 285750 w 3130550"/>
              <a:gd name="connsiteY152" fmla="*/ 2222634 h 3810134"/>
              <a:gd name="connsiteX153" fmla="*/ 330200 w 3130550"/>
              <a:gd name="connsiteY153" fmla="*/ 2241684 h 3810134"/>
              <a:gd name="connsiteX154" fmla="*/ 349250 w 3130550"/>
              <a:gd name="connsiteY154" fmla="*/ 2254384 h 3810134"/>
              <a:gd name="connsiteX155" fmla="*/ 381000 w 3130550"/>
              <a:gd name="connsiteY155" fmla="*/ 2267084 h 3810134"/>
              <a:gd name="connsiteX156" fmla="*/ 406400 w 3130550"/>
              <a:gd name="connsiteY156" fmla="*/ 2286134 h 3810134"/>
              <a:gd name="connsiteX157" fmla="*/ 476250 w 3130550"/>
              <a:gd name="connsiteY157" fmla="*/ 2311534 h 3810134"/>
              <a:gd name="connsiteX158" fmla="*/ 501650 w 3130550"/>
              <a:gd name="connsiteY158" fmla="*/ 2324234 h 3810134"/>
              <a:gd name="connsiteX159" fmla="*/ 520700 w 3130550"/>
              <a:gd name="connsiteY159" fmla="*/ 2330584 h 3810134"/>
              <a:gd name="connsiteX160" fmla="*/ 558800 w 3130550"/>
              <a:gd name="connsiteY160" fmla="*/ 2355984 h 3810134"/>
              <a:gd name="connsiteX161" fmla="*/ 577850 w 3130550"/>
              <a:gd name="connsiteY161" fmla="*/ 2368684 h 3810134"/>
              <a:gd name="connsiteX162" fmla="*/ 539750 w 3130550"/>
              <a:gd name="connsiteY162" fmla="*/ 2381384 h 3810134"/>
              <a:gd name="connsiteX163" fmla="*/ 463550 w 3130550"/>
              <a:gd name="connsiteY163" fmla="*/ 2394084 h 3810134"/>
              <a:gd name="connsiteX164" fmla="*/ 425450 w 3130550"/>
              <a:gd name="connsiteY164" fmla="*/ 2400434 h 3810134"/>
              <a:gd name="connsiteX165" fmla="*/ 361950 w 3130550"/>
              <a:gd name="connsiteY165" fmla="*/ 2413134 h 3810134"/>
              <a:gd name="connsiteX166" fmla="*/ 330200 w 3130550"/>
              <a:gd name="connsiteY166" fmla="*/ 2425834 h 3810134"/>
              <a:gd name="connsiteX167" fmla="*/ 279400 w 3130550"/>
              <a:gd name="connsiteY167" fmla="*/ 2432184 h 3810134"/>
              <a:gd name="connsiteX168" fmla="*/ 234950 w 3130550"/>
              <a:gd name="connsiteY168" fmla="*/ 2438534 h 3810134"/>
              <a:gd name="connsiteX169" fmla="*/ 177800 w 3130550"/>
              <a:gd name="connsiteY169" fmla="*/ 2451234 h 3810134"/>
              <a:gd name="connsiteX170" fmla="*/ 139700 w 3130550"/>
              <a:gd name="connsiteY170" fmla="*/ 2463934 h 3810134"/>
              <a:gd name="connsiteX171" fmla="*/ 120650 w 3130550"/>
              <a:gd name="connsiteY171" fmla="*/ 2476634 h 3810134"/>
              <a:gd name="connsiteX172" fmla="*/ 133350 w 3130550"/>
              <a:gd name="connsiteY172" fmla="*/ 2495684 h 3810134"/>
              <a:gd name="connsiteX173" fmla="*/ 184150 w 3130550"/>
              <a:gd name="connsiteY173" fmla="*/ 2527434 h 3810134"/>
              <a:gd name="connsiteX174" fmla="*/ 215900 w 3130550"/>
              <a:gd name="connsiteY174" fmla="*/ 2546484 h 3810134"/>
              <a:gd name="connsiteX175" fmla="*/ 241300 w 3130550"/>
              <a:gd name="connsiteY175" fmla="*/ 2559184 h 3810134"/>
              <a:gd name="connsiteX176" fmla="*/ 292100 w 3130550"/>
              <a:gd name="connsiteY176" fmla="*/ 2584584 h 3810134"/>
              <a:gd name="connsiteX177" fmla="*/ 349250 w 3130550"/>
              <a:gd name="connsiteY177" fmla="*/ 2622684 h 3810134"/>
              <a:gd name="connsiteX178" fmla="*/ 368300 w 3130550"/>
              <a:gd name="connsiteY178" fmla="*/ 2629034 h 3810134"/>
              <a:gd name="connsiteX179" fmla="*/ 419100 w 3130550"/>
              <a:gd name="connsiteY179" fmla="*/ 2660784 h 3810134"/>
              <a:gd name="connsiteX180" fmla="*/ 476250 w 3130550"/>
              <a:gd name="connsiteY180" fmla="*/ 2692534 h 3810134"/>
              <a:gd name="connsiteX181" fmla="*/ 520700 w 3130550"/>
              <a:gd name="connsiteY181" fmla="*/ 2730634 h 3810134"/>
              <a:gd name="connsiteX182" fmla="*/ 514350 w 3130550"/>
              <a:gd name="connsiteY182" fmla="*/ 2749684 h 3810134"/>
              <a:gd name="connsiteX183" fmla="*/ 203200 w 3130550"/>
              <a:gd name="connsiteY183" fmla="*/ 2762384 h 3810134"/>
              <a:gd name="connsiteX184" fmla="*/ 196850 w 3130550"/>
              <a:gd name="connsiteY184" fmla="*/ 2781434 h 3810134"/>
              <a:gd name="connsiteX185" fmla="*/ 228600 w 3130550"/>
              <a:gd name="connsiteY185" fmla="*/ 2806834 h 3810134"/>
              <a:gd name="connsiteX186" fmla="*/ 266700 w 3130550"/>
              <a:gd name="connsiteY186" fmla="*/ 2838584 h 3810134"/>
              <a:gd name="connsiteX187" fmla="*/ 292100 w 3130550"/>
              <a:gd name="connsiteY187" fmla="*/ 2844934 h 3810134"/>
              <a:gd name="connsiteX188" fmla="*/ 342900 w 3130550"/>
              <a:gd name="connsiteY188" fmla="*/ 2883034 h 3810134"/>
              <a:gd name="connsiteX189" fmla="*/ 374650 w 3130550"/>
              <a:gd name="connsiteY189" fmla="*/ 2895734 h 3810134"/>
              <a:gd name="connsiteX190" fmla="*/ 419100 w 3130550"/>
              <a:gd name="connsiteY190" fmla="*/ 2921134 h 3810134"/>
              <a:gd name="connsiteX191" fmla="*/ 444500 w 3130550"/>
              <a:gd name="connsiteY191" fmla="*/ 2927484 h 3810134"/>
              <a:gd name="connsiteX192" fmla="*/ 476250 w 3130550"/>
              <a:gd name="connsiteY192" fmla="*/ 2946534 h 3810134"/>
              <a:gd name="connsiteX193" fmla="*/ 488950 w 3130550"/>
              <a:gd name="connsiteY193" fmla="*/ 2965584 h 3810134"/>
              <a:gd name="connsiteX194" fmla="*/ 501650 w 3130550"/>
              <a:gd name="connsiteY194" fmla="*/ 3010034 h 3810134"/>
              <a:gd name="connsiteX195" fmla="*/ 488950 w 3130550"/>
              <a:gd name="connsiteY195" fmla="*/ 3029084 h 3810134"/>
              <a:gd name="connsiteX196" fmla="*/ 482600 w 3130550"/>
              <a:gd name="connsiteY196" fmla="*/ 3048134 h 3810134"/>
              <a:gd name="connsiteX197" fmla="*/ 463550 w 3130550"/>
              <a:gd name="connsiteY197" fmla="*/ 3060834 h 3810134"/>
              <a:gd name="connsiteX198" fmla="*/ 438150 w 3130550"/>
              <a:gd name="connsiteY198" fmla="*/ 3092584 h 3810134"/>
              <a:gd name="connsiteX199" fmla="*/ 381000 w 3130550"/>
              <a:gd name="connsiteY199" fmla="*/ 3137034 h 3810134"/>
              <a:gd name="connsiteX200" fmla="*/ 336550 w 3130550"/>
              <a:gd name="connsiteY200" fmla="*/ 3156084 h 3810134"/>
              <a:gd name="connsiteX201" fmla="*/ 304800 w 3130550"/>
              <a:gd name="connsiteY201" fmla="*/ 3168784 h 3810134"/>
              <a:gd name="connsiteX202" fmla="*/ 266700 w 3130550"/>
              <a:gd name="connsiteY202" fmla="*/ 3181484 h 3810134"/>
              <a:gd name="connsiteX203" fmla="*/ 241300 w 3130550"/>
              <a:gd name="connsiteY203" fmla="*/ 3194184 h 3810134"/>
              <a:gd name="connsiteX204" fmla="*/ 209550 w 3130550"/>
              <a:gd name="connsiteY204" fmla="*/ 3200534 h 3810134"/>
              <a:gd name="connsiteX205" fmla="*/ 114300 w 3130550"/>
              <a:gd name="connsiteY205" fmla="*/ 3219584 h 3810134"/>
              <a:gd name="connsiteX206" fmla="*/ 76200 w 3130550"/>
              <a:gd name="connsiteY206" fmla="*/ 3238634 h 3810134"/>
              <a:gd name="connsiteX207" fmla="*/ 82550 w 3130550"/>
              <a:gd name="connsiteY207" fmla="*/ 3264034 h 3810134"/>
              <a:gd name="connsiteX208" fmla="*/ 114300 w 3130550"/>
              <a:gd name="connsiteY208" fmla="*/ 3283084 h 3810134"/>
              <a:gd name="connsiteX209" fmla="*/ 158750 w 3130550"/>
              <a:gd name="connsiteY209" fmla="*/ 3314834 h 3810134"/>
              <a:gd name="connsiteX210" fmla="*/ 203200 w 3130550"/>
              <a:gd name="connsiteY210" fmla="*/ 3333884 h 3810134"/>
              <a:gd name="connsiteX211" fmla="*/ 241300 w 3130550"/>
              <a:gd name="connsiteY211" fmla="*/ 3352934 h 3810134"/>
              <a:gd name="connsiteX212" fmla="*/ 298450 w 3130550"/>
              <a:gd name="connsiteY212" fmla="*/ 3384684 h 3810134"/>
              <a:gd name="connsiteX213" fmla="*/ 304800 w 3130550"/>
              <a:gd name="connsiteY213" fmla="*/ 3403734 h 3810134"/>
              <a:gd name="connsiteX214" fmla="*/ 292100 w 3130550"/>
              <a:gd name="connsiteY214" fmla="*/ 3422784 h 3810134"/>
              <a:gd name="connsiteX215" fmla="*/ 247650 w 3130550"/>
              <a:gd name="connsiteY215" fmla="*/ 3448184 h 3810134"/>
              <a:gd name="connsiteX216" fmla="*/ 228600 w 3130550"/>
              <a:gd name="connsiteY216" fmla="*/ 3454534 h 3810134"/>
              <a:gd name="connsiteX217" fmla="*/ 165100 w 3130550"/>
              <a:gd name="connsiteY217" fmla="*/ 3486284 h 3810134"/>
              <a:gd name="connsiteX218" fmla="*/ 127000 w 3130550"/>
              <a:gd name="connsiteY218" fmla="*/ 3511684 h 3810134"/>
              <a:gd name="connsiteX219" fmla="*/ 88900 w 3130550"/>
              <a:gd name="connsiteY219" fmla="*/ 3530734 h 3810134"/>
              <a:gd name="connsiteX220" fmla="*/ 50800 w 3130550"/>
              <a:gd name="connsiteY220" fmla="*/ 3549784 h 3810134"/>
              <a:gd name="connsiteX221" fmla="*/ 38100 w 3130550"/>
              <a:gd name="connsiteY221" fmla="*/ 3568834 h 3810134"/>
              <a:gd name="connsiteX222" fmla="*/ 6350 w 3130550"/>
              <a:gd name="connsiteY222" fmla="*/ 3587884 h 3810134"/>
              <a:gd name="connsiteX223" fmla="*/ 0 w 3130550"/>
              <a:gd name="connsiteY223" fmla="*/ 3803784 h 3810134"/>
              <a:gd name="connsiteX0" fmla="*/ 0 w 3130550"/>
              <a:gd name="connsiteY0" fmla="*/ 3804868 h 3811218"/>
              <a:gd name="connsiteX1" fmla="*/ 3130550 w 3130550"/>
              <a:gd name="connsiteY1" fmla="*/ 3811218 h 3811218"/>
              <a:gd name="connsiteX2" fmla="*/ 3130550 w 3130550"/>
              <a:gd name="connsiteY2" fmla="*/ 159968 h 3811218"/>
              <a:gd name="connsiteX3" fmla="*/ 1816100 w 3130550"/>
              <a:gd name="connsiteY3" fmla="*/ 1218 h 3811218"/>
              <a:gd name="connsiteX4" fmla="*/ 584200 w 3130550"/>
              <a:gd name="connsiteY4" fmla="*/ 134568 h 3811218"/>
              <a:gd name="connsiteX5" fmla="*/ 0 w 3130550"/>
              <a:gd name="connsiteY5" fmla="*/ 255218 h 3811218"/>
              <a:gd name="connsiteX6" fmla="*/ 184150 w 3130550"/>
              <a:gd name="connsiteY6" fmla="*/ 267918 h 3811218"/>
              <a:gd name="connsiteX7" fmla="*/ 209550 w 3130550"/>
              <a:gd name="connsiteY7" fmla="*/ 274268 h 3811218"/>
              <a:gd name="connsiteX8" fmla="*/ 247650 w 3130550"/>
              <a:gd name="connsiteY8" fmla="*/ 280618 h 3811218"/>
              <a:gd name="connsiteX9" fmla="*/ 266700 w 3130550"/>
              <a:gd name="connsiteY9" fmla="*/ 286968 h 3811218"/>
              <a:gd name="connsiteX10" fmla="*/ 317500 w 3130550"/>
              <a:gd name="connsiteY10" fmla="*/ 293318 h 3811218"/>
              <a:gd name="connsiteX11" fmla="*/ 342900 w 3130550"/>
              <a:gd name="connsiteY11" fmla="*/ 306018 h 3811218"/>
              <a:gd name="connsiteX12" fmla="*/ 368300 w 3130550"/>
              <a:gd name="connsiteY12" fmla="*/ 312368 h 3811218"/>
              <a:gd name="connsiteX13" fmla="*/ 431800 w 3130550"/>
              <a:gd name="connsiteY13" fmla="*/ 325068 h 3811218"/>
              <a:gd name="connsiteX14" fmla="*/ 508000 w 3130550"/>
              <a:gd name="connsiteY14" fmla="*/ 344118 h 3811218"/>
              <a:gd name="connsiteX15" fmla="*/ 533400 w 3130550"/>
              <a:gd name="connsiteY15" fmla="*/ 350468 h 3811218"/>
              <a:gd name="connsiteX16" fmla="*/ 558800 w 3130550"/>
              <a:gd name="connsiteY16" fmla="*/ 356818 h 3811218"/>
              <a:gd name="connsiteX17" fmla="*/ 603250 w 3130550"/>
              <a:gd name="connsiteY17" fmla="*/ 369518 h 3811218"/>
              <a:gd name="connsiteX18" fmla="*/ 635000 w 3130550"/>
              <a:gd name="connsiteY18" fmla="*/ 375868 h 3811218"/>
              <a:gd name="connsiteX19" fmla="*/ 654050 w 3130550"/>
              <a:gd name="connsiteY19" fmla="*/ 382218 h 3811218"/>
              <a:gd name="connsiteX20" fmla="*/ 704850 w 3130550"/>
              <a:gd name="connsiteY20" fmla="*/ 394918 h 3811218"/>
              <a:gd name="connsiteX21" fmla="*/ 742950 w 3130550"/>
              <a:gd name="connsiteY21" fmla="*/ 407618 h 3811218"/>
              <a:gd name="connsiteX22" fmla="*/ 781050 w 3130550"/>
              <a:gd name="connsiteY22" fmla="*/ 426668 h 3811218"/>
              <a:gd name="connsiteX23" fmla="*/ 755650 w 3130550"/>
              <a:gd name="connsiteY23" fmla="*/ 439368 h 3811218"/>
              <a:gd name="connsiteX24" fmla="*/ 539750 w 3130550"/>
              <a:gd name="connsiteY24" fmla="*/ 464768 h 3811218"/>
              <a:gd name="connsiteX25" fmla="*/ 361950 w 3130550"/>
              <a:gd name="connsiteY25" fmla="*/ 477468 h 3811218"/>
              <a:gd name="connsiteX26" fmla="*/ 317500 w 3130550"/>
              <a:gd name="connsiteY26" fmla="*/ 490168 h 3811218"/>
              <a:gd name="connsiteX27" fmla="*/ 273050 w 3130550"/>
              <a:gd name="connsiteY27" fmla="*/ 496518 h 3811218"/>
              <a:gd name="connsiteX28" fmla="*/ 234950 w 3130550"/>
              <a:gd name="connsiteY28" fmla="*/ 502868 h 3811218"/>
              <a:gd name="connsiteX29" fmla="*/ 254000 w 3130550"/>
              <a:gd name="connsiteY29" fmla="*/ 547318 h 3811218"/>
              <a:gd name="connsiteX30" fmla="*/ 273050 w 3130550"/>
              <a:gd name="connsiteY30" fmla="*/ 553668 h 3811218"/>
              <a:gd name="connsiteX31" fmla="*/ 292100 w 3130550"/>
              <a:gd name="connsiteY31" fmla="*/ 566368 h 3811218"/>
              <a:gd name="connsiteX32" fmla="*/ 311150 w 3130550"/>
              <a:gd name="connsiteY32" fmla="*/ 572718 h 3811218"/>
              <a:gd name="connsiteX33" fmla="*/ 361950 w 3130550"/>
              <a:gd name="connsiteY33" fmla="*/ 598118 h 3811218"/>
              <a:gd name="connsiteX34" fmla="*/ 450850 w 3130550"/>
              <a:gd name="connsiteY34" fmla="*/ 623518 h 3811218"/>
              <a:gd name="connsiteX35" fmla="*/ 488950 w 3130550"/>
              <a:gd name="connsiteY35" fmla="*/ 636218 h 3811218"/>
              <a:gd name="connsiteX36" fmla="*/ 508000 w 3130550"/>
              <a:gd name="connsiteY36" fmla="*/ 642568 h 3811218"/>
              <a:gd name="connsiteX37" fmla="*/ 527050 w 3130550"/>
              <a:gd name="connsiteY37" fmla="*/ 655268 h 3811218"/>
              <a:gd name="connsiteX38" fmla="*/ 565150 w 3130550"/>
              <a:gd name="connsiteY38" fmla="*/ 667968 h 3811218"/>
              <a:gd name="connsiteX39" fmla="*/ 584200 w 3130550"/>
              <a:gd name="connsiteY39" fmla="*/ 674318 h 3811218"/>
              <a:gd name="connsiteX40" fmla="*/ 622300 w 3130550"/>
              <a:gd name="connsiteY40" fmla="*/ 680668 h 3811218"/>
              <a:gd name="connsiteX41" fmla="*/ 660400 w 3130550"/>
              <a:gd name="connsiteY41" fmla="*/ 693368 h 3811218"/>
              <a:gd name="connsiteX42" fmla="*/ 679450 w 3130550"/>
              <a:gd name="connsiteY42" fmla="*/ 699718 h 3811218"/>
              <a:gd name="connsiteX43" fmla="*/ 641350 w 3130550"/>
              <a:gd name="connsiteY43" fmla="*/ 712418 h 3811218"/>
              <a:gd name="connsiteX44" fmla="*/ 615950 w 3130550"/>
              <a:gd name="connsiteY44" fmla="*/ 725118 h 3811218"/>
              <a:gd name="connsiteX45" fmla="*/ 412750 w 3130550"/>
              <a:gd name="connsiteY45" fmla="*/ 737818 h 3811218"/>
              <a:gd name="connsiteX46" fmla="*/ 374650 w 3130550"/>
              <a:gd name="connsiteY46" fmla="*/ 744168 h 3811218"/>
              <a:gd name="connsiteX47" fmla="*/ 292100 w 3130550"/>
              <a:gd name="connsiteY47" fmla="*/ 750518 h 3811218"/>
              <a:gd name="connsiteX48" fmla="*/ 247650 w 3130550"/>
              <a:gd name="connsiteY48" fmla="*/ 763218 h 3811218"/>
              <a:gd name="connsiteX49" fmla="*/ 158750 w 3130550"/>
              <a:gd name="connsiteY49" fmla="*/ 775918 h 3811218"/>
              <a:gd name="connsiteX50" fmla="*/ 127000 w 3130550"/>
              <a:gd name="connsiteY50" fmla="*/ 782268 h 3811218"/>
              <a:gd name="connsiteX51" fmla="*/ 152400 w 3130550"/>
              <a:gd name="connsiteY51" fmla="*/ 801318 h 3811218"/>
              <a:gd name="connsiteX52" fmla="*/ 209550 w 3130550"/>
              <a:gd name="connsiteY52" fmla="*/ 820368 h 3811218"/>
              <a:gd name="connsiteX53" fmla="*/ 241300 w 3130550"/>
              <a:gd name="connsiteY53" fmla="*/ 826718 h 3811218"/>
              <a:gd name="connsiteX54" fmla="*/ 292100 w 3130550"/>
              <a:gd name="connsiteY54" fmla="*/ 845768 h 3811218"/>
              <a:gd name="connsiteX55" fmla="*/ 311150 w 3130550"/>
              <a:gd name="connsiteY55" fmla="*/ 852118 h 3811218"/>
              <a:gd name="connsiteX56" fmla="*/ 361950 w 3130550"/>
              <a:gd name="connsiteY56" fmla="*/ 858468 h 3811218"/>
              <a:gd name="connsiteX57" fmla="*/ 247650 w 3130550"/>
              <a:gd name="connsiteY57" fmla="*/ 877518 h 3811218"/>
              <a:gd name="connsiteX58" fmla="*/ 215900 w 3130550"/>
              <a:gd name="connsiteY58" fmla="*/ 883868 h 3811218"/>
              <a:gd name="connsiteX59" fmla="*/ 171450 w 3130550"/>
              <a:gd name="connsiteY59" fmla="*/ 909268 h 3811218"/>
              <a:gd name="connsiteX60" fmla="*/ 133350 w 3130550"/>
              <a:gd name="connsiteY60" fmla="*/ 921968 h 3811218"/>
              <a:gd name="connsiteX61" fmla="*/ 184150 w 3130550"/>
              <a:gd name="connsiteY61" fmla="*/ 928318 h 3811218"/>
              <a:gd name="connsiteX62" fmla="*/ 203200 w 3130550"/>
              <a:gd name="connsiteY62" fmla="*/ 941018 h 3811218"/>
              <a:gd name="connsiteX63" fmla="*/ 241300 w 3130550"/>
              <a:gd name="connsiteY63" fmla="*/ 947368 h 3811218"/>
              <a:gd name="connsiteX64" fmla="*/ 260350 w 3130550"/>
              <a:gd name="connsiteY64" fmla="*/ 953718 h 3811218"/>
              <a:gd name="connsiteX65" fmla="*/ 298450 w 3130550"/>
              <a:gd name="connsiteY65" fmla="*/ 960068 h 3811218"/>
              <a:gd name="connsiteX66" fmla="*/ 330200 w 3130550"/>
              <a:gd name="connsiteY66" fmla="*/ 966418 h 3811218"/>
              <a:gd name="connsiteX67" fmla="*/ 355600 w 3130550"/>
              <a:gd name="connsiteY67" fmla="*/ 972768 h 3811218"/>
              <a:gd name="connsiteX68" fmla="*/ 393700 w 3130550"/>
              <a:gd name="connsiteY68" fmla="*/ 979118 h 3811218"/>
              <a:gd name="connsiteX69" fmla="*/ 419100 w 3130550"/>
              <a:gd name="connsiteY69" fmla="*/ 985468 h 3811218"/>
              <a:gd name="connsiteX70" fmla="*/ 457200 w 3130550"/>
              <a:gd name="connsiteY70" fmla="*/ 991818 h 3811218"/>
              <a:gd name="connsiteX71" fmla="*/ 476250 w 3130550"/>
              <a:gd name="connsiteY71" fmla="*/ 998168 h 3811218"/>
              <a:gd name="connsiteX72" fmla="*/ 558800 w 3130550"/>
              <a:gd name="connsiteY72" fmla="*/ 1010868 h 3811218"/>
              <a:gd name="connsiteX73" fmla="*/ 609600 w 3130550"/>
              <a:gd name="connsiteY73" fmla="*/ 1023568 h 3811218"/>
              <a:gd name="connsiteX74" fmla="*/ 628650 w 3130550"/>
              <a:gd name="connsiteY74" fmla="*/ 1029918 h 3811218"/>
              <a:gd name="connsiteX75" fmla="*/ 622300 w 3130550"/>
              <a:gd name="connsiteY75" fmla="*/ 1055318 h 3811218"/>
              <a:gd name="connsiteX76" fmla="*/ 565150 w 3130550"/>
              <a:gd name="connsiteY76" fmla="*/ 1074368 h 3811218"/>
              <a:gd name="connsiteX77" fmla="*/ 546100 w 3130550"/>
              <a:gd name="connsiteY77" fmla="*/ 1080718 h 3811218"/>
              <a:gd name="connsiteX78" fmla="*/ 171450 w 3130550"/>
              <a:gd name="connsiteY78" fmla="*/ 1087068 h 3811218"/>
              <a:gd name="connsiteX79" fmla="*/ 133350 w 3130550"/>
              <a:gd name="connsiteY79" fmla="*/ 1093418 h 3811218"/>
              <a:gd name="connsiteX80" fmla="*/ 184150 w 3130550"/>
              <a:gd name="connsiteY80" fmla="*/ 1118818 h 3811218"/>
              <a:gd name="connsiteX81" fmla="*/ 234950 w 3130550"/>
              <a:gd name="connsiteY81" fmla="*/ 1144218 h 3811218"/>
              <a:gd name="connsiteX82" fmla="*/ 292100 w 3130550"/>
              <a:gd name="connsiteY82" fmla="*/ 1156918 h 3811218"/>
              <a:gd name="connsiteX83" fmla="*/ 317500 w 3130550"/>
              <a:gd name="connsiteY83" fmla="*/ 1169618 h 3811218"/>
              <a:gd name="connsiteX84" fmla="*/ 355600 w 3130550"/>
              <a:gd name="connsiteY84" fmla="*/ 1182318 h 3811218"/>
              <a:gd name="connsiteX85" fmla="*/ 393700 w 3130550"/>
              <a:gd name="connsiteY85" fmla="*/ 1201368 h 3811218"/>
              <a:gd name="connsiteX86" fmla="*/ 336550 w 3130550"/>
              <a:gd name="connsiteY86" fmla="*/ 1233118 h 3811218"/>
              <a:gd name="connsiteX87" fmla="*/ 241300 w 3130550"/>
              <a:gd name="connsiteY87" fmla="*/ 1239468 h 3811218"/>
              <a:gd name="connsiteX88" fmla="*/ 222250 w 3130550"/>
              <a:gd name="connsiteY88" fmla="*/ 1252168 h 3811218"/>
              <a:gd name="connsiteX89" fmla="*/ 196850 w 3130550"/>
              <a:gd name="connsiteY89" fmla="*/ 1258518 h 3811218"/>
              <a:gd name="connsiteX90" fmla="*/ 209550 w 3130550"/>
              <a:gd name="connsiteY90" fmla="*/ 1277568 h 3811218"/>
              <a:gd name="connsiteX91" fmla="*/ 266700 w 3130550"/>
              <a:gd name="connsiteY91" fmla="*/ 1302968 h 3811218"/>
              <a:gd name="connsiteX92" fmla="*/ 311150 w 3130550"/>
              <a:gd name="connsiteY92" fmla="*/ 1328368 h 3811218"/>
              <a:gd name="connsiteX93" fmla="*/ 349250 w 3130550"/>
              <a:gd name="connsiteY93" fmla="*/ 1341068 h 3811218"/>
              <a:gd name="connsiteX94" fmla="*/ 393700 w 3130550"/>
              <a:gd name="connsiteY94" fmla="*/ 1353768 h 3811218"/>
              <a:gd name="connsiteX95" fmla="*/ 412750 w 3130550"/>
              <a:gd name="connsiteY95" fmla="*/ 1366468 h 3811218"/>
              <a:gd name="connsiteX96" fmla="*/ 457200 w 3130550"/>
              <a:gd name="connsiteY96" fmla="*/ 1379168 h 3811218"/>
              <a:gd name="connsiteX97" fmla="*/ 476250 w 3130550"/>
              <a:gd name="connsiteY97" fmla="*/ 1391868 h 3811218"/>
              <a:gd name="connsiteX98" fmla="*/ 514350 w 3130550"/>
              <a:gd name="connsiteY98" fmla="*/ 1404568 h 3811218"/>
              <a:gd name="connsiteX99" fmla="*/ 533400 w 3130550"/>
              <a:gd name="connsiteY99" fmla="*/ 1410918 h 3811218"/>
              <a:gd name="connsiteX100" fmla="*/ 552450 w 3130550"/>
              <a:gd name="connsiteY100" fmla="*/ 1423618 h 3811218"/>
              <a:gd name="connsiteX101" fmla="*/ 571500 w 3130550"/>
              <a:gd name="connsiteY101" fmla="*/ 1429968 h 3811218"/>
              <a:gd name="connsiteX102" fmla="*/ 609600 w 3130550"/>
              <a:gd name="connsiteY102" fmla="*/ 1455368 h 3811218"/>
              <a:gd name="connsiteX103" fmla="*/ 520700 w 3130550"/>
              <a:gd name="connsiteY103" fmla="*/ 1487118 h 3811218"/>
              <a:gd name="connsiteX104" fmla="*/ 311150 w 3130550"/>
              <a:gd name="connsiteY104" fmla="*/ 1499818 h 3811218"/>
              <a:gd name="connsiteX105" fmla="*/ 247650 w 3130550"/>
              <a:gd name="connsiteY105" fmla="*/ 1512518 h 3811218"/>
              <a:gd name="connsiteX106" fmla="*/ 190500 w 3130550"/>
              <a:gd name="connsiteY106" fmla="*/ 1518868 h 3811218"/>
              <a:gd name="connsiteX107" fmla="*/ 101600 w 3130550"/>
              <a:gd name="connsiteY107" fmla="*/ 1544268 h 3811218"/>
              <a:gd name="connsiteX108" fmla="*/ 82550 w 3130550"/>
              <a:gd name="connsiteY108" fmla="*/ 1550618 h 3811218"/>
              <a:gd name="connsiteX109" fmla="*/ 120650 w 3130550"/>
              <a:gd name="connsiteY109" fmla="*/ 1595068 h 3811218"/>
              <a:gd name="connsiteX110" fmla="*/ 158750 w 3130550"/>
              <a:gd name="connsiteY110" fmla="*/ 1614118 h 3811218"/>
              <a:gd name="connsiteX111" fmla="*/ 184150 w 3130550"/>
              <a:gd name="connsiteY111" fmla="*/ 1633168 h 3811218"/>
              <a:gd name="connsiteX112" fmla="*/ 228600 w 3130550"/>
              <a:gd name="connsiteY112" fmla="*/ 1652218 h 3811218"/>
              <a:gd name="connsiteX113" fmla="*/ 254000 w 3130550"/>
              <a:gd name="connsiteY113" fmla="*/ 1664918 h 3811218"/>
              <a:gd name="connsiteX114" fmla="*/ 304800 w 3130550"/>
              <a:gd name="connsiteY114" fmla="*/ 1683968 h 3811218"/>
              <a:gd name="connsiteX115" fmla="*/ 336550 w 3130550"/>
              <a:gd name="connsiteY115" fmla="*/ 1696668 h 3811218"/>
              <a:gd name="connsiteX116" fmla="*/ 374650 w 3130550"/>
              <a:gd name="connsiteY116" fmla="*/ 1709368 h 3811218"/>
              <a:gd name="connsiteX117" fmla="*/ 393700 w 3130550"/>
              <a:gd name="connsiteY117" fmla="*/ 1722068 h 3811218"/>
              <a:gd name="connsiteX118" fmla="*/ 431800 w 3130550"/>
              <a:gd name="connsiteY118" fmla="*/ 1734768 h 3811218"/>
              <a:gd name="connsiteX119" fmla="*/ 450850 w 3130550"/>
              <a:gd name="connsiteY119" fmla="*/ 1741118 h 3811218"/>
              <a:gd name="connsiteX120" fmla="*/ 469900 w 3130550"/>
              <a:gd name="connsiteY120" fmla="*/ 1747468 h 3811218"/>
              <a:gd name="connsiteX121" fmla="*/ 495300 w 3130550"/>
              <a:gd name="connsiteY121" fmla="*/ 1753818 h 3811218"/>
              <a:gd name="connsiteX122" fmla="*/ 514350 w 3130550"/>
              <a:gd name="connsiteY122" fmla="*/ 1766518 h 3811218"/>
              <a:gd name="connsiteX123" fmla="*/ 571500 w 3130550"/>
              <a:gd name="connsiteY123" fmla="*/ 1785568 h 3811218"/>
              <a:gd name="connsiteX124" fmla="*/ 590550 w 3130550"/>
              <a:gd name="connsiteY124" fmla="*/ 1791918 h 3811218"/>
              <a:gd name="connsiteX125" fmla="*/ 609600 w 3130550"/>
              <a:gd name="connsiteY125" fmla="*/ 1798268 h 3811218"/>
              <a:gd name="connsiteX126" fmla="*/ 590550 w 3130550"/>
              <a:gd name="connsiteY126" fmla="*/ 1810968 h 3811218"/>
              <a:gd name="connsiteX127" fmla="*/ 495300 w 3130550"/>
              <a:gd name="connsiteY127" fmla="*/ 1823668 h 3811218"/>
              <a:gd name="connsiteX128" fmla="*/ 431800 w 3130550"/>
              <a:gd name="connsiteY128" fmla="*/ 1830018 h 3811218"/>
              <a:gd name="connsiteX129" fmla="*/ 177800 w 3130550"/>
              <a:gd name="connsiteY129" fmla="*/ 1842718 h 3811218"/>
              <a:gd name="connsiteX130" fmla="*/ 127000 w 3130550"/>
              <a:gd name="connsiteY130" fmla="*/ 1849068 h 3811218"/>
              <a:gd name="connsiteX131" fmla="*/ 69850 w 3130550"/>
              <a:gd name="connsiteY131" fmla="*/ 1861768 h 3811218"/>
              <a:gd name="connsiteX132" fmla="*/ 57150 w 3130550"/>
              <a:gd name="connsiteY132" fmla="*/ 1880818 h 3811218"/>
              <a:gd name="connsiteX133" fmla="*/ 82550 w 3130550"/>
              <a:gd name="connsiteY133" fmla="*/ 1899868 h 3811218"/>
              <a:gd name="connsiteX134" fmla="*/ 133350 w 3130550"/>
              <a:gd name="connsiteY134" fmla="*/ 1931618 h 3811218"/>
              <a:gd name="connsiteX135" fmla="*/ 190500 w 3130550"/>
              <a:gd name="connsiteY135" fmla="*/ 1969718 h 3811218"/>
              <a:gd name="connsiteX136" fmla="*/ 228600 w 3130550"/>
              <a:gd name="connsiteY136" fmla="*/ 1988768 h 3811218"/>
              <a:gd name="connsiteX137" fmla="*/ 260350 w 3130550"/>
              <a:gd name="connsiteY137" fmla="*/ 2001468 h 3811218"/>
              <a:gd name="connsiteX138" fmla="*/ 285750 w 3130550"/>
              <a:gd name="connsiteY138" fmla="*/ 2020518 h 3811218"/>
              <a:gd name="connsiteX139" fmla="*/ 330200 w 3130550"/>
              <a:gd name="connsiteY139" fmla="*/ 2039568 h 3811218"/>
              <a:gd name="connsiteX140" fmla="*/ 342900 w 3130550"/>
              <a:gd name="connsiteY140" fmla="*/ 2058618 h 3811218"/>
              <a:gd name="connsiteX141" fmla="*/ 361950 w 3130550"/>
              <a:gd name="connsiteY141" fmla="*/ 2064968 h 3811218"/>
              <a:gd name="connsiteX142" fmla="*/ 387350 w 3130550"/>
              <a:gd name="connsiteY142" fmla="*/ 2077668 h 3811218"/>
              <a:gd name="connsiteX143" fmla="*/ 425450 w 3130550"/>
              <a:gd name="connsiteY143" fmla="*/ 2109418 h 3811218"/>
              <a:gd name="connsiteX144" fmla="*/ 444500 w 3130550"/>
              <a:gd name="connsiteY144" fmla="*/ 2122118 h 3811218"/>
              <a:gd name="connsiteX145" fmla="*/ 419100 w 3130550"/>
              <a:gd name="connsiteY145" fmla="*/ 2141168 h 3811218"/>
              <a:gd name="connsiteX146" fmla="*/ 374650 w 3130550"/>
              <a:gd name="connsiteY146" fmla="*/ 2153868 h 3811218"/>
              <a:gd name="connsiteX147" fmla="*/ 355600 w 3130550"/>
              <a:gd name="connsiteY147" fmla="*/ 2160218 h 3811218"/>
              <a:gd name="connsiteX148" fmla="*/ 330200 w 3130550"/>
              <a:gd name="connsiteY148" fmla="*/ 2166568 h 3811218"/>
              <a:gd name="connsiteX149" fmla="*/ 292100 w 3130550"/>
              <a:gd name="connsiteY149" fmla="*/ 2179268 h 3811218"/>
              <a:gd name="connsiteX150" fmla="*/ 273050 w 3130550"/>
              <a:gd name="connsiteY150" fmla="*/ 2185618 h 3811218"/>
              <a:gd name="connsiteX151" fmla="*/ 266700 w 3130550"/>
              <a:gd name="connsiteY151" fmla="*/ 2204668 h 3811218"/>
              <a:gd name="connsiteX152" fmla="*/ 285750 w 3130550"/>
              <a:gd name="connsiteY152" fmla="*/ 2223718 h 3811218"/>
              <a:gd name="connsiteX153" fmla="*/ 330200 w 3130550"/>
              <a:gd name="connsiteY153" fmla="*/ 2242768 h 3811218"/>
              <a:gd name="connsiteX154" fmla="*/ 349250 w 3130550"/>
              <a:gd name="connsiteY154" fmla="*/ 2255468 h 3811218"/>
              <a:gd name="connsiteX155" fmla="*/ 381000 w 3130550"/>
              <a:gd name="connsiteY155" fmla="*/ 2268168 h 3811218"/>
              <a:gd name="connsiteX156" fmla="*/ 406400 w 3130550"/>
              <a:gd name="connsiteY156" fmla="*/ 2287218 h 3811218"/>
              <a:gd name="connsiteX157" fmla="*/ 476250 w 3130550"/>
              <a:gd name="connsiteY157" fmla="*/ 2312618 h 3811218"/>
              <a:gd name="connsiteX158" fmla="*/ 501650 w 3130550"/>
              <a:gd name="connsiteY158" fmla="*/ 2325318 h 3811218"/>
              <a:gd name="connsiteX159" fmla="*/ 520700 w 3130550"/>
              <a:gd name="connsiteY159" fmla="*/ 2331668 h 3811218"/>
              <a:gd name="connsiteX160" fmla="*/ 558800 w 3130550"/>
              <a:gd name="connsiteY160" fmla="*/ 2357068 h 3811218"/>
              <a:gd name="connsiteX161" fmla="*/ 577850 w 3130550"/>
              <a:gd name="connsiteY161" fmla="*/ 2369768 h 3811218"/>
              <a:gd name="connsiteX162" fmla="*/ 539750 w 3130550"/>
              <a:gd name="connsiteY162" fmla="*/ 2382468 h 3811218"/>
              <a:gd name="connsiteX163" fmla="*/ 463550 w 3130550"/>
              <a:gd name="connsiteY163" fmla="*/ 2395168 h 3811218"/>
              <a:gd name="connsiteX164" fmla="*/ 425450 w 3130550"/>
              <a:gd name="connsiteY164" fmla="*/ 2401518 h 3811218"/>
              <a:gd name="connsiteX165" fmla="*/ 361950 w 3130550"/>
              <a:gd name="connsiteY165" fmla="*/ 2414218 h 3811218"/>
              <a:gd name="connsiteX166" fmla="*/ 330200 w 3130550"/>
              <a:gd name="connsiteY166" fmla="*/ 2426918 h 3811218"/>
              <a:gd name="connsiteX167" fmla="*/ 279400 w 3130550"/>
              <a:gd name="connsiteY167" fmla="*/ 2433268 h 3811218"/>
              <a:gd name="connsiteX168" fmla="*/ 234950 w 3130550"/>
              <a:gd name="connsiteY168" fmla="*/ 2439618 h 3811218"/>
              <a:gd name="connsiteX169" fmla="*/ 177800 w 3130550"/>
              <a:gd name="connsiteY169" fmla="*/ 2452318 h 3811218"/>
              <a:gd name="connsiteX170" fmla="*/ 139700 w 3130550"/>
              <a:gd name="connsiteY170" fmla="*/ 2465018 h 3811218"/>
              <a:gd name="connsiteX171" fmla="*/ 120650 w 3130550"/>
              <a:gd name="connsiteY171" fmla="*/ 2477718 h 3811218"/>
              <a:gd name="connsiteX172" fmla="*/ 133350 w 3130550"/>
              <a:gd name="connsiteY172" fmla="*/ 2496768 h 3811218"/>
              <a:gd name="connsiteX173" fmla="*/ 184150 w 3130550"/>
              <a:gd name="connsiteY173" fmla="*/ 2528518 h 3811218"/>
              <a:gd name="connsiteX174" fmla="*/ 215900 w 3130550"/>
              <a:gd name="connsiteY174" fmla="*/ 2547568 h 3811218"/>
              <a:gd name="connsiteX175" fmla="*/ 241300 w 3130550"/>
              <a:gd name="connsiteY175" fmla="*/ 2560268 h 3811218"/>
              <a:gd name="connsiteX176" fmla="*/ 292100 w 3130550"/>
              <a:gd name="connsiteY176" fmla="*/ 2585668 h 3811218"/>
              <a:gd name="connsiteX177" fmla="*/ 349250 w 3130550"/>
              <a:gd name="connsiteY177" fmla="*/ 2623768 h 3811218"/>
              <a:gd name="connsiteX178" fmla="*/ 368300 w 3130550"/>
              <a:gd name="connsiteY178" fmla="*/ 2630118 h 3811218"/>
              <a:gd name="connsiteX179" fmla="*/ 419100 w 3130550"/>
              <a:gd name="connsiteY179" fmla="*/ 2661868 h 3811218"/>
              <a:gd name="connsiteX180" fmla="*/ 476250 w 3130550"/>
              <a:gd name="connsiteY180" fmla="*/ 2693618 h 3811218"/>
              <a:gd name="connsiteX181" fmla="*/ 520700 w 3130550"/>
              <a:gd name="connsiteY181" fmla="*/ 2731718 h 3811218"/>
              <a:gd name="connsiteX182" fmla="*/ 514350 w 3130550"/>
              <a:gd name="connsiteY182" fmla="*/ 2750768 h 3811218"/>
              <a:gd name="connsiteX183" fmla="*/ 203200 w 3130550"/>
              <a:gd name="connsiteY183" fmla="*/ 2763468 h 3811218"/>
              <a:gd name="connsiteX184" fmla="*/ 196850 w 3130550"/>
              <a:gd name="connsiteY184" fmla="*/ 2782518 h 3811218"/>
              <a:gd name="connsiteX185" fmla="*/ 228600 w 3130550"/>
              <a:gd name="connsiteY185" fmla="*/ 2807918 h 3811218"/>
              <a:gd name="connsiteX186" fmla="*/ 266700 w 3130550"/>
              <a:gd name="connsiteY186" fmla="*/ 2839668 h 3811218"/>
              <a:gd name="connsiteX187" fmla="*/ 292100 w 3130550"/>
              <a:gd name="connsiteY187" fmla="*/ 2846018 h 3811218"/>
              <a:gd name="connsiteX188" fmla="*/ 342900 w 3130550"/>
              <a:gd name="connsiteY188" fmla="*/ 2884118 h 3811218"/>
              <a:gd name="connsiteX189" fmla="*/ 374650 w 3130550"/>
              <a:gd name="connsiteY189" fmla="*/ 2896818 h 3811218"/>
              <a:gd name="connsiteX190" fmla="*/ 419100 w 3130550"/>
              <a:gd name="connsiteY190" fmla="*/ 2922218 h 3811218"/>
              <a:gd name="connsiteX191" fmla="*/ 444500 w 3130550"/>
              <a:gd name="connsiteY191" fmla="*/ 2928568 h 3811218"/>
              <a:gd name="connsiteX192" fmla="*/ 476250 w 3130550"/>
              <a:gd name="connsiteY192" fmla="*/ 2947618 h 3811218"/>
              <a:gd name="connsiteX193" fmla="*/ 488950 w 3130550"/>
              <a:gd name="connsiteY193" fmla="*/ 2966668 h 3811218"/>
              <a:gd name="connsiteX194" fmla="*/ 501650 w 3130550"/>
              <a:gd name="connsiteY194" fmla="*/ 3011118 h 3811218"/>
              <a:gd name="connsiteX195" fmla="*/ 488950 w 3130550"/>
              <a:gd name="connsiteY195" fmla="*/ 3030168 h 3811218"/>
              <a:gd name="connsiteX196" fmla="*/ 482600 w 3130550"/>
              <a:gd name="connsiteY196" fmla="*/ 3049218 h 3811218"/>
              <a:gd name="connsiteX197" fmla="*/ 463550 w 3130550"/>
              <a:gd name="connsiteY197" fmla="*/ 3061918 h 3811218"/>
              <a:gd name="connsiteX198" fmla="*/ 438150 w 3130550"/>
              <a:gd name="connsiteY198" fmla="*/ 3093668 h 3811218"/>
              <a:gd name="connsiteX199" fmla="*/ 381000 w 3130550"/>
              <a:gd name="connsiteY199" fmla="*/ 3138118 h 3811218"/>
              <a:gd name="connsiteX200" fmla="*/ 336550 w 3130550"/>
              <a:gd name="connsiteY200" fmla="*/ 3157168 h 3811218"/>
              <a:gd name="connsiteX201" fmla="*/ 304800 w 3130550"/>
              <a:gd name="connsiteY201" fmla="*/ 3169868 h 3811218"/>
              <a:gd name="connsiteX202" fmla="*/ 266700 w 3130550"/>
              <a:gd name="connsiteY202" fmla="*/ 3182568 h 3811218"/>
              <a:gd name="connsiteX203" fmla="*/ 241300 w 3130550"/>
              <a:gd name="connsiteY203" fmla="*/ 3195268 h 3811218"/>
              <a:gd name="connsiteX204" fmla="*/ 209550 w 3130550"/>
              <a:gd name="connsiteY204" fmla="*/ 3201618 h 3811218"/>
              <a:gd name="connsiteX205" fmla="*/ 114300 w 3130550"/>
              <a:gd name="connsiteY205" fmla="*/ 3220668 h 3811218"/>
              <a:gd name="connsiteX206" fmla="*/ 76200 w 3130550"/>
              <a:gd name="connsiteY206" fmla="*/ 3239718 h 3811218"/>
              <a:gd name="connsiteX207" fmla="*/ 82550 w 3130550"/>
              <a:gd name="connsiteY207" fmla="*/ 3265118 h 3811218"/>
              <a:gd name="connsiteX208" fmla="*/ 114300 w 3130550"/>
              <a:gd name="connsiteY208" fmla="*/ 3284168 h 3811218"/>
              <a:gd name="connsiteX209" fmla="*/ 158750 w 3130550"/>
              <a:gd name="connsiteY209" fmla="*/ 3315918 h 3811218"/>
              <a:gd name="connsiteX210" fmla="*/ 203200 w 3130550"/>
              <a:gd name="connsiteY210" fmla="*/ 3334968 h 3811218"/>
              <a:gd name="connsiteX211" fmla="*/ 241300 w 3130550"/>
              <a:gd name="connsiteY211" fmla="*/ 3354018 h 3811218"/>
              <a:gd name="connsiteX212" fmla="*/ 298450 w 3130550"/>
              <a:gd name="connsiteY212" fmla="*/ 3385768 h 3811218"/>
              <a:gd name="connsiteX213" fmla="*/ 304800 w 3130550"/>
              <a:gd name="connsiteY213" fmla="*/ 3404818 h 3811218"/>
              <a:gd name="connsiteX214" fmla="*/ 292100 w 3130550"/>
              <a:gd name="connsiteY214" fmla="*/ 3423868 h 3811218"/>
              <a:gd name="connsiteX215" fmla="*/ 247650 w 3130550"/>
              <a:gd name="connsiteY215" fmla="*/ 3449268 h 3811218"/>
              <a:gd name="connsiteX216" fmla="*/ 228600 w 3130550"/>
              <a:gd name="connsiteY216" fmla="*/ 3455618 h 3811218"/>
              <a:gd name="connsiteX217" fmla="*/ 165100 w 3130550"/>
              <a:gd name="connsiteY217" fmla="*/ 3487368 h 3811218"/>
              <a:gd name="connsiteX218" fmla="*/ 127000 w 3130550"/>
              <a:gd name="connsiteY218" fmla="*/ 3512768 h 3811218"/>
              <a:gd name="connsiteX219" fmla="*/ 88900 w 3130550"/>
              <a:gd name="connsiteY219" fmla="*/ 3531818 h 3811218"/>
              <a:gd name="connsiteX220" fmla="*/ 50800 w 3130550"/>
              <a:gd name="connsiteY220" fmla="*/ 3550868 h 3811218"/>
              <a:gd name="connsiteX221" fmla="*/ 38100 w 3130550"/>
              <a:gd name="connsiteY221" fmla="*/ 3569918 h 3811218"/>
              <a:gd name="connsiteX222" fmla="*/ 6350 w 3130550"/>
              <a:gd name="connsiteY222" fmla="*/ 3588968 h 3811218"/>
              <a:gd name="connsiteX223" fmla="*/ 0 w 3130550"/>
              <a:gd name="connsiteY223" fmla="*/ 3804868 h 3811218"/>
              <a:gd name="connsiteX0" fmla="*/ 0 w 3130550"/>
              <a:gd name="connsiteY0" fmla="*/ 3804868 h 3811218"/>
              <a:gd name="connsiteX1" fmla="*/ 3130550 w 3130550"/>
              <a:gd name="connsiteY1" fmla="*/ 3811218 h 3811218"/>
              <a:gd name="connsiteX2" fmla="*/ 3130550 w 3130550"/>
              <a:gd name="connsiteY2" fmla="*/ 159968 h 3811218"/>
              <a:gd name="connsiteX3" fmla="*/ 1816100 w 3130550"/>
              <a:gd name="connsiteY3" fmla="*/ 1218 h 3811218"/>
              <a:gd name="connsiteX4" fmla="*/ 584200 w 3130550"/>
              <a:gd name="connsiteY4" fmla="*/ 134568 h 3811218"/>
              <a:gd name="connsiteX5" fmla="*/ 0 w 3130550"/>
              <a:gd name="connsiteY5" fmla="*/ 255218 h 3811218"/>
              <a:gd name="connsiteX6" fmla="*/ 184150 w 3130550"/>
              <a:gd name="connsiteY6" fmla="*/ 267918 h 3811218"/>
              <a:gd name="connsiteX7" fmla="*/ 209550 w 3130550"/>
              <a:gd name="connsiteY7" fmla="*/ 274268 h 3811218"/>
              <a:gd name="connsiteX8" fmla="*/ 247650 w 3130550"/>
              <a:gd name="connsiteY8" fmla="*/ 280618 h 3811218"/>
              <a:gd name="connsiteX9" fmla="*/ 266700 w 3130550"/>
              <a:gd name="connsiteY9" fmla="*/ 286968 h 3811218"/>
              <a:gd name="connsiteX10" fmla="*/ 317500 w 3130550"/>
              <a:gd name="connsiteY10" fmla="*/ 293318 h 3811218"/>
              <a:gd name="connsiteX11" fmla="*/ 342900 w 3130550"/>
              <a:gd name="connsiteY11" fmla="*/ 306018 h 3811218"/>
              <a:gd name="connsiteX12" fmla="*/ 368300 w 3130550"/>
              <a:gd name="connsiteY12" fmla="*/ 312368 h 3811218"/>
              <a:gd name="connsiteX13" fmla="*/ 431800 w 3130550"/>
              <a:gd name="connsiteY13" fmla="*/ 325068 h 3811218"/>
              <a:gd name="connsiteX14" fmla="*/ 508000 w 3130550"/>
              <a:gd name="connsiteY14" fmla="*/ 344118 h 3811218"/>
              <a:gd name="connsiteX15" fmla="*/ 533400 w 3130550"/>
              <a:gd name="connsiteY15" fmla="*/ 350468 h 3811218"/>
              <a:gd name="connsiteX16" fmla="*/ 558800 w 3130550"/>
              <a:gd name="connsiteY16" fmla="*/ 356818 h 3811218"/>
              <a:gd name="connsiteX17" fmla="*/ 603250 w 3130550"/>
              <a:gd name="connsiteY17" fmla="*/ 369518 h 3811218"/>
              <a:gd name="connsiteX18" fmla="*/ 635000 w 3130550"/>
              <a:gd name="connsiteY18" fmla="*/ 375868 h 3811218"/>
              <a:gd name="connsiteX19" fmla="*/ 654050 w 3130550"/>
              <a:gd name="connsiteY19" fmla="*/ 382218 h 3811218"/>
              <a:gd name="connsiteX20" fmla="*/ 704850 w 3130550"/>
              <a:gd name="connsiteY20" fmla="*/ 394918 h 3811218"/>
              <a:gd name="connsiteX21" fmla="*/ 742950 w 3130550"/>
              <a:gd name="connsiteY21" fmla="*/ 407618 h 3811218"/>
              <a:gd name="connsiteX22" fmla="*/ 781050 w 3130550"/>
              <a:gd name="connsiteY22" fmla="*/ 426668 h 3811218"/>
              <a:gd name="connsiteX23" fmla="*/ 755650 w 3130550"/>
              <a:gd name="connsiteY23" fmla="*/ 439368 h 3811218"/>
              <a:gd name="connsiteX24" fmla="*/ 539750 w 3130550"/>
              <a:gd name="connsiteY24" fmla="*/ 464768 h 3811218"/>
              <a:gd name="connsiteX25" fmla="*/ 361950 w 3130550"/>
              <a:gd name="connsiteY25" fmla="*/ 477468 h 3811218"/>
              <a:gd name="connsiteX26" fmla="*/ 317500 w 3130550"/>
              <a:gd name="connsiteY26" fmla="*/ 490168 h 3811218"/>
              <a:gd name="connsiteX27" fmla="*/ 273050 w 3130550"/>
              <a:gd name="connsiteY27" fmla="*/ 496518 h 3811218"/>
              <a:gd name="connsiteX28" fmla="*/ 234950 w 3130550"/>
              <a:gd name="connsiteY28" fmla="*/ 502868 h 3811218"/>
              <a:gd name="connsiteX29" fmla="*/ 254000 w 3130550"/>
              <a:gd name="connsiteY29" fmla="*/ 547318 h 3811218"/>
              <a:gd name="connsiteX30" fmla="*/ 273050 w 3130550"/>
              <a:gd name="connsiteY30" fmla="*/ 553668 h 3811218"/>
              <a:gd name="connsiteX31" fmla="*/ 292100 w 3130550"/>
              <a:gd name="connsiteY31" fmla="*/ 566368 h 3811218"/>
              <a:gd name="connsiteX32" fmla="*/ 311150 w 3130550"/>
              <a:gd name="connsiteY32" fmla="*/ 572718 h 3811218"/>
              <a:gd name="connsiteX33" fmla="*/ 361950 w 3130550"/>
              <a:gd name="connsiteY33" fmla="*/ 598118 h 3811218"/>
              <a:gd name="connsiteX34" fmla="*/ 450850 w 3130550"/>
              <a:gd name="connsiteY34" fmla="*/ 623518 h 3811218"/>
              <a:gd name="connsiteX35" fmla="*/ 488950 w 3130550"/>
              <a:gd name="connsiteY35" fmla="*/ 636218 h 3811218"/>
              <a:gd name="connsiteX36" fmla="*/ 508000 w 3130550"/>
              <a:gd name="connsiteY36" fmla="*/ 642568 h 3811218"/>
              <a:gd name="connsiteX37" fmla="*/ 527050 w 3130550"/>
              <a:gd name="connsiteY37" fmla="*/ 655268 h 3811218"/>
              <a:gd name="connsiteX38" fmla="*/ 565150 w 3130550"/>
              <a:gd name="connsiteY38" fmla="*/ 667968 h 3811218"/>
              <a:gd name="connsiteX39" fmla="*/ 584200 w 3130550"/>
              <a:gd name="connsiteY39" fmla="*/ 674318 h 3811218"/>
              <a:gd name="connsiteX40" fmla="*/ 622300 w 3130550"/>
              <a:gd name="connsiteY40" fmla="*/ 680668 h 3811218"/>
              <a:gd name="connsiteX41" fmla="*/ 660400 w 3130550"/>
              <a:gd name="connsiteY41" fmla="*/ 693368 h 3811218"/>
              <a:gd name="connsiteX42" fmla="*/ 679450 w 3130550"/>
              <a:gd name="connsiteY42" fmla="*/ 699718 h 3811218"/>
              <a:gd name="connsiteX43" fmla="*/ 641350 w 3130550"/>
              <a:gd name="connsiteY43" fmla="*/ 712418 h 3811218"/>
              <a:gd name="connsiteX44" fmla="*/ 615950 w 3130550"/>
              <a:gd name="connsiteY44" fmla="*/ 725118 h 3811218"/>
              <a:gd name="connsiteX45" fmla="*/ 412750 w 3130550"/>
              <a:gd name="connsiteY45" fmla="*/ 737818 h 3811218"/>
              <a:gd name="connsiteX46" fmla="*/ 374650 w 3130550"/>
              <a:gd name="connsiteY46" fmla="*/ 744168 h 3811218"/>
              <a:gd name="connsiteX47" fmla="*/ 292100 w 3130550"/>
              <a:gd name="connsiteY47" fmla="*/ 750518 h 3811218"/>
              <a:gd name="connsiteX48" fmla="*/ 247650 w 3130550"/>
              <a:gd name="connsiteY48" fmla="*/ 763218 h 3811218"/>
              <a:gd name="connsiteX49" fmla="*/ 158750 w 3130550"/>
              <a:gd name="connsiteY49" fmla="*/ 775918 h 3811218"/>
              <a:gd name="connsiteX50" fmla="*/ 127000 w 3130550"/>
              <a:gd name="connsiteY50" fmla="*/ 782268 h 3811218"/>
              <a:gd name="connsiteX51" fmla="*/ 152400 w 3130550"/>
              <a:gd name="connsiteY51" fmla="*/ 801318 h 3811218"/>
              <a:gd name="connsiteX52" fmla="*/ 209550 w 3130550"/>
              <a:gd name="connsiteY52" fmla="*/ 820368 h 3811218"/>
              <a:gd name="connsiteX53" fmla="*/ 241300 w 3130550"/>
              <a:gd name="connsiteY53" fmla="*/ 826718 h 3811218"/>
              <a:gd name="connsiteX54" fmla="*/ 292100 w 3130550"/>
              <a:gd name="connsiteY54" fmla="*/ 845768 h 3811218"/>
              <a:gd name="connsiteX55" fmla="*/ 311150 w 3130550"/>
              <a:gd name="connsiteY55" fmla="*/ 852118 h 3811218"/>
              <a:gd name="connsiteX56" fmla="*/ 361950 w 3130550"/>
              <a:gd name="connsiteY56" fmla="*/ 858468 h 3811218"/>
              <a:gd name="connsiteX57" fmla="*/ 247650 w 3130550"/>
              <a:gd name="connsiteY57" fmla="*/ 877518 h 3811218"/>
              <a:gd name="connsiteX58" fmla="*/ 215900 w 3130550"/>
              <a:gd name="connsiteY58" fmla="*/ 883868 h 3811218"/>
              <a:gd name="connsiteX59" fmla="*/ 171450 w 3130550"/>
              <a:gd name="connsiteY59" fmla="*/ 909268 h 3811218"/>
              <a:gd name="connsiteX60" fmla="*/ 133350 w 3130550"/>
              <a:gd name="connsiteY60" fmla="*/ 921968 h 3811218"/>
              <a:gd name="connsiteX61" fmla="*/ 184150 w 3130550"/>
              <a:gd name="connsiteY61" fmla="*/ 928318 h 3811218"/>
              <a:gd name="connsiteX62" fmla="*/ 203200 w 3130550"/>
              <a:gd name="connsiteY62" fmla="*/ 941018 h 3811218"/>
              <a:gd name="connsiteX63" fmla="*/ 241300 w 3130550"/>
              <a:gd name="connsiteY63" fmla="*/ 947368 h 3811218"/>
              <a:gd name="connsiteX64" fmla="*/ 260350 w 3130550"/>
              <a:gd name="connsiteY64" fmla="*/ 953718 h 3811218"/>
              <a:gd name="connsiteX65" fmla="*/ 298450 w 3130550"/>
              <a:gd name="connsiteY65" fmla="*/ 960068 h 3811218"/>
              <a:gd name="connsiteX66" fmla="*/ 330200 w 3130550"/>
              <a:gd name="connsiteY66" fmla="*/ 966418 h 3811218"/>
              <a:gd name="connsiteX67" fmla="*/ 355600 w 3130550"/>
              <a:gd name="connsiteY67" fmla="*/ 972768 h 3811218"/>
              <a:gd name="connsiteX68" fmla="*/ 393700 w 3130550"/>
              <a:gd name="connsiteY68" fmla="*/ 979118 h 3811218"/>
              <a:gd name="connsiteX69" fmla="*/ 419100 w 3130550"/>
              <a:gd name="connsiteY69" fmla="*/ 985468 h 3811218"/>
              <a:gd name="connsiteX70" fmla="*/ 457200 w 3130550"/>
              <a:gd name="connsiteY70" fmla="*/ 991818 h 3811218"/>
              <a:gd name="connsiteX71" fmla="*/ 476250 w 3130550"/>
              <a:gd name="connsiteY71" fmla="*/ 998168 h 3811218"/>
              <a:gd name="connsiteX72" fmla="*/ 558800 w 3130550"/>
              <a:gd name="connsiteY72" fmla="*/ 1010868 h 3811218"/>
              <a:gd name="connsiteX73" fmla="*/ 609600 w 3130550"/>
              <a:gd name="connsiteY73" fmla="*/ 1023568 h 3811218"/>
              <a:gd name="connsiteX74" fmla="*/ 628650 w 3130550"/>
              <a:gd name="connsiteY74" fmla="*/ 1029918 h 3811218"/>
              <a:gd name="connsiteX75" fmla="*/ 622300 w 3130550"/>
              <a:gd name="connsiteY75" fmla="*/ 1055318 h 3811218"/>
              <a:gd name="connsiteX76" fmla="*/ 565150 w 3130550"/>
              <a:gd name="connsiteY76" fmla="*/ 1074368 h 3811218"/>
              <a:gd name="connsiteX77" fmla="*/ 546100 w 3130550"/>
              <a:gd name="connsiteY77" fmla="*/ 1080718 h 3811218"/>
              <a:gd name="connsiteX78" fmla="*/ 171450 w 3130550"/>
              <a:gd name="connsiteY78" fmla="*/ 1087068 h 3811218"/>
              <a:gd name="connsiteX79" fmla="*/ 133350 w 3130550"/>
              <a:gd name="connsiteY79" fmla="*/ 1093418 h 3811218"/>
              <a:gd name="connsiteX80" fmla="*/ 184150 w 3130550"/>
              <a:gd name="connsiteY80" fmla="*/ 1118818 h 3811218"/>
              <a:gd name="connsiteX81" fmla="*/ 234950 w 3130550"/>
              <a:gd name="connsiteY81" fmla="*/ 1144218 h 3811218"/>
              <a:gd name="connsiteX82" fmla="*/ 292100 w 3130550"/>
              <a:gd name="connsiteY82" fmla="*/ 1156918 h 3811218"/>
              <a:gd name="connsiteX83" fmla="*/ 317500 w 3130550"/>
              <a:gd name="connsiteY83" fmla="*/ 1169618 h 3811218"/>
              <a:gd name="connsiteX84" fmla="*/ 355600 w 3130550"/>
              <a:gd name="connsiteY84" fmla="*/ 1182318 h 3811218"/>
              <a:gd name="connsiteX85" fmla="*/ 393700 w 3130550"/>
              <a:gd name="connsiteY85" fmla="*/ 1201368 h 3811218"/>
              <a:gd name="connsiteX86" fmla="*/ 336550 w 3130550"/>
              <a:gd name="connsiteY86" fmla="*/ 1233118 h 3811218"/>
              <a:gd name="connsiteX87" fmla="*/ 241300 w 3130550"/>
              <a:gd name="connsiteY87" fmla="*/ 1239468 h 3811218"/>
              <a:gd name="connsiteX88" fmla="*/ 222250 w 3130550"/>
              <a:gd name="connsiteY88" fmla="*/ 1252168 h 3811218"/>
              <a:gd name="connsiteX89" fmla="*/ 196850 w 3130550"/>
              <a:gd name="connsiteY89" fmla="*/ 1258518 h 3811218"/>
              <a:gd name="connsiteX90" fmla="*/ 209550 w 3130550"/>
              <a:gd name="connsiteY90" fmla="*/ 1277568 h 3811218"/>
              <a:gd name="connsiteX91" fmla="*/ 266700 w 3130550"/>
              <a:gd name="connsiteY91" fmla="*/ 1302968 h 3811218"/>
              <a:gd name="connsiteX92" fmla="*/ 311150 w 3130550"/>
              <a:gd name="connsiteY92" fmla="*/ 1328368 h 3811218"/>
              <a:gd name="connsiteX93" fmla="*/ 349250 w 3130550"/>
              <a:gd name="connsiteY93" fmla="*/ 1341068 h 3811218"/>
              <a:gd name="connsiteX94" fmla="*/ 393700 w 3130550"/>
              <a:gd name="connsiteY94" fmla="*/ 1353768 h 3811218"/>
              <a:gd name="connsiteX95" fmla="*/ 412750 w 3130550"/>
              <a:gd name="connsiteY95" fmla="*/ 1366468 h 3811218"/>
              <a:gd name="connsiteX96" fmla="*/ 457200 w 3130550"/>
              <a:gd name="connsiteY96" fmla="*/ 1379168 h 3811218"/>
              <a:gd name="connsiteX97" fmla="*/ 476250 w 3130550"/>
              <a:gd name="connsiteY97" fmla="*/ 1391868 h 3811218"/>
              <a:gd name="connsiteX98" fmla="*/ 514350 w 3130550"/>
              <a:gd name="connsiteY98" fmla="*/ 1404568 h 3811218"/>
              <a:gd name="connsiteX99" fmla="*/ 533400 w 3130550"/>
              <a:gd name="connsiteY99" fmla="*/ 1410918 h 3811218"/>
              <a:gd name="connsiteX100" fmla="*/ 552450 w 3130550"/>
              <a:gd name="connsiteY100" fmla="*/ 1423618 h 3811218"/>
              <a:gd name="connsiteX101" fmla="*/ 571500 w 3130550"/>
              <a:gd name="connsiteY101" fmla="*/ 1429968 h 3811218"/>
              <a:gd name="connsiteX102" fmla="*/ 609600 w 3130550"/>
              <a:gd name="connsiteY102" fmla="*/ 1455368 h 3811218"/>
              <a:gd name="connsiteX103" fmla="*/ 520700 w 3130550"/>
              <a:gd name="connsiteY103" fmla="*/ 1487118 h 3811218"/>
              <a:gd name="connsiteX104" fmla="*/ 311150 w 3130550"/>
              <a:gd name="connsiteY104" fmla="*/ 1499818 h 3811218"/>
              <a:gd name="connsiteX105" fmla="*/ 247650 w 3130550"/>
              <a:gd name="connsiteY105" fmla="*/ 1512518 h 3811218"/>
              <a:gd name="connsiteX106" fmla="*/ 190500 w 3130550"/>
              <a:gd name="connsiteY106" fmla="*/ 1518868 h 3811218"/>
              <a:gd name="connsiteX107" fmla="*/ 101600 w 3130550"/>
              <a:gd name="connsiteY107" fmla="*/ 1544268 h 3811218"/>
              <a:gd name="connsiteX108" fmla="*/ 82550 w 3130550"/>
              <a:gd name="connsiteY108" fmla="*/ 1550618 h 3811218"/>
              <a:gd name="connsiteX109" fmla="*/ 120650 w 3130550"/>
              <a:gd name="connsiteY109" fmla="*/ 1595068 h 3811218"/>
              <a:gd name="connsiteX110" fmla="*/ 158750 w 3130550"/>
              <a:gd name="connsiteY110" fmla="*/ 1614118 h 3811218"/>
              <a:gd name="connsiteX111" fmla="*/ 184150 w 3130550"/>
              <a:gd name="connsiteY111" fmla="*/ 1633168 h 3811218"/>
              <a:gd name="connsiteX112" fmla="*/ 228600 w 3130550"/>
              <a:gd name="connsiteY112" fmla="*/ 1652218 h 3811218"/>
              <a:gd name="connsiteX113" fmla="*/ 254000 w 3130550"/>
              <a:gd name="connsiteY113" fmla="*/ 1664918 h 3811218"/>
              <a:gd name="connsiteX114" fmla="*/ 304800 w 3130550"/>
              <a:gd name="connsiteY114" fmla="*/ 1683968 h 3811218"/>
              <a:gd name="connsiteX115" fmla="*/ 336550 w 3130550"/>
              <a:gd name="connsiteY115" fmla="*/ 1696668 h 3811218"/>
              <a:gd name="connsiteX116" fmla="*/ 374650 w 3130550"/>
              <a:gd name="connsiteY116" fmla="*/ 1709368 h 3811218"/>
              <a:gd name="connsiteX117" fmla="*/ 393700 w 3130550"/>
              <a:gd name="connsiteY117" fmla="*/ 1722068 h 3811218"/>
              <a:gd name="connsiteX118" fmla="*/ 431800 w 3130550"/>
              <a:gd name="connsiteY118" fmla="*/ 1734768 h 3811218"/>
              <a:gd name="connsiteX119" fmla="*/ 450850 w 3130550"/>
              <a:gd name="connsiteY119" fmla="*/ 1741118 h 3811218"/>
              <a:gd name="connsiteX120" fmla="*/ 469900 w 3130550"/>
              <a:gd name="connsiteY120" fmla="*/ 1747468 h 3811218"/>
              <a:gd name="connsiteX121" fmla="*/ 495300 w 3130550"/>
              <a:gd name="connsiteY121" fmla="*/ 1753818 h 3811218"/>
              <a:gd name="connsiteX122" fmla="*/ 514350 w 3130550"/>
              <a:gd name="connsiteY122" fmla="*/ 1766518 h 3811218"/>
              <a:gd name="connsiteX123" fmla="*/ 571500 w 3130550"/>
              <a:gd name="connsiteY123" fmla="*/ 1785568 h 3811218"/>
              <a:gd name="connsiteX124" fmla="*/ 590550 w 3130550"/>
              <a:gd name="connsiteY124" fmla="*/ 1791918 h 3811218"/>
              <a:gd name="connsiteX125" fmla="*/ 609600 w 3130550"/>
              <a:gd name="connsiteY125" fmla="*/ 1798268 h 3811218"/>
              <a:gd name="connsiteX126" fmla="*/ 590550 w 3130550"/>
              <a:gd name="connsiteY126" fmla="*/ 1810968 h 3811218"/>
              <a:gd name="connsiteX127" fmla="*/ 495300 w 3130550"/>
              <a:gd name="connsiteY127" fmla="*/ 1823668 h 3811218"/>
              <a:gd name="connsiteX128" fmla="*/ 431800 w 3130550"/>
              <a:gd name="connsiteY128" fmla="*/ 1830018 h 3811218"/>
              <a:gd name="connsiteX129" fmla="*/ 177800 w 3130550"/>
              <a:gd name="connsiteY129" fmla="*/ 1842718 h 3811218"/>
              <a:gd name="connsiteX130" fmla="*/ 127000 w 3130550"/>
              <a:gd name="connsiteY130" fmla="*/ 1849068 h 3811218"/>
              <a:gd name="connsiteX131" fmla="*/ 69850 w 3130550"/>
              <a:gd name="connsiteY131" fmla="*/ 1861768 h 3811218"/>
              <a:gd name="connsiteX132" fmla="*/ 57150 w 3130550"/>
              <a:gd name="connsiteY132" fmla="*/ 1880818 h 3811218"/>
              <a:gd name="connsiteX133" fmla="*/ 82550 w 3130550"/>
              <a:gd name="connsiteY133" fmla="*/ 1899868 h 3811218"/>
              <a:gd name="connsiteX134" fmla="*/ 133350 w 3130550"/>
              <a:gd name="connsiteY134" fmla="*/ 1931618 h 3811218"/>
              <a:gd name="connsiteX135" fmla="*/ 190500 w 3130550"/>
              <a:gd name="connsiteY135" fmla="*/ 1969718 h 3811218"/>
              <a:gd name="connsiteX136" fmla="*/ 228600 w 3130550"/>
              <a:gd name="connsiteY136" fmla="*/ 1988768 h 3811218"/>
              <a:gd name="connsiteX137" fmla="*/ 260350 w 3130550"/>
              <a:gd name="connsiteY137" fmla="*/ 2001468 h 3811218"/>
              <a:gd name="connsiteX138" fmla="*/ 285750 w 3130550"/>
              <a:gd name="connsiteY138" fmla="*/ 2020518 h 3811218"/>
              <a:gd name="connsiteX139" fmla="*/ 330200 w 3130550"/>
              <a:gd name="connsiteY139" fmla="*/ 2039568 h 3811218"/>
              <a:gd name="connsiteX140" fmla="*/ 342900 w 3130550"/>
              <a:gd name="connsiteY140" fmla="*/ 2058618 h 3811218"/>
              <a:gd name="connsiteX141" fmla="*/ 361950 w 3130550"/>
              <a:gd name="connsiteY141" fmla="*/ 2064968 h 3811218"/>
              <a:gd name="connsiteX142" fmla="*/ 387350 w 3130550"/>
              <a:gd name="connsiteY142" fmla="*/ 2077668 h 3811218"/>
              <a:gd name="connsiteX143" fmla="*/ 425450 w 3130550"/>
              <a:gd name="connsiteY143" fmla="*/ 2109418 h 3811218"/>
              <a:gd name="connsiteX144" fmla="*/ 444500 w 3130550"/>
              <a:gd name="connsiteY144" fmla="*/ 2122118 h 3811218"/>
              <a:gd name="connsiteX145" fmla="*/ 419100 w 3130550"/>
              <a:gd name="connsiteY145" fmla="*/ 2141168 h 3811218"/>
              <a:gd name="connsiteX146" fmla="*/ 374650 w 3130550"/>
              <a:gd name="connsiteY146" fmla="*/ 2153868 h 3811218"/>
              <a:gd name="connsiteX147" fmla="*/ 355600 w 3130550"/>
              <a:gd name="connsiteY147" fmla="*/ 2160218 h 3811218"/>
              <a:gd name="connsiteX148" fmla="*/ 330200 w 3130550"/>
              <a:gd name="connsiteY148" fmla="*/ 2166568 h 3811218"/>
              <a:gd name="connsiteX149" fmla="*/ 292100 w 3130550"/>
              <a:gd name="connsiteY149" fmla="*/ 2179268 h 3811218"/>
              <a:gd name="connsiteX150" fmla="*/ 273050 w 3130550"/>
              <a:gd name="connsiteY150" fmla="*/ 2185618 h 3811218"/>
              <a:gd name="connsiteX151" fmla="*/ 266700 w 3130550"/>
              <a:gd name="connsiteY151" fmla="*/ 2204668 h 3811218"/>
              <a:gd name="connsiteX152" fmla="*/ 285750 w 3130550"/>
              <a:gd name="connsiteY152" fmla="*/ 2223718 h 3811218"/>
              <a:gd name="connsiteX153" fmla="*/ 330200 w 3130550"/>
              <a:gd name="connsiteY153" fmla="*/ 2242768 h 3811218"/>
              <a:gd name="connsiteX154" fmla="*/ 349250 w 3130550"/>
              <a:gd name="connsiteY154" fmla="*/ 2255468 h 3811218"/>
              <a:gd name="connsiteX155" fmla="*/ 381000 w 3130550"/>
              <a:gd name="connsiteY155" fmla="*/ 2268168 h 3811218"/>
              <a:gd name="connsiteX156" fmla="*/ 406400 w 3130550"/>
              <a:gd name="connsiteY156" fmla="*/ 2287218 h 3811218"/>
              <a:gd name="connsiteX157" fmla="*/ 476250 w 3130550"/>
              <a:gd name="connsiteY157" fmla="*/ 2312618 h 3811218"/>
              <a:gd name="connsiteX158" fmla="*/ 501650 w 3130550"/>
              <a:gd name="connsiteY158" fmla="*/ 2325318 h 3811218"/>
              <a:gd name="connsiteX159" fmla="*/ 520700 w 3130550"/>
              <a:gd name="connsiteY159" fmla="*/ 2331668 h 3811218"/>
              <a:gd name="connsiteX160" fmla="*/ 558800 w 3130550"/>
              <a:gd name="connsiteY160" fmla="*/ 2357068 h 3811218"/>
              <a:gd name="connsiteX161" fmla="*/ 577850 w 3130550"/>
              <a:gd name="connsiteY161" fmla="*/ 2369768 h 3811218"/>
              <a:gd name="connsiteX162" fmla="*/ 539750 w 3130550"/>
              <a:gd name="connsiteY162" fmla="*/ 2382468 h 3811218"/>
              <a:gd name="connsiteX163" fmla="*/ 463550 w 3130550"/>
              <a:gd name="connsiteY163" fmla="*/ 2395168 h 3811218"/>
              <a:gd name="connsiteX164" fmla="*/ 425450 w 3130550"/>
              <a:gd name="connsiteY164" fmla="*/ 2401518 h 3811218"/>
              <a:gd name="connsiteX165" fmla="*/ 361950 w 3130550"/>
              <a:gd name="connsiteY165" fmla="*/ 2414218 h 3811218"/>
              <a:gd name="connsiteX166" fmla="*/ 330200 w 3130550"/>
              <a:gd name="connsiteY166" fmla="*/ 2426918 h 3811218"/>
              <a:gd name="connsiteX167" fmla="*/ 279400 w 3130550"/>
              <a:gd name="connsiteY167" fmla="*/ 2433268 h 3811218"/>
              <a:gd name="connsiteX168" fmla="*/ 234950 w 3130550"/>
              <a:gd name="connsiteY168" fmla="*/ 2439618 h 3811218"/>
              <a:gd name="connsiteX169" fmla="*/ 177800 w 3130550"/>
              <a:gd name="connsiteY169" fmla="*/ 2452318 h 3811218"/>
              <a:gd name="connsiteX170" fmla="*/ 139700 w 3130550"/>
              <a:gd name="connsiteY170" fmla="*/ 2465018 h 3811218"/>
              <a:gd name="connsiteX171" fmla="*/ 120650 w 3130550"/>
              <a:gd name="connsiteY171" fmla="*/ 2477718 h 3811218"/>
              <a:gd name="connsiteX172" fmla="*/ 133350 w 3130550"/>
              <a:gd name="connsiteY172" fmla="*/ 2496768 h 3811218"/>
              <a:gd name="connsiteX173" fmla="*/ 184150 w 3130550"/>
              <a:gd name="connsiteY173" fmla="*/ 2528518 h 3811218"/>
              <a:gd name="connsiteX174" fmla="*/ 215900 w 3130550"/>
              <a:gd name="connsiteY174" fmla="*/ 2547568 h 3811218"/>
              <a:gd name="connsiteX175" fmla="*/ 241300 w 3130550"/>
              <a:gd name="connsiteY175" fmla="*/ 2560268 h 3811218"/>
              <a:gd name="connsiteX176" fmla="*/ 292100 w 3130550"/>
              <a:gd name="connsiteY176" fmla="*/ 2585668 h 3811218"/>
              <a:gd name="connsiteX177" fmla="*/ 349250 w 3130550"/>
              <a:gd name="connsiteY177" fmla="*/ 2623768 h 3811218"/>
              <a:gd name="connsiteX178" fmla="*/ 368300 w 3130550"/>
              <a:gd name="connsiteY178" fmla="*/ 2630118 h 3811218"/>
              <a:gd name="connsiteX179" fmla="*/ 419100 w 3130550"/>
              <a:gd name="connsiteY179" fmla="*/ 2661868 h 3811218"/>
              <a:gd name="connsiteX180" fmla="*/ 476250 w 3130550"/>
              <a:gd name="connsiteY180" fmla="*/ 2693618 h 3811218"/>
              <a:gd name="connsiteX181" fmla="*/ 520700 w 3130550"/>
              <a:gd name="connsiteY181" fmla="*/ 2731718 h 3811218"/>
              <a:gd name="connsiteX182" fmla="*/ 514350 w 3130550"/>
              <a:gd name="connsiteY182" fmla="*/ 2750768 h 3811218"/>
              <a:gd name="connsiteX183" fmla="*/ 203200 w 3130550"/>
              <a:gd name="connsiteY183" fmla="*/ 2763468 h 3811218"/>
              <a:gd name="connsiteX184" fmla="*/ 196850 w 3130550"/>
              <a:gd name="connsiteY184" fmla="*/ 2782518 h 3811218"/>
              <a:gd name="connsiteX185" fmla="*/ 228600 w 3130550"/>
              <a:gd name="connsiteY185" fmla="*/ 2807918 h 3811218"/>
              <a:gd name="connsiteX186" fmla="*/ 266700 w 3130550"/>
              <a:gd name="connsiteY186" fmla="*/ 2839668 h 3811218"/>
              <a:gd name="connsiteX187" fmla="*/ 292100 w 3130550"/>
              <a:gd name="connsiteY187" fmla="*/ 2846018 h 3811218"/>
              <a:gd name="connsiteX188" fmla="*/ 342900 w 3130550"/>
              <a:gd name="connsiteY188" fmla="*/ 2884118 h 3811218"/>
              <a:gd name="connsiteX189" fmla="*/ 374650 w 3130550"/>
              <a:gd name="connsiteY189" fmla="*/ 2896818 h 3811218"/>
              <a:gd name="connsiteX190" fmla="*/ 419100 w 3130550"/>
              <a:gd name="connsiteY190" fmla="*/ 2922218 h 3811218"/>
              <a:gd name="connsiteX191" fmla="*/ 444500 w 3130550"/>
              <a:gd name="connsiteY191" fmla="*/ 2928568 h 3811218"/>
              <a:gd name="connsiteX192" fmla="*/ 476250 w 3130550"/>
              <a:gd name="connsiteY192" fmla="*/ 2947618 h 3811218"/>
              <a:gd name="connsiteX193" fmla="*/ 488950 w 3130550"/>
              <a:gd name="connsiteY193" fmla="*/ 2966668 h 3811218"/>
              <a:gd name="connsiteX194" fmla="*/ 501650 w 3130550"/>
              <a:gd name="connsiteY194" fmla="*/ 3011118 h 3811218"/>
              <a:gd name="connsiteX195" fmla="*/ 488950 w 3130550"/>
              <a:gd name="connsiteY195" fmla="*/ 3030168 h 3811218"/>
              <a:gd name="connsiteX196" fmla="*/ 482600 w 3130550"/>
              <a:gd name="connsiteY196" fmla="*/ 3049218 h 3811218"/>
              <a:gd name="connsiteX197" fmla="*/ 463550 w 3130550"/>
              <a:gd name="connsiteY197" fmla="*/ 3061918 h 3811218"/>
              <a:gd name="connsiteX198" fmla="*/ 438150 w 3130550"/>
              <a:gd name="connsiteY198" fmla="*/ 3093668 h 3811218"/>
              <a:gd name="connsiteX199" fmla="*/ 381000 w 3130550"/>
              <a:gd name="connsiteY199" fmla="*/ 3138118 h 3811218"/>
              <a:gd name="connsiteX200" fmla="*/ 336550 w 3130550"/>
              <a:gd name="connsiteY200" fmla="*/ 3157168 h 3811218"/>
              <a:gd name="connsiteX201" fmla="*/ 304800 w 3130550"/>
              <a:gd name="connsiteY201" fmla="*/ 3169868 h 3811218"/>
              <a:gd name="connsiteX202" fmla="*/ 266700 w 3130550"/>
              <a:gd name="connsiteY202" fmla="*/ 3182568 h 3811218"/>
              <a:gd name="connsiteX203" fmla="*/ 241300 w 3130550"/>
              <a:gd name="connsiteY203" fmla="*/ 3195268 h 3811218"/>
              <a:gd name="connsiteX204" fmla="*/ 209550 w 3130550"/>
              <a:gd name="connsiteY204" fmla="*/ 3201618 h 3811218"/>
              <a:gd name="connsiteX205" fmla="*/ 114300 w 3130550"/>
              <a:gd name="connsiteY205" fmla="*/ 3220668 h 3811218"/>
              <a:gd name="connsiteX206" fmla="*/ 76200 w 3130550"/>
              <a:gd name="connsiteY206" fmla="*/ 3239718 h 3811218"/>
              <a:gd name="connsiteX207" fmla="*/ 82550 w 3130550"/>
              <a:gd name="connsiteY207" fmla="*/ 3265118 h 3811218"/>
              <a:gd name="connsiteX208" fmla="*/ 114300 w 3130550"/>
              <a:gd name="connsiteY208" fmla="*/ 3284168 h 3811218"/>
              <a:gd name="connsiteX209" fmla="*/ 158750 w 3130550"/>
              <a:gd name="connsiteY209" fmla="*/ 3315918 h 3811218"/>
              <a:gd name="connsiteX210" fmla="*/ 203200 w 3130550"/>
              <a:gd name="connsiteY210" fmla="*/ 3334968 h 3811218"/>
              <a:gd name="connsiteX211" fmla="*/ 241300 w 3130550"/>
              <a:gd name="connsiteY211" fmla="*/ 3354018 h 3811218"/>
              <a:gd name="connsiteX212" fmla="*/ 298450 w 3130550"/>
              <a:gd name="connsiteY212" fmla="*/ 3385768 h 3811218"/>
              <a:gd name="connsiteX213" fmla="*/ 304800 w 3130550"/>
              <a:gd name="connsiteY213" fmla="*/ 3404818 h 3811218"/>
              <a:gd name="connsiteX214" fmla="*/ 292100 w 3130550"/>
              <a:gd name="connsiteY214" fmla="*/ 3423868 h 3811218"/>
              <a:gd name="connsiteX215" fmla="*/ 247650 w 3130550"/>
              <a:gd name="connsiteY215" fmla="*/ 3449268 h 3811218"/>
              <a:gd name="connsiteX216" fmla="*/ 228600 w 3130550"/>
              <a:gd name="connsiteY216" fmla="*/ 3455618 h 3811218"/>
              <a:gd name="connsiteX217" fmla="*/ 165100 w 3130550"/>
              <a:gd name="connsiteY217" fmla="*/ 3487368 h 3811218"/>
              <a:gd name="connsiteX218" fmla="*/ 127000 w 3130550"/>
              <a:gd name="connsiteY218" fmla="*/ 3512768 h 3811218"/>
              <a:gd name="connsiteX219" fmla="*/ 88900 w 3130550"/>
              <a:gd name="connsiteY219" fmla="*/ 3531818 h 3811218"/>
              <a:gd name="connsiteX220" fmla="*/ 50800 w 3130550"/>
              <a:gd name="connsiteY220" fmla="*/ 3550868 h 3811218"/>
              <a:gd name="connsiteX221" fmla="*/ 38100 w 3130550"/>
              <a:gd name="connsiteY221" fmla="*/ 3569918 h 3811218"/>
              <a:gd name="connsiteX222" fmla="*/ 6350 w 3130550"/>
              <a:gd name="connsiteY222" fmla="*/ 3588968 h 3811218"/>
              <a:gd name="connsiteX223" fmla="*/ 0 w 3130550"/>
              <a:gd name="connsiteY223" fmla="*/ 3804868 h 38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3130550" h="3811218">
                <a:moveTo>
                  <a:pt x="0" y="3804868"/>
                </a:moveTo>
                <a:lnTo>
                  <a:pt x="3130550" y="3811218"/>
                </a:lnTo>
                <a:lnTo>
                  <a:pt x="3130550" y="159968"/>
                </a:lnTo>
                <a:cubicBezTo>
                  <a:pt x="2854325" y="26618"/>
                  <a:pt x="2246842" y="-7249"/>
                  <a:pt x="1816100" y="1218"/>
                </a:cubicBezTo>
                <a:cubicBezTo>
                  <a:pt x="1385358" y="9685"/>
                  <a:pt x="791633" y="100701"/>
                  <a:pt x="584200" y="134568"/>
                </a:cubicBezTo>
                <a:cubicBezTo>
                  <a:pt x="376767" y="168435"/>
                  <a:pt x="194733" y="215001"/>
                  <a:pt x="0" y="255218"/>
                </a:cubicBezTo>
                <a:cubicBezTo>
                  <a:pt x="63730" y="258253"/>
                  <a:pt x="122428" y="257631"/>
                  <a:pt x="184150" y="267918"/>
                </a:cubicBezTo>
                <a:cubicBezTo>
                  <a:pt x="192758" y="269353"/>
                  <a:pt x="200992" y="272556"/>
                  <a:pt x="209550" y="274268"/>
                </a:cubicBezTo>
                <a:cubicBezTo>
                  <a:pt x="222175" y="276793"/>
                  <a:pt x="235081" y="277825"/>
                  <a:pt x="247650" y="280618"/>
                </a:cubicBezTo>
                <a:cubicBezTo>
                  <a:pt x="254184" y="282070"/>
                  <a:pt x="260114" y="285771"/>
                  <a:pt x="266700" y="286968"/>
                </a:cubicBezTo>
                <a:cubicBezTo>
                  <a:pt x="283490" y="290021"/>
                  <a:pt x="300567" y="291201"/>
                  <a:pt x="317500" y="293318"/>
                </a:cubicBezTo>
                <a:cubicBezTo>
                  <a:pt x="325967" y="297551"/>
                  <a:pt x="334037" y="302694"/>
                  <a:pt x="342900" y="306018"/>
                </a:cubicBezTo>
                <a:cubicBezTo>
                  <a:pt x="351072" y="309082"/>
                  <a:pt x="359766" y="310539"/>
                  <a:pt x="368300" y="312368"/>
                </a:cubicBezTo>
                <a:cubicBezTo>
                  <a:pt x="389407" y="316891"/>
                  <a:pt x="410859" y="319833"/>
                  <a:pt x="431800" y="325068"/>
                </a:cubicBezTo>
                <a:lnTo>
                  <a:pt x="508000" y="344118"/>
                </a:lnTo>
                <a:lnTo>
                  <a:pt x="533400" y="350468"/>
                </a:lnTo>
                <a:cubicBezTo>
                  <a:pt x="541867" y="352585"/>
                  <a:pt x="550521" y="354058"/>
                  <a:pt x="558800" y="356818"/>
                </a:cubicBezTo>
                <a:cubicBezTo>
                  <a:pt x="580014" y="363889"/>
                  <a:pt x="579330" y="364202"/>
                  <a:pt x="603250" y="369518"/>
                </a:cubicBezTo>
                <a:cubicBezTo>
                  <a:pt x="613786" y="371859"/>
                  <a:pt x="624529" y="373250"/>
                  <a:pt x="635000" y="375868"/>
                </a:cubicBezTo>
                <a:cubicBezTo>
                  <a:pt x="641494" y="377491"/>
                  <a:pt x="647592" y="380457"/>
                  <a:pt x="654050" y="382218"/>
                </a:cubicBezTo>
                <a:cubicBezTo>
                  <a:pt x="670889" y="386811"/>
                  <a:pt x="688291" y="389398"/>
                  <a:pt x="704850" y="394918"/>
                </a:cubicBezTo>
                <a:cubicBezTo>
                  <a:pt x="717550" y="399151"/>
                  <a:pt x="731811" y="400192"/>
                  <a:pt x="742950" y="407618"/>
                </a:cubicBezTo>
                <a:cubicBezTo>
                  <a:pt x="767569" y="424031"/>
                  <a:pt x="754760" y="417905"/>
                  <a:pt x="781050" y="426668"/>
                </a:cubicBezTo>
                <a:cubicBezTo>
                  <a:pt x="772583" y="430901"/>
                  <a:pt x="764630" y="436375"/>
                  <a:pt x="755650" y="439368"/>
                </a:cubicBezTo>
                <a:cubicBezTo>
                  <a:pt x="686131" y="462541"/>
                  <a:pt x="612116" y="459944"/>
                  <a:pt x="539750" y="464768"/>
                </a:cubicBezTo>
                <a:lnTo>
                  <a:pt x="361950" y="477468"/>
                </a:lnTo>
                <a:cubicBezTo>
                  <a:pt x="347133" y="481701"/>
                  <a:pt x="332568" y="486939"/>
                  <a:pt x="317500" y="490168"/>
                </a:cubicBezTo>
                <a:cubicBezTo>
                  <a:pt x="302865" y="493304"/>
                  <a:pt x="287843" y="494242"/>
                  <a:pt x="273050" y="496518"/>
                </a:cubicBezTo>
                <a:cubicBezTo>
                  <a:pt x="260325" y="498476"/>
                  <a:pt x="247650" y="500751"/>
                  <a:pt x="234950" y="502868"/>
                </a:cubicBezTo>
                <a:cubicBezTo>
                  <a:pt x="238763" y="518120"/>
                  <a:pt x="240296" y="536355"/>
                  <a:pt x="254000" y="547318"/>
                </a:cubicBezTo>
                <a:cubicBezTo>
                  <a:pt x="259227" y="551499"/>
                  <a:pt x="267063" y="550675"/>
                  <a:pt x="273050" y="553668"/>
                </a:cubicBezTo>
                <a:cubicBezTo>
                  <a:pt x="279876" y="557081"/>
                  <a:pt x="285274" y="562955"/>
                  <a:pt x="292100" y="566368"/>
                </a:cubicBezTo>
                <a:cubicBezTo>
                  <a:pt x="298087" y="569361"/>
                  <a:pt x="305056" y="569948"/>
                  <a:pt x="311150" y="572718"/>
                </a:cubicBezTo>
                <a:cubicBezTo>
                  <a:pt x="328385" y="580552"/>
                  <a:pt x="343583" y="593526"/>
                  <a:pt x="361950" y="598118"/>
                </a:cubicBezTo>
                <a:cubicBezTo>
                  <a:pt x="425737" y="614065"/>
                  <a:pt x="396191" y="605298"/>
                  <a:pt x="450850" y="623518"/>
                </a:cubicBezTo>
                <a:lnTo>
                  <a:pt x="488950" y="636218"/>
                </a:lnTo>
                <a:cubicBezTo>
                  <a:pt x="495300" y="638335"/>
                  <a:pt x="502431" y="638855"/>
                  <a:pt x="508000" y="642568"/>
                </a:cubicBezTo>
                <a:cubicBezTo>
                  <a:pt x="514350" y="646801"/>
                  <a:pt x="520076" y="652168"/>
                  <a:pt x="527050" y="655268"/>
                </a:cubicBezTo>
                <a:cubicBezTo>
                  <a:pt x="539283" y="660705"/>
                  <a:pt x="552450" y="663735"/>
                  <a:pt x="565150" y="667968"/>
                </a:cubicBezTo>
                <a:cubicBezTo>
                  <a:pt x="571500" y="670085"/>
                  <a:pt x="577598" y="673218"/>
                  <a:pt x="584200" y="674318"/>
                </a:cubicBezTo>
                <a:cubicBezTo>
                  <a:pt x="596900" y="676435"/>
                  <a:pt x="609809" y="677545"/>
                  <a:pt x="622300" y="680668"/>
                </a:cubicBezTo>
                <a:cubicBezTo>
                  <a:pt x="635287" y="683915"/>
                  <a:pt x="647700" y="689135"/>
                  <a:pt x="660400" y="693368"/>
                </a:cubicBezTo>
                <a:lnTo>
                  <a:pt x="679450" y="699718"/>
                </a:lnTo>
                <a:cubicBezTo>
                  <a:pt x="666750" y="703951"/>
                  <a:pt x="653779" y="707446"/>
                  <a:pt x="641350" y="712418"/>
                </a:cubicBezTo>
                <a:cubicBezTo>
                  <a:pt x="632561" y="715934"/>
                  <a:pt x="625287" y="723562"/>
                  <a:pt x="615950" y="725118"/>
                </a:cubicBezTo>
                <a:cubicBezTo>
                  <a:pt x="597813" y="728141"/>
                  <a:pt x="416936" y="737585"/>
                  <a:pt x="412750" y="737818"/>
                </a:cubicBezTo>
                <a:cubicBezTo>
                  <a:pt x="400050" y="739935"/>
                  <a:pt x="387454" y="742820"/>
                  <a:pt x="374650" y="744168"/>
                </a:cubicBezTo>
                <a:cubicBezTo>
                  <a:pt x="347204" y="747057"/>
                  <a:pt x="319393" y="746424"/>
                  <a:pt x="292100" y="750518"/>
                </a:cubicBezTo>
                <a:cubicBezTo>
                  <a:pt x="276861" y="752804"/>
                  <a:pt x="262787" y="760335"/>
                  <a:pt x="247650" y="763218"/>
                </a:cubicBezTo>
                <a:cubicBezTo>
                  <a:pt x="218244" y="768819"/>
                  <a:pt x="188103" y="770047"/>
                  <a:pt x="158750" y="775918"/>
                </a:cubicBezTo>
                <a:lnTo>
                  <a:pt x="127000" y="782268"/>
                </a:lnTo>
                <a:cubicBezTo>
                  <a:pt x="135467" y="788618"/>
                  <a:pt x="143149" y="796178"/>
                  <a:pt x="152400" y="801318"/>
                </a:cubicBezTo>
                <a:cubicBezTo>
                  <a:pt x="169687" y="810922"/>
                  <a:pt x="190369" y="816106"/>
                  <a:pt x="209550" y="820368"/>
                </a:cubicBezTo>
                <a:cubicBezTo>
                  <a:pt x="220086" y="822709"/>
                  <a:pt x="230829" y="824100"/>
                  <a:pt x="241300" y="826718"/>
                </a:cubicBezTo>
                <a:cubicBezTo>
                  <a:pt x="255713" y="830321"/>
                  <a:pt x="280446" y="841398"/>
                  <a:pt x="292100" y="845768"/>
                </a:cubicBezTo>
                <a:cubicBezTo>
                  <a:pt x="298367" y="848118"/>
                  <a:pt x="304564" y="850921"/>
                  <a:pt x="311150" y="852118"/>
                </a:cubicBezTo>
                <a:cubicBezTo>
                  <a:pt x="327940" y="855171"/>
                  <a:pt x="345017" y="856351"/>
                  <a:pt x="361950" y="858468"/>
                </a:cubicBezTo>
                <a:cubicBezTo>
                  <a:pt x="448285" y="887246"/>
                  <a:pt x="413425" y="870611"/>
                  <a:pt x="247650" y="877518"/>
                </a:cubicBezTo>
                <a:cubicBezTo>
                  <a:pt x="237067" y="879635"/>
                  <a:pt x="226139" y="880455"/>
                  <a:pt x="215900" y="883868"/>
                </a:cubicBezTo>
                <a:cubicBezTo>
                  <a:pt x="165217" y="900762"/>
                  <a:pt x="213256" y="890687"/>
                  <a:pt x="171450" y="909268"/>
                </a:cubicBezTo>
                <a:cubicBezTo>
                  <a:pt x="159217" y="914705"/>
                  <a:pt x="146050" y="917735"/>
                  <a:pt x="133350" y="921968"/>
                </a:cubicBezTo>
                <a:cubicBezTo>
                  <a:pt x="150283" y="924085"/>
                  <a:pt x="167686" y="923828"/>
                  <a:pt x="184150" y="928318"/>
                </a:cubicBezTo>
                <a:cubicBezTo>
                  <a:pt x="191513" y="930326"/>
                  <a:pt x="195960" y="938605"/>
                  <a:pt x="203200" y="941018"/>
                </a:cubicBezTo>
                <a:cubicBezTo>
                  <a:pt x="215414" y="945089"/>
                  <a:pt x="228731" y="944575"/>
                  <a:pt x="241300" y="947368"/>
                </a:cubicBezTo>
                <a:cubicBezTo>
                  <a:pt x="247834" y="948820"/>
                  <a:pt x="253816" y="952266"/>
                  <a:pt x="260350" y="953718"/>
                </a:cubicBezTo>
                <a:cubicBezTo>
                  <a:pt x="272919" y="956511"/>
                  <a:pt x="285782" y="957765"/>
                  <a:pt x="298450" y="960068"/>
                </a:cubicBezTo>
                <a:cubicBezTo>
                  <a:pt x="309069" y="961999"/>
                  <a:pt x="319664" y="964077"/>
                  <a:pt x="330200" y="966418"/>
                </a:cubicBezTo>
                <a:cubicBezTo>
                  <a:pt x="338719" y="968311"/>
                  <a:pt x="347042" y="971056"/>
                  <a:pt x="355600" y="972768"/>
                </a:cubicBezTo>
                <a:cubicBezTo>
                  <a:pt x="368225" y="975293"/>
                  <a:pt x="381075" y="976593"/>
                  <a:pt x="393700" y="979118"/>
                </a:cubicBezTo>
                <a:cubicBezTo>
                  <a:pt x="402258" y="980830"/>
                  <a:pt x="410542" y="983756"/>
                  <a:pt x="419100" y="985468"/>
                </a:cubicBezTo>
                <a:cubicBezTo>
                  <a:pt x="431725" y="987993"/>
                  <a:pt x="444631" y="989025"/>
                  <a:pt x="457200" y="991818"/>
                </a:cubicBezTo>
                <a:cubicBezTo>
                  <a:pt x="463734" y="993270"/>
                  <a:pt x="469716" y="996716"/>
                  <a:pt x="476250" y="998168"/>
                </a:cubicBezTo>
                <a:cubicBezTo>
                  <a:pt x="492109" y="1001692"/>
                  <a:pt x="544621" y="1008842"/>
                  <a:pt x="558800" y="1010868"/>
                </a:cubicBezTo>
                <a:cubicBezTo>
                  <a:pt x="602346" y="1025383"/>
                  <a:pt x="548298" y="1008243"/>
                  <a:pt x="609600" y="1023568"/>
                </a:cubicBezTo>
                <a:cubicBezTo>
                  <a:pt x="616094" y="1025191"/>
                  <a:pt x="622300" y="1027801"/>
                  <a:pt x="628650" y="1029918"/>
                </a:cubicBezTo>
                <a:cubicBezTo>
                  <a:pt x="626533" y="1038385"/>
                  <a:pt x="627887" y="1048614"/>
                  <a:pt x="622300" y="1055318"/>
                </a:cubicBezTo>
                <a:cubicBezTo>
                  <a:pt x="611181" y="1068660"/>
                  <a:pt x="578892" y="1070932"/>
                  <a:pt x="565150" y="1074368"/>
                </a:cubicBezTo>
                <a:cubicBezTo>
                  <a:pt x="558656" y="1075991"/>
                  <a:pt x="552790" y="1080502"/>
                  <a:pt x="546100" y="1080718"/>
                </a:cubicBezTo>
                <a:cubicBezTo>
                  <a:pt x="421264" y="1084745"/>
                  <a:pt x="296333" y="1084951"/>
                  <a:pt x="171450" y="1087068"/>
                </a:cubicBezTo>
                <a:lnTo>
                  <a:pt x="133350" y="1093418"/>
                </a:lnTo>
                <a:cubicBezTo>
                  <a:pt x="126154" y="1107810"/>
                  <a:pt x="181119" y="1118060"/>
                  <a:pt x="184150" y="1118818"/>
                </a:cubicBezTo>
                <a:cubicBezTo>
                  <a:pt x="204284" y="1132240"/>
                  <a:pt x="208661" y="1137048"/>
                  <a:pt x="234950" y="1144218"/>
                </a:cubicBezTo>
                <a:cubicBezTo>
                  <a:pt x="273324" y="1154684"/>
                  <a:pt x="264126" y="1144929"/>
                  <a:pt x="292100" y="1156918"/>
                </a:cubicBezTo>
                <a:cubicBezTo>
                  <a:pt x="300801" y="1160647"/>
                  <a:pt x="308711" y="1166102"/>
                  <a:pt x="317500" y="1169618"/>
                </a:cubicBezTo>
                <a:cubicBezTo>
                  <a:pt x="329929" y="1174590"/>
                  <a:pt x="344461" y="1174892"/>
                  <a:pt x="355600" y="1182318"/>
                </a:cubicBezTo>
                <a:cubicBezTo>
                  <a:pt x="380219" y="1198731"/>
                  <a:pt x="367410" y="1192605"/>
                  <a:pt x="393700" y="1201368"/>
                </a:cubicBezTo>
                <a:cubicBezTo>
                  <a:pt x="378531" y="1211480"/>
                  <a:pt x="352274" y="1230123"/>
                  <a:pt x="336550" y="1233118"/>
                </a:cubicBezTo>
                <a:cubicBezTo>
                  <a:pt x="305292" y="1239072"/>
                  <a:pt x="273050" y="1237351"/>
                  <a:pt x="241300" y="1239468"/>
                </a:cubicBezTo>
                <a:cubicBezTo>
                  <a:pt x="234950" y="1243701"/>
                  <a:pt x="229265" y="1249162"/>
                  <a:pt x="222250" y="1252168"/>
                </a:cubicBezTo>
                <a:cubicBezTo>
                  <a:pt x="214228" y="1255606"/>
                  <a:pt x="200753" y="1250712"/>
                  <a:pt x="196850" y="1258518"/>
                </a:cubicBezTo>
                <a:cubicBezTo>
                  <a:pt x="193437" y="1265344"/>
                  <a:pt x="204154" y="1272172"/>
                  <a:pt x="209550" y="1277568"/>
                </a:cubicBezTo>
                <a:cubicBezTo>
                  <a:pt x="232949" y="1300967"/>
                  <a:pt x="235419" y="1296712"/>
                  <a:pt x="266700" y="1302968"/>
                </a:cubicBezTo>
                <a:cubicBezTo>
                  <a:pt x="283883" y="1314423"/>
                  <a:pt x="291009" y="1320311"/>
                  <a:pt x="311150" y="1328368"/>
                </a:cubicBezTo>
                <a:cubicBezTo>
                  <a:pt x="323579" y="1333340"/>
                  <a:pt x="336550" y="1336835"/>
                  <a:pt x="349250" y="1341068"/>
                </a:cubicBezTo>
                <a:cubicBezTo>
                  <a:pt x="376579" y="1350178"/>
                  <a:pt x="361806" y="1345795"/>
                  <a:pt x="393700" y="1353768"/>
                </a:cubicBezTo>
                <a:cubicBezTo>
                  <a:pt x="400050" y="1358001"/>
                  <a:pt x="405735" y="1363462"/>
                  <a:pt x="412750" y="1366468"/>
                </a:cubicBezTo>
                <a:cubicBezTo>
                  <a:pt x="441234" y="1378675"/>
                  <a:pt x="432486" y="1366811"/>
                  <a:pt x="457200" y="1379168"/>
                </a:cubicBezTo>
                <a:cubicBezTo>
                  <a:pt x="464026" y="1382581"/>
                  <a:pt x="469276" y="1388768"/>
                  <a:pt x="476250" y="1391868"/>
                </a:cubicBezTo>
                <a:cubicBezTo>
                  <a:pt x="488483" y="1397305"/>
                  <a:pt x="501650" y="1400335"/>
                  <a:pt x="514350" y="1404568"/>
                </a:cubicBezTo>
                <a:cubicBezTo>
                  <a:pt x="520700" y="1406685"/>
                  <a:pt x="527831" y="1407205"/>
                  <a:pt x="533400" y="1410918"/>
                </a:cubicBezTo>
                <a:cubicBezTo>
                  <a:pt x="539750" y="1415151"/>
                  <a:pt x="545624" y="1420205"/>
                  <a:pt x="552450" y="1423618"/>
                </a:cubicBezTo>
                <a:cubicBezTo>
                  <a:pt x="558437" y="1426611"/>
                  <a:pt x="565649" y="1426717"/>
                  <a:pt x="571500" y="1429968"/>
                </a:cubicBezTo>
                <a:cubicBezTo>
                  <a:pt x="584843" y="1437381"/>
                  <a:pt x="609600" y="1455368"/>
                  <a:pt x="609600" y="1455368"/>
                </a:cubicBezTo>
                <a:cubicBezTo>
                  <a:pt x="584650" y="1492793"/>
                  <a:pt x="597565" y="1483458"/>
                  <a:pt x="520700" y="1487118"/>
                </a:cubicBezTo>
                <a:cubicBezTo>
                  <a:pt x="453970" y="1490296"/>
                  <a:pt x="378957" y="1492284"/>
                  <a:pt x="311150" y="1499818"/>
                </a:cubicBezTo>
                <a:cubicBezTo>
                  <a:pt x="199388" y="1512236"/>
                  <a:pt x="329636" y="1499905"/>
                  <a:pt x="247650" y="1512518"/>
                </a:cubicBezTo>
                <a:cubicBezTo>
                  <a:pt x="228706" y="1515433"/>
                  <a:pt x="209550" y="1516751"/>
                  <a:pt x="190500" y="1518868"/>
                </a:cubicBezTo>
                <a:cubicBezTo>
                  <a:pt x="126713" y="1534815"/>
                  <a:pt x="156259" y="1526048"/>
                  <a:pt x="101600" y="1544268"/>
                </a:cubicBezTo>
                <a:lnTo>
                  <a:pt x="82550" y="1550618"/>
                </a:lnTo>
                <a:cubicBezTo>
                  <a:pt x="94531" y="1568589"/>
                  <a:pt x="101402" y="1581595"/>
                  <a:pt x="120650" y="1595068"/>
                </a:cubicBezTo>
                <a:cubicBezTo>
                  <a:pt x="132282" y="1603211"/>
                  <a:pt x="146574" y="1606813"/>
                  <a:pt x="158750" y="1614118"/>
                </a:cubicBezTo>
                <a:cubicBezTo>
                  <a:pt x="167825" y="1619563"/>
                  <a:pt x="175175" y="1627559"/>
                  <a:pt x="184150" y="1633168"/>
                </a:cubicBezTo>
                <a:cubicBezTo>
                  <a:pt x="214783" y="1652314"/>
                  <a:pt x="201103" y="1640433"/>
                  <a:pt x="228600" y="1652218"/>
                </a:cubicBezTo>
                <a:cubicBezTo>
                  <a:pt x="237301" y="1655947"/>
                  <a:pt x="245350" y="1661073"/>
                  <a:pt x="254000" y="1664918"/>
                </a:cubicBezTo>
                <a:cubicBezTo>
                  <a:pt x="298181" y="1684554"/>
                  <a:pt x="271286" y="1671400"/>
                  <a:pt x="304800" y="1683968"/>
                </a:cubicBezTo>
                <a:cubicBezTo>
                  <a:pt x="315473" y="1687970"/>
                  <a:pt x="325838" y="1692773"/>
                  <a:pt x="336550" y="1696668"/>
                </a:cubicBezTo>
                <a:cubicBezTo>
                  <a:pt x="349131" y="1701243"/>
                  <a:pt x="363511" y="1701942"/>
                  <a:pt x="374650" y="1709368"/>
                </a:cubicBezTo>
                <a:cubicBezTo>
                  <a:pt x="381000" y="1713601"/>
                  <a:pt x="386726" y="1718968"/>
                  <a:pt x="393700" y="1722068"/>
                </a:cubicBezTo>
                <a:cubicBezTo>
                  <a:pt x="405933" y="1727505"/>
                  <a:pt x="419100" y="1730535"/>
                  <a:pt x="431800" y="1734768"/>
                </a:cubicBezTo>
                <a:lnTo>
                  <a:pt x="450850" y="1741118"/>
                </a:lnTo>
                <a:cubicBezTo>
                  <a:pt x="457200" y="1743235"/>
                  <a:pt x="463406" y="1745845"/>
                  <a:pt x="469900" y="1747468"/>
                </a:cubicBezTo>
                <a:lnTo>
                  <a:pt x="495300" y="1753818"/>
                </a:lnTo>
                <a:cubicBezTo>
                  <a:pt x="501650" y="1758051"/>
                  <a:pt x="507376" y="1763418"/>
                  <a:pt x="514350" y="1766518"/>
                </a:cubicBezTo>
                <a:lnTo>
                  <a:pt x="571500" y="1785568"/>
                </a:lnTo>
                <a:lnTo>
                  <a:pt x="590550" y="1791918"/>
                </a:lnTo>
                <a:lnTo>
                  <a:pt x="609600" y="1798268"/>
                </a:lnTo>
                <a:cubicBezTo>
                  <a:pt x="603250" y="1802501"/>
                  <a:pt x="597565" y="1807962"/>
                  <a:pt x="590550" y="1810968"/>
                </a:cubicBezTo>
                <a:cubicBezTo>
                  <a:pt x="567846" y="1820698"/>
                  <a:pt x="505859" y="1822662"/>
                  <a:pt x="495300" y="1823668"/>
                </a:cubicBezTo>
                <a:cubicBezTo>
                  <a:pt x="474124" y="1825685"/>
                  <a:pt x="453034" y="1828744"/>
                  <a:pt x="431800" y="1830018"/>
                </a:cubicBezTo>
                <a:lnTo>
                  <a:pt x="177800" y="1842718"/>
                </a:lnTo>
                <a:cubicBezTo>
                  <a:pt x="160867" y="1844835"/>
                  <a:pt x="143867" y="1846473"/>
                  <a:pt x="127000" y="1849068"/>
                </a:cubicBezTo>
                <a:cubicBezTo>
                  <a:pt x="106040" y="1852293"/>
                  <a:pt x="90076" y="1856712"/>
                  <a:pt x="69850" y="1861768"/>
                </a:cubicBezTo>
                <a:cubicBezTo>
                  <a:pt x="65617" y="1868118"/>
                  <a:pt x="54737" y="1873578"/>
                  <a:pt x="57150" y="1880818"/>
                </a:cubicBezTo>
                <a:cubicBezTo>
                  <a:pt x="60497" y="1890858"/>
                  <a:pt x="73744" y="1893997"/>
                  <a:pt x="82550" y="1899868"/>
                </a:cubicBezTo>
                <a:cubicBezTo>
                  <a:pt x="99165" y="1910945"/>
                  <a:pt x="116735" y="1920541"/>
                  <a:pt x="133350" y="1931618"/>
                </a:cubicBezTo>
                <a:cubicBezTo>
                  <a:pt x="152400" y="1944318"/>
                  <a:pt x="170867" y="1957938"/>
                  <a:pt x="190500" y="1969718"/>
                </a:cubicBezTo>
                <a:cubicBezTo>
                  <a:pt x="202676" y="1977023"/>
                  <a:pt x="215674" y="1982892"/>
                  <a:pt x="228600" y="1988768"/>
                </a:cubicBezTo>
                <a:cubicBezTo>
                  <a:pt x="238977" y="1993485"/>
                  <a:pt x="250386" y="1995932"/>
                  <a:pt x="260350" y="2001468"/>
                </a:cubicBezTo>
                <a:cubicBezTo>
                  <a:pt x="269601" y="2006608"/>
                  <a:pt x="276775" y="2014909"/>
                  <a:pt x="285750" y="2020518"/>
                </a:cubicBezTo>
                <a:cubicBezTo>
                  <a:pt x="303685" y="2031728"/>
                  <a:pt x="311681" y="2033395"/>
                  <a:pt x="330200" y="2039568"/>
                </a:cubicBezTo>
                <a:cubicBezTo>
                  <a:pt x="334433" y="2045918"/>
                  <a:pt x="336941" y="2053850"/>
                  <a:pt x="342900" y="2058618"/>
                </a:cubicBezTo>
                <a:cubicBezTo>
                  <a:pt x="348127" y="2062799"/>
                  <a:pt x="355798" y="2062331"/>
                  <a:pt x="361950" y="2064968"/>
                </a:cubicBezTo>
                <a:cubicBezTo>
                  <a:pt x="370651" y="2068697"/>
                  <a:pt x="379131" y="2072972"/>
                  <a:pt x="387350" y="2077668"/>
                </a:cubicBezTo>
                <a:cubicBezTo>
                  <a:pt x="417448" y="2094867"/>
                  <a:pt x="396795" y="2085539"/>
                  <a:pt x="425450" y="2109418"/>
                </a:cubicBezTo>
                <a:cubicBezTo>
                  <a:pt x="431313" y="2114304"/>
                  <a:pt x="438150" y="2117885"/>
                  <a:pt x="444500" y="2122118"/>
                </a:cubicBezTo>
                <a:cubicBezTo>
                  <a:pt x="436033" y="2128468"/>
                  <a:pt x="428735" y="2136789"/>
                  <a:pt x="419100" y="2141168"/>
                </a:cubicBezTo>
                <a:cubicBezTo>
                  <a:pt x="405072" y="2147545"/>
                  <a:pt x="389410" y="2149440"/>
                  <a:pt x="374650" y="2153868"/>
                </a:cubicBezTo>
                <a:cubicBezTo>
                  <a:pt x="368239" y="2155791"/>
                  <a:pt x="362036" y="2158379"/>
                  <a:pt x="355600" y="2160218"/>
                </a:cubicBezTo>
                <a:cubicBezTo>
                  <a:pt x="347209" y="2162616"/>
                  <a:pt x="338559" y="2164060"/>
                  <a:pt x="330200" y="2166568"/>
                </a:cubicBezTo>
                <a:cubicBezTo>
                  <a:pt x="317378" y="2170415"/>
                  <a:pt x="304800" y="2175035"/>
                  <a:pt x="292100" y="2179268"/>
                </a:cubicBezTo>
                <a:lnTo>
                  <a:pt x="273050" y="2185618"/>
                </a:lnTo>
                <a:cubicBezTo>
                  <a:pt x="270933" y="2191968"/>
                  <a:pt x="264583" y="2198318"/>
                  <a:pt x="266700" y="2204668"/>
                </a:cubicBezTo>
                <a:cubicBezTo>
                  <a:pt x="269540" y="2213187"/>
                  <a:pt x="278442" y="2218498"/>
                  <a:pt x="285750" y="2223718"/>
                </a:cubicBezTo>
                <a:cubicBezTo>
                  <a:pt x="316582" y="2245741"/>
                  <a:pt x="302562" y="2228949"/>
                  <a:pt x="330200" y="2242768"/>
                </a:cubicBezTo>
                <a:cubicBezTo>
                  <a:pt x="337026" y="2246181"/>
                  <a:pt x="342424" y="2252055"/>
                  <a:pt x="349250" y="2255468"/>
                </a:cubicBezTo>
                <a:cubicBezTo>
                  <a:pt x="359445" y="2260566"/>
                  <a:pt x="371036" y="2262632"/>
                  <a:pt x="381000" y="2268168"/>
                </a:cubicBezTo>
                <a:cubicBezTo>
                  <a:pt x="390251" y="2273308"/>
                  <a:pt x="397149" y="2282078"/>
                  <a:pt x="406400" y="2287218"/>
                </a:cubicBezTo>
                <a:cubicBezTo>
                  <a:pt x="451822" y="2312453"/>
                  <a:pt x="425877" y="2287431"/>
                  <a:pt x="476250" y="2312618"/>
                </a:cubicBezTo>
                <a:cubicBezTo>
                  <a:pt x="484717" y="2316851"/>
                  <a:pt x="492949" y="2321589"/>
                  <a:pt x="501650" y="2325318"/>
                </a:cubicBezTo>
                <a:cubicBezTo>
                  <a:pt x="507802" y="2327955"/>
                  <a:pt x="514849" y="2328417"/>
                  <a:pt x="520700" y="2331668"/>
                </a:cubicBezTo>
                <a:cubicBezTo>
                  <a:pt x="534043" y="2339081"/>
                  <a:pt x="546100" y="2348601"/>
                  <a:pt x="558800" y="2357068"/>
                </a:cubicBezTo>
                <a:lnTo>
                  <a:pt x="577850" y="2369768"/>
                </a:lnTo>
                <a:cubicBezTo>
                  <a:pt x="565150" y="2374001"/>
                  <a:pt x="552955" y="2380267"/>
                  <a:pt x="539750" y="2382468"/>
                </a:cubicBezTo>
                <a:lnTo>
                  <a:pt x="463550" y="2395168"/>
                </a:lnTo>
                <a:cubicBezTo>
                  <a:pt x="450850" y="2397285"/>
                  <a:pt x="438075" y="2398993"/>
                  <a:pt x="425450" y="2401518"/>
                </a:cubicBezTo>
                <a:cubicBezTo>
                  <a:pt x="404283" y="2405751"/>
                  <a:pt x="381992" y="2406201"/>
                  <a:pt x="361950" y="2414218"/>
                </a:cubicBezTo>
                <a:cubicBezTo>
                  <a:pt x="351367" y="2418451"/>
                  <a:pt x="341307" y="2424355"/>
                  <a:pt x="330200" y="2426918"/>
                </a:cubicBezTo>
                <a:cubicBezTo>
                  <a:pt x="313572" y="2430755"/>
                  <a:pt x="296315" y="2431013"/>
                  <a:pt x="279400" y="2433268"/>
                </a:cubicBezTo>
                <a:lnTo>
                  <a:pt x="234950" y="2439618"/>
                </a:lnTo>
                <a:cubicBezTo>
                  <a:pt x="180446" y="2457786"/>
                  <a:pt x="267205" y="2429967"/>
                  <a:pt x="177800" y="2452318"/>
                </a:cubicBezTo>
                <a:cubicBezTo>
                  <a:pt x="164813" y="2455565"/>
                  <a:pt x="150839" y="2457592"/>
                  <a:pt x="139700" y="2465018"/>
                </a:cubicBezTo>
                <a:lnTo>
                  <a:pt x="120650" y="2477718"/>
                </a:lnTo>
                <a:cubicBezTo>
                  <a:pt x="124883" y="2484068"/>
                  <a:pt x="127954" y="2491372"/>
                  <a:pt x="133350" y="2496768"/>
                </a:cubicBezTo>
                <a:cubicBezTo>
                  <a:pt x="152648" y="2516066"/>
                  <a:pt x="161515" y="2515943"/>
                  <a:pt x="184150" y="2528518"/>
                </a:cubicBezTo>
                <a:cubicBezTo>
                  <a:pt x="194939" y="2534512"/>
                  <a:pt x="205111" y="2541574"/>
                  <a:pt x="215900" y="2547568"/>
                </a:cubicBezTo>
                <a:cubicBezTo>
                  <a:pt x="224175" y="2552165"/>
                  <a:pt x="233273" y="2555251"/>
                  <a:pt x="241300" y="2560268"/>
                </a:cubicBezTo>
                <a:cubicBezTo>
                  <a:pt x="284476" y="2587253"/>
                  <a:pt x="247532" y="2574526"/>
                  <a:pt x="292100" y="2585668"/>
                </a:cubicBezTo>
                <a:cubicBezTo>
                  <a:pt x="311150" y="2598368"/>
                  <a:pt x="327530" y="2616528"/>
                  <a:pt x="349250" y="2623768"/>
                </a:cubicBezTo>
                <a:cubicBezTo>
                  <a:pt x="355600" y="2625885"/>
                  <a:pt x="362313" y="2627125"/>
                  <a:pt x="368300" y="2630118"/>
                </a:cubicBezTo>
                <a:cubicBezTo>
                  <a:pt x="416203" y="2654070"/>
                  <a:pt x="383839" y="2641719"/>
                  <a:pt x="419100" y="2661868"/>
                </a:cubicBezTo>
                <a:cubicBezTo>
                  <a:pt x="461465" y="2686077"/>
                  <a:pt x="428657" y="2661889"/>
                  <a:pt x="476250" y="2693618"/>
                </a:cubicBezTo>
                <a:cubicBezTo>
                  <a:pt x="500688" y="2709910"/>
                  <a:pt x="501079" y="2712097"/>
                  <a:pt x="520700" y="2731718"/>
                </a:cubicBezTo>
                <a:cubicBezTo>
                  <a:pt x="518583" y="2738068"/>
                  <a:pt x="521019" y="2750200"/>
                  <a:pt x="514350" y="2750768"/>
                </a:cubicBezTo>
                <a:cubicBezTo>
                  <a:pt x="139283" y="2782689"/>
                  <a:pt x="319884" y="2724573"/>
                  <a:pt x="203200" y="2763468"/>
                </a:cubicBezTo>
                <a:cubicBezTo>
                  <a:pt x="201083" y="2769818"/>
                  <a:pt x="195750" y="2775916"/>
                  <a:pt x="196850" y="2782518"/>
                </a:cubicBezTo>
                <a:cubicBezTo>
                  <a:pt x="200229" y="2802793"/>
                  <a:pt x="213741" y="2802965"/>
                  <a:pt x="228600" y="2807918"/>
                </a:cubicBezTo>
                <a:cubicBezTo>
                  <a:pt x="241300" y="2818501"/>
                  <a:pt x="252524" y="2831163"/>
                  <a:pt x="266700" y="2839668"/>
                </a:cubicBezTo>
                <a:cubicBezTo>
                  <a:pt x="274184" y="2844158"/>
                  <a:pt x="284562" y="2841621"/>
                  <a:pt x="292100" y="2846018"/>
                </a:cubicBezTo>
                <a:cubicBezTo>
                  <a:pt x="310383" y="2856683"/>
                  <a:pt x="323247" y="2876257"/>
                  <a:pt x="342900" y="2884118"/>
                </a:cubicBezTo>
                <a:cubicBezTo>
                  <a:pt x="353483" y="2888351"/>
                  <a:pt x="364455" y="2891720"/>
                  <a:pt x="374650" y="2896818"/>
                </a:cubicBezTo>
                <a:cubicBezTo>
                  <a:pt x="411496" y="2915241"/>
                  <a:pt x="374570" y="2905519"/>
                  <a:pt x="419100" y="2922218"/>
                </a:cubicBezTo>
                <a:cubicBezTo>
                  <a:pt x="427272" y="2925282"/>
                  <a:pt x="436033" y="2926451"/>
                  <a:pt x="444500" y="2928568"/>
                </a:cubicBezTo>
                <a:cubicBezTo>
                  <a:pt x="455083" y="2934918"/>
                  <a:pt x="466879" y="2939586"/>
                  <a:pt x="476250" y="2947618"/>
                </a:cubicBezTo>
                <a:cubicBezTo>
                  <a:pt x="482044" y="2952585"/>
                  <a:pt x="485537" y="2959842"/>
                  <a:pt x="488950" y="2966668"/>
                </a:cubicBezTo>
                <a:cubicBezTo>
                  <a:pt x="493505" y="2975778"/>
                  <a:pt x="499615" y="3002980"/>
                  <a:pt x="501650" y="3011118"/>
                </a:cubicBezTo>
                <a:cubicBezTo>
                  <a:pt x="497417" y="3017468"/>
                  <a:pt x="492363" y="3023342"/>
                  <a:pt x="488950" y="3030168"/>
                </a:cubicBezTo>
                <a:cubicBezTo>
                  <a:pt x="485957" y="3036155"/>
                  <a:pt x="486781" y="3043991"/>
                  <a:pt x="482600" y="3049218"/>
                </a:cubicBezTo>
                <a:cubicBezTo>
                  <a:pt x="477832" y="3055177"/>
                  <a:pt x="469900" y="3057685"/>
                  <a:pt x="463550" y="3061918"/>
                </a:cubicBezTo>
                <a:cubicBezTo>
                  <a:pt x="452867" y="3093966"/>
                  <a:pt x="464958" y="3070690"/>
                  <a:pt x="438150" y="3093668"/>
                </a:cubicBezTo>
                <a:cubicBezTo>
                  <a:pt x="393864" y="3131627"/>
                  <a:pt x="433488" y="3108958"/>
                  <a:pt x="381000" y="3138118"/>
                </a:cubicBezTo>
                <a:cubicBezTo>
                  <a:pt x="350123" y="3155272"/>
                  <a:pt x="364220" y="3146792"/>
                  <a:pt x="336550" y="3157168"/>
                </a:cubicBezTo>
                <a:cubicBezTo>
                  <a:pt x="325877" y="3161170"/>
                  <a:pt x="315512" y="3165973"/>
                  <a:pt x="304800" y="3169868"/>
                </a:cubicBezTo>
                <a:cubicBezTo>
                  <a:pt x="292219" y="3174443"/>
                  <a:pt x="279129" y="3177596"/>
                  <a:pt x="266700" y="3182568"/>
                </a:cubicBezTo>
                <a:cubicBezTo>
                  <a:pt x="257911" y="3186084"/>
                  <a:pt x="250280" y="3192275"/>
                  <a:pt x="241300" y="3195268"/>
                </a:cubicBezTo>
                <a:cubicBezTo>
                  <a:pt x="231061" y="3198681"/>
                  <a:pt x="219963" y="3198778"/>
                  <a:pt x="209550" y="3201618"/>
                </a:cubicBezTo>
                <a:cubicBezTo>
                  <a:pt x="132160" y="3222724"/>
                  <a:pt x="214975" y="3209482"/>
                  <a:pt x="114300" y="3220668"/>
                </a:cubicBezTo>
                <a:cubicBezTo>
                  <a:pt x="106903" y="3223134"/>
                  <a:pt x="79277" y="3230486"/>
                  <a:pt x="76200" y="3239718"/>
                </a:cubicBezTo>
                <a:cubicBezTo>
                  <a:pt x="73440" y="3247997"/>
                  <a:pt x="76870" y="3258492"/>
                  <a:pt x="82550" y="3265118"/>
                </a:cubicBezTo>
                <a:cubicBezTo>
                  <a:pt x="90582" y="3274489"/>
                  <a:pt x="104031" y="3277322"/>
                  <a:pt x="114300" y="3284168"/>
                </a:cubicBezTo>
                <a:cubicBezTo>
                  <a:pt x="129450" y="3294268"/>
                  <a:pt x="143388" y="3306142"/>
                  <a:pt x="158750" y="3315918"/>
                </a:cubicBezTo>
                <a:cubicBezTo>
                  <a:pt x="190786" y="3336304"/>
                  <a:pt x="174711" y="3322306"/>
                  <a:pt x="203200" y="3334968"/>
                </a:cubicBezTo>
                <a:cubicBezTo>
                  <a:pt x="216175" y="3340735"/>
                  <a:pt x="229035" y="3346864"/>
                  <a:pt x="241300" y="3354018"/>
                </a:cubicBezTo>
                <a:cubicBezTo>
                  <a:pt x="299526" y="3387983"/>
                  <a:pt x="258536" y="3372463"/>
                  <a:pt x="298450" y="3385768"/>
                </a:cubicBezTo>
                <a:cubicBezTo>
                  <a:pt x="300567" y="3392118"/>
                  <a:pt x="305900" y="3398216"/>
                  <a:pt x="304800" y="3404818"/>
                </a:cubicBezTo>
                <a:cubicBezTo>
                  <a:pt x="303545" y="3412346"/>
                  <a:pt x="297496" y="3418472"/>
                  <a:pt x="292100" y="3423868"/>
                </a:cubicBezTo>
                <a:cubicBezTo>
                  <a:pt x="284128" y="3431840"/>
                  <a:pt x="256366" y="3445533"/>
                  <a:pt x="247650" y="3449268"/>
                </a:cubicBezTo>
                <a:cubicBezTo>
                  <a:pt x="241498" y="3451905"/>
                  <a:pt x="234451" y="3452367"/>
                  <a:pt x="228600" y="3455618"/>
                </a:cubicBezTo>
                <a:cubicBezTo>
                  <a:pt x="166743" y="3489983"/>
                  <a:pt x="214739" y="3474958"/>
                  <a:pt x="165100" y="3487368"/>
                </a:cubicBezTo>
                <a:cubicBezTo>
                  <a:pt x="152400" y="3495835"/>
                  <a:pt x="141480" y="3507941"/>
                  <a:pt x="127000" y="3512768"/>
                </a:cubicBezTo>
                <a:cubicBezTo>
                  <a:pt x="79117" y="3528729"/>
                  <a:pt x="138139" y="3507199"/>
                  <a:pt x="88900" y="3531818"/>
                </a:cubicBezTo>
                <a:cubicBezTo>
                  <a:pt x="36320" y="3558108"/>
                  <a:pt x="105395" y="3514472"/>
                  <a:pt x="50800" y="3550868"/>
                </a:cubicBezTo>
                <a:cubicBezTo>
                  <a:pt x="46567" y="3557218"/>
                  <a:pt x="43496" y="3564522"/>
                  <a:pt x="38100" y="3569918"/>
                </a:cubicBezTo>
                <a:cubicBezTo>
                  <a:pt x="30437" y="3577581"/>
                  <a:pt x="16372" y="3583957"/>
                  <a:pt x="6350" y="3588968"/>
                </a:cubicBezTo>
                <a:lnTo>
                  <a:pt x="0" y="3804868"/>
                </a:lnTo>
                <a:close/>
              </a:path>
            </a:pathLst>
          </a:custGeom>
          <a:blipFill>
            <a:blip r:embed="rId6"/>
            <a:stretch>
              <a:fillRect l="108" t="-16050" r="-44493" b="-420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ooter Placeholder 32">
            <a:extLst>
              <a:ext uri="{FF2B5EF4-FFF2-40B4-BE49-F238E27FC236}">
                <a16:creationId xmlns:a16="http://schemas.microsoft.com/office/drawing/2014/main" id="{F3ECB13C-769B-4585-B3EF-F3693BCCEEF0}"/>
              </a:ext>
            </a:extLst>
          </p:cNvPr>
          <p:cNvSpPr>
            <a:spLocks noGrp="1"/>
          </p:cNvSpPr>
          <p:nvPr>
            <p:ph type="ftr" sz="quarter" idx="11"/>
          </p:nvPr>
        </p:nvSpPr>
        <p:spPr>
          <a:xfrm>
            <a:off x="457200" y="6356350"/>
            <a:ext cx="4572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Sean McCoy (sean.mccoy@ucalgary.ca)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919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0">
            <a:extLst>
              <a:ext uri="{FF2B5EF4-FFF2-40B4-BE49-F238E27FC236}">
                <a16:creationId xmlns:a16="http://schemas.microsoft.com/office/drawing/2014/main" id="{F821940F-7A1D-4ACC-85B4-A932898ABB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Freeform: Shape 72">
            <a:extLst>
              <a:ext uri="{FF2B5EF4-FFF2-40B4-BE49-F238E27FC236}">
                <a16:creationId xmlns:a16="http://schemas.microsoft.com/office/drawing/2014/main" id="{16674508-81D3-48CF-96BF-7FC60EAA57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7E8318-6354-4D3C-ACCA-4D6603503394}"/>
              </a:ext>
            </a:extLst>
          </p:cNvPr>
          <p:cNvSpPr>
            <a:spLocks noGrp="1"/>
          </p:cNvSpPr>
          <p:nvPr>
            <p:ph type="title"/>
          </p:nvPr>
        </p:nvSpPr>
        <p:spPr>
          <a:xfrm>
            <a:off x="457200" y="231260"/>
            <a:ext cx="6502400" cy="1330840"/>
          </a:xfrm>
        </p:spPr>
        <p:txBody>
          <a:bodyPr vert="horz" lIns="91440" tIns="45720" rIns="91440" bIns="45720" rtlCol="0" anchor="ctr">
            <a:noAutofit/>
          </a:bodyPr>
          <a:lstStyle/>
          <a:p>
            <a:r>
              <a:rPr lang="en-US" sz="3200" kern="1200" dirty="0">
                <a:solidFill>
                  <a:schemeClr val="tx1"/>
                </a:solidFill>
                <a:latin typeface="+mj-lt"/>
                <a:ea typeface="+mj-ea"/>
                <a:cs typeface="+mj-cs"/>
              </a:rPr>
              <a:t>Sustainability is measured in economic, environmental </a:t>
            </a:r>
            <a:r>
              <a:rPr lang="en-US" sz="3200" i="1" kern="1200" dirty="0">
                <a:solidFill>
                  <a:schemeClr val="tx1"/>
                </a:solidFill>
                <a:latin typeface="+mj-lt"/>
                <a:ea typeface="+mj-ea"/>
                <a:cs typeface="+mj-cs"/>
              </a:rPr>
              <a:t>and </a:t>
            </a:r>
            <a:r>
              <a:rPr lang="en-US" sz="3200" kern="1200" dirty="0">
                <a:solidFill>
                  <a:schemeClr val="tx1"/>
                </a:solidFill>
                <a:latin typeface="+mj-lt"/>
                <a:ea typeface="+mj-ea"/>
                <a:cs typeface="+mj-cs"/>
              </a:rPr>
              <a:t>social terms</a:t>
            </a:r>
          </a:p>
        </p:txBody>
      </p:sp>
      <p:sp>
        <p:nvSpPr>
          <p:cNvPr id="3" name="Content Placeholder 2">
            <a:extLst>
              <a:ext uri="{FF2B5EF4-FFF2-40B4-BE49-F238E27FC236}">
                <a16:creationId xmlns:a16="http://schemas.microsoft.com/office/drawing/2014/main" id="{738293D0-AD29-4544-9D82-8B0E8E1FE1B3}"/>
              </a:ext>
            </a:extLst>
          </p:cNvPr>
          <p:cNvSpPr>
            <a:spLocks noGrp="1"/>
          </p:cNvSpPr>
          <p:nvPr>
            <p:ph sz="half" idx="1"/>
          </p:nvPr>
        </p:nvSpPr>
        <p:spPr>
          <a:xfrm>
            <a:off x="457200" y="1562100"/>
            <a:ext cx="5638800" cy="4640867"/>
          </a:xfrm>
        </p:spPr>
        <p:txBody>
          <a:bodyPr vert="horz" lIns="91440" tIns="45720" rIns="91440" bIns="45720" rtlCol="0" anchor="ctr">
            <a:normAutofit/>
          </a:bodyPr>
          <a:lstStyle/>
          <a:p>
            <a:pPr marL="0" indent="0">
              <a:buNone/>
            </a:pPr>
            <a:r>
              <a:rPr lang="en-US" sz="2200" dirty="0"/>
              <a:t>Life cycle assessment (LCA) is a framework and decision support tool; emerging application is for policy implementation</a:t>
            </a:r>
          </a:p>
          <a:p>
            <a:pPr marL="0" indent="0">
              <a:buNone/>
            </a:pPr>
            <a:r>
              <a:rPr lang="en-US" sz="2200" dirty="0"/>
              <a:t>If we care about net-zero, we need to include emissions from cradle-to-grave</a:t>
            </a:r>
          </a:p>
          <a:p>
            <a:pPr marL="0" indent="0">
              <a:buNone/>
            </a:pPr>
            <a:r>
              <a:rPr lang="en-US" sz="2200" dirty="0"/>
              <a:t>Complex applications: CO</a:t>
            </a:r>
            <a:r>
              <a:rPr lang="en-US" sz="2200" baseline="-25000" dirty="0"/>
              <a:t>2</a:t>
            </a:r>
            <a:r>
              <a:rPr lang="en-US" sz="2200" dirty="0"/>
              <a:t>-EOR, conversion of CO</a:t>
            </a:r>
            <a:r>
              <a:rPr lang="en-US" sz="2200" baseline="-25000" dirty="0"/>
              <a:t>2</a:t>
            </a:r>
            <a:r>
              <a:rPr lang="en-US" sz="2200" dirty="0"/>
              <a:t> to products, blue hydrogen (at right)</a:t>
            </a:r>
          </a:p>
          <a:p>
            <a:pPr marL="0" indent="0">
              <a:buNone/>
            </a:pPr>
            <a:r>
              <a:rPr lang="en-US" sz="2200" dirty="0"/>
              <a:t>For blue hydrogen, LCA shows that </a:t>
            </a:r>
            <a:r>
              <a:rPr lang="en-US" sz="2200" i="1" dirty="0"/>
              <a:t>must look upstream </a:t>
            </a:r>
            <a:r>
              <a:rPr lang="en-US" sz="2200" dirty="0"/>
              <a:t>at natural gas supply</a:t>
            </a:r>
          </a:p>
        </p:txBody>
      </p:sp>
      <p:pic>
        <p:nvPicPr>
          <p:cNvPr id="1026" name="Picture 2" descr="Chart&#10;&#10;Description automatically generated">
            <a:extLst>
              <a:ext uri="{FF2B5EF4-FFF2-40B4-BE49-F238E27FC236}">
                <a16:creationId xmlns:a16="http://schemas.microsoft.com/office/drawing/2014/main" id="{A7E39795-D146-4A7D-9EC4-31EB25220755}"/>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6717132" y="2090614"/>
            <a:ext cx="5017668" cy="283498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BEC4904-DDAE-4354-B17C-3258797BE0CA}"/>
              </a:ext>
            </a:extLst>
          </p:cNvPr>
          <p:cNvSpPr>
            <a:spLocks noGrp="1"/>
          </p:cNvSpPr>
          <p:nvPr>
            <p:ph type="ftr" sz="quarter" idx="11"/>
          </p:nvPr>
        </p:nvSpPr>
        <p:spPr>
          <a:xfrm>
            <a:off x="457200" y="6347921"/>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Sean McCoy (sean.mccoy@ucalgary.ca)</a:t>
            </a:r>
          </a:p>
        </p:txBody>
      </p:sp>
      <p:sp>
        <p:nvSpPr>
          <p:cNvPr id="8" name="TextBox 7">
            <a:extLst>
              <a:ext uri="{FF2B5EF4-FFF2-40B4-BE49-F238E27FC236}">
                <a16:creationId xmlns:a16="http://schemas.microsoft.com/office/drawing/2014/main" id="{C45E21F0-5956-4892-A44B-9B0A19EE893B}"/>
              </a:ext>
            </a:extLst>
          </p:cNvPr>
          <p:cNvSpPr txBox="1"/>
          <p:nvPr/>
        </p:nvSpPr>
        <p:spPr>
          <a:xfrm>
            <a:off x="6869572" y="5001010"/>
            <a:ext cx="4737650" cy="267677"/>
          </a:xfrm>
          <a:prstGeom prst="rect">
            <a:avLst/>
          </a:prstGeom>
          <a:noFill/>
          <a:ln>
            <a:noFill/>
          </a:ln>
        </p:spPr>
        <p:txBody>
          <a:bodyPr wrap="square">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CH" sz="1300" b="0" i="0" u="sng" strike="noStrike" kern="1200" cap="none" spc="0" normalizeH="0" baseline="0" noProof="0" dirty="0">
                <a:ln>
                  <a:noFill/>
                </a:ln>
                <a:solidFill>
                  <a:prstClr val="black"/>
                </a:solidFill>
                <a:effectLst/>
                <a:uLnTx/>
                <a:uFillTx/>
                <a:latin typeface="Calibri" panose="020F0502020204030204"/>
                <a:ea typeface="+mn-ea"/>
                <a:cs typeface="+mn-cs"/>
              </a:rPr>
              <a:t>Bauer et al. (2021)</a:t>
            </a:r>
            <a:endParaRPr kumimoji="0" lang="en-CA"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89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Discussion Themes</a:t>
            </a:r>
            <a:endParaRPr lang="en-CA" dirty="0"/>
          </a:p>
        </p:txBody>
      </p:sp>
      <p:sp>
        <p:nvSpPr>
          <p:cNvPr id="7" name="Subtitle 6"/>
          <p:cNvSpPr>
            <a:spLocks noGrp="1"/>
          </p:cNvSpPr>
          <p:nvPr>
            <p:ph type="subTitle" idx="1"/>
          </p:nvPr>
        </p:nvSpPr>
        <p:spPr/>
        <p:txBody>
          <a:bodyPr/>
          <a:lstStyle/>
          <a:p>
            <a:endParaRPr lang="en-CA"/>
          </a:p>
        </p:txBody>
      </p:sp>
    </p:spTree>
    <p:extLst>
      <p:ext uri="{BB962C8B-B14F-4D97-AF65-F5344CB8AC3E}">
        <p14:creationId xmlns:p14="http://schemas.microsoft.com/office/powerpoint/2010/main" val="3181191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8" cy="804041"/>
          </a:xfrm>
        </p:spPr>
        <p:txBody>
          <a:bodyPr>
            <a:normAutofit/>
          </a:bodyPr>
          <a:lstStyle/>
          <a:p>
            <a:r>
              <a:rPr lang="en-US" sz="3200" b="1" dirty="0" smtClean="0"/>
              <a:t>THEMES DISCUSSED</a:t>
            </a:r>
            <a:endParaRPr lang="en-CA" sz="3200" b="1" dirty="0"/>
          </a:p>
        </p:txBody>
      </p:sp>
      <p:sp>
        <p:nvSpPr>
          <p:cNvPr id="3" name="Content Placeholder 2"/>
          <p:cNvSpPr>
            <a:spLocks noGrp="1"/>
          </p:cNvSpPr>
          <p:nvPr>
            <p:ph idx="1"/>
          </p:nvPr>
        </p:nvSpPr>
        <p:spPr>
          <a:xfrm>
            <a:off x="0" y="804041"/>
            <a:ext cx="12191999" cy="4821625"/>
          </a:xfrm>
        </p:spPr>
        <p:txBody>
          <a:bodyPr>
            <a:noAutofit/>
          </a:bodyPr>
          <a:lstStyle/>
          <a:p>
            <a:r>
              <a:rPr lang="en-CA" sz="2200" dirty="0"/>
              <a:t>CCS 1.0 with linked single source and storage sites, did not take off for a variety of reasons. What is different about CCS 2.0 in terms of concept, scale and ambition in technology and the political and business environments? How important is the move toward cluster collection, transport and storage systems and is it happening quickly enough? How do onshore and offshore storage opportunities differ? What can Canada learn from Europe and elsewhere and what can Europe learn from Canada? </a:t>
            </a:r>
            <a:endParaRPr lang="en-CA" sz="2200" dirty="0" smtClean="0"/>
          </a:p>
          <a:p>
            <a:r>
              <a:rPr lang="en-CA" sz="2200" dirty="0" smtClean="0"/>
              <a:t>What </a:t>
            </a:r>
            <a:r>
              <a:rPr lang="en-CA" sz="2200" dirty="0"/>
              <a:t>is net zero and why is CDR </a:t>
            </a:r>
            <a:r>
              <a:rPr lang="en-CA" sz="2200" dirty="0" smtClean="0"/>
              <a:t>needed? </a:t>
            </a:r>
            <a:r>
              <a:rPr lang="en-CA" sz="2200" dirty="0"/>
              <a:t>Carbon dioxide removal (CDR), technologies are a diverse suite of approaches in a very early stage of development, with few pilots at any significant scale and poorly developed research, technology development and business </a:t>
            </a:r>
            <a:r>
              <a:rPr lang="en-CA" sz="2200" dirty="0" smtClean="0"/>
              <a:t>models. What are BECCS </a:t>
            </a:r>
            <a:r>
              <a:rPr lang="en-CA" sz="2200" dirty="0"/>
              <a:t>and DAC. Many schemes have major governance and regulation issues beyond technical challenges. What are the drivers influencing development of these approaches and what are the present and possible future states of large-scale carbon dioxide removal systems? How might they link with more traditional and conventional CCS approaches”. </a:t>
            </a:r>
            <a:endParaRPr lang="en-CA" sz="2200" b="1" dirty="0"/>
          </a:p>
          <a:p>
            <a:r>
              <a:rPr lang="en-US" sz="2200" dirty="0"/>
              <a:t>It appears that CCS is an enabling technology!: </a:t>
            </a:r>
            <a:r>
              <a:rPr lang="en-CA" sz="2200" dirty="0"/>
              <a:t>There is much discussion about linkage between a more hydrogen focused energy system and CCS. Blue hydrogen, linking two major greenhouse gases-methane and carbon dioxide, is usually part of that discussion. What are the technological, and business challenges and needs in this space and what are the total GHG emissions realities of blue hydrogen with CCS?  </a:t>
            </a:r>
            <a:endParaRPr lang="en-CA" sz="2200" b="1" dirty="0"/>
          </a:p>
          <a:p>
            <a:endParaRPr lang="en-CA" sz="2200" dirty="0"/>
          </a:p>
        </p:txBody>
      </p:sp>
    </p:spTree>
    <p:extLst>
      <p:ext uri="{BB962C8B-B14F-4D97-AF65-F5344CB8AC3E}">
        <p14:creationId xmlns:p14="http://schemas.microsoft.com/office/powerpoint/2010/main" val="4027994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Carbon storage in the geosphere – CCS 2.0</a:t>
            </a:r>
            <a:r>
              <a:rPr lang="en-CA" dirty="0"/>
              <a:t/>
            </a:r>
            <a:br>
              <a:rPr lang="en-CA" dirty="0"/>
            </a:br>
            <a:r>
              <a:rPr lang="en-CA" dirty="0"/>
              <a:t/>
            </a:r>
            <a:br>
              <a:rPr lang="en-CA" dirty="0"/>
            </a:br>
            <a:endParaRPr lang="en-CA" dirty="0"/>
          </a:p>
        </p:txBody>
      </p:sp>
      <p:sp>
        <p:nvSpPr>
          <p:cNvPr id="3" name="Content Placeholder 2"/>
          <p:cNvSpPr>
            <a:spLocks noGrp="1"/>
          </p:cNvSpPr>
          <p:nvPr>
            <p:ph idx="1"/>
          </p:nvPr>
        </p:nvSpPr>
        <p:spPr>
          <a:xfrm>
            <a:off x="838200" y="920706"/>
            <a:ext cx="10515600" cy="5256257"/>
          </a:xfrm>
        </p:spPr>
        <p:txBody>
          <a:bodyPr>
            <a:normAutofit fontScale="70000" lnSpcReduction="20000"/>
          </a:bodyPr>
          <a:lstStyle/>
          <a:p>
            <a:r>
              <a:rPr lang="en-CA" dirty="0" smtClean="0"/>
              <a:t>Carbon </a:t>
            </a:r>
            <a:r>
              <a:rPr lang="en-CA" dirty="0"/>
              <a:t>Capture and Storage (CCS) is an evolving and growing suite of technologies that has been used in one form or another for 50 years and forms a key component of climate change mitigation strategies. </a:t>
            </a:r>
          </a:p>
          <a:p>
            <a:r>
              <a:rPr lang="en-CA" dirty="0"/>
              <a:t>While several of the technologies have been proven at commercial pilot scale, a large-scale CCS industry has not yet been developed. However, that situation is now changing with the emergence of both an expanding industrial and technology development base, enhanced investor and innovation community interest, and firmer government commitments to climate targets. </a:t>
            </a:r>
          </a:p>
          <a:p>
            <a:r>
              <a:rPr lang="en-CA" dirty="0"/>
              <a:t>This increased interest has driven both academic and business interest in research, technology development and implementation, both to validate climate mitigation impacts and reduce costs, to accelerate widespread adoption and crucially to develop and evaluate new technologies in the broader area of large-scale carbon dioxide removal from the atmosphere (CDR) and negative emissions.</a:t>
            </a:r>
          </a:p>
          <a:p>
            <a:r>
              <a:rPr lang="en-CA" dirty="0"/>
              <a:t>We’ll examine the drive toward cluster collection, transport and storage systems, CCS as a business opportunity, explore the link between hydrogen production and CCS and also examine the present and likely future states of large-scale carbon dioxide removal systems. </a:t>
            </a:r>
          </a:p>
          <a:p>
            <a:r>
              <a:rPr lang="en-CA" dirty="0"/>
              <a:t>This webinar features a panel of experts drawn from a cross-section of business and academic sectors </a:t>
            </a:r>
            <a:r>
              <a:rPr lang="en-CA" dirty="0" smtClean="0"/>
              <a:t>in Canada and the UK to </a:t>
            </a:r>
            <a:r>
              <a:rPr lang="en-CA" dirty="0"/>
              <a:t>discuss current trends and possible future states for carbon capture and storage in the geosphere. </a:t>
            </a:r>
          </a:p>
        </p:txBody>
      </p:sp>
    </p:spTree>
    <p:extLst>
      <p:ext uri="{BB962C8B-B14F-4D97-AF65-F5344CB8AC3E}">
        <p14:creationId xmlns:p14="http://schemas.microsoft.com/office/powerpoint/2010/main" val="2233138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065" y="4310252"/>
            <a:ext cx="11908220" cy="5492601"/>
          </a:xfrm>
        </p:spPr>
        <p:txBody>
          <a:bodyPr>
            <a:normAutofit/>
          </a:bodyPr>
          <a:lstStyle/>
          <a:p>
            <a:r>
              <a:rPr lang="en-US" sz="2400" dirty="0"/>
              <a:t>Webinar coordinators: Ruth Klinkhammer(CMC); Alina Cox(</a:t>
            </a:r>
            <a:r>
              <a:rPr lang="en-US" sz="2400" dirty="0" err="1"/>
              <a:t>UoC</a:t>
            </a:r>
            <a:r>
              <a:rPr lang="en-US" sz="2400" dirty="0"/>
              <a:t>)</a:t>
            </a:r>
            <a:endParaRPr lang="en-CA" sz="2400" dirty="0"/>
          </a:p>
          <a:p>
            <a:pPr lvl="0"/>
            <a:r>
              <a:rPr lang="en-US" sz="2400" dirty="0"/>
              <a:t>Each panelist will present two scene setting slides - 25 minutes.</a:t>
            </a:r>
          </a:p>
          <a:p>
            <a:pPr lvl="0"/>
            <a:r>
              <a:rPr lang="en-US" sz="2400" dirty="0"/>
              <a:t>Moderator leads panelists through a 45 minute discussion </a:t>
            </a:r>
            <a:r>
              <a:rPr lang="en-CA" sz="2400" dirty="0"/>
              <a:t>organized in 3 X 15 minute sections focussing on three topic areas</a:t>
            </a:r>
            <a:r>
              <a:rPr lang="en-US" sz="2400" dirty="0"/>
              <a:t>.</a:t>
            </a:r>
          </a:p>
          <a:p>
            <a:pPr lvl="0"/>
            <a:r>
              <a:rPr lang="en-US" sz="2400" dirty="0"/>
              <a:t>15 minute Q&amp;A with audience                                                 Steve </a:t>
            </a:r>
            <a:r>
              <a:rPr lang="en-US" sz="2400" dirty="0" err="1"/>
              <a:t>Larter</a:t>
            </a:r>
            <a:r>
              <a:rPr lang="en-US" sz="2400" dirty="0"/>
              <a:t>(slarter@ucalgary.ca)</a:t>
            </a:r>
            <a:endParaRPr lang="en-CA" sz="2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0198" y="2959822"/>
            <a:ext cx="2078451" cy="54761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198" y="774208"/>
            <a:ext cx="2318037" cy="59312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1113" y="3544568"/>
            <a:ext cx="2992822" cy="85627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1113" y="2098010"/>
            <a:ext cx="2796206" cy="86181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70274" y="1535536"/>
            <a:ext cx="2451540" cy="562474"/>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596" y="886195"/>
            <a:ext cx="8326847" cy="3343779"/>
          </a:xfrm>
          <a:prstGeom prst="rect">
            <a:avLst/>
          </a:prstGeom>
        </p:spPr>
      </p:pic>
      <p:sp>
        <p:nvSpPr>
          <p:cNvPr id="11" name="Title 1"/>
          <p:cNvSpPr>
            <a:spLocks noGrp="1"/>
          </p:cNvSpPr>
          <p:nvPr>
            <p:ph type="title"/>
          </p:nvPr>
        </p:nvSpPr>
        <p:spPr>
          <a:xfrm>
            <a:off x="102476" y="688346"/>
            <a:ext cx="10515600" cy="1325563"/>
          </a:xfrm>
        </p:spPr>
        <p:txBody>
          <a:bodyPr>
            <a:normAutofit fontScale="90000"/>
          </a:bodyPr>
          <a:lstStyle/>
          <a:p>
            <a:r>
              <a:rPr lang="en-CA" b="1" dirty="0"/>
              <a:t>Carbon storage in the geosphere – Webinar</a:t>
            </a:r>
            <a:br>
              <a:rPr lang="en-CA" b="1" dirty="0"/>
            </a:br>
            <a:r>
              <a:rPr lang="en-CA" sz="3100" dirty="0"/>
              <a:t>Thursday, Sept. 23, 2021. 8 to 9:30 am MT</a:t>
            </a:r>
            <a:r>
              <a:rPr lang="en-CA" dirty="0"/>
              <a:t/>
            </a:r>
            <a:br>
              <a:rPr lang="en-CA" dirty="0"/>
            </a:br>
            <a:r>
              <a:rPr lang="en-CA" dirty="0"/>
              <a:t/>
            </a:r>
            <a:br>
              <a:rPr lang="en-CA" dirty="0"/>
            </a:br>
            <a:r>
              <a:rPr lang="en-CA" dirty="0"/>
              <a:t/>
            </a:r>
            <a:br>
              <a:rPr lang="en-CA" dirty="0"/>
            </a:br>
            <a:endParaRPr lang="en-CA" dirty="0"/>
          </a:p>
        </p:txBody>
      </p:sp>
      <p:pic>
        <p:nvPicPr>
          <p:cNvPr id="12" name="Picture 11" descr="A picture containing graphical user interface&#10;&#10;Description automatically generated">
            <a:extLst>
              <a:ext uri="{FF2B5EF4-FFF2-40B4-BE49-F238E27FC236}">
                <a16:creationId xmlns:a16="http://schemas.microsoft.com/office/drawing/2014/main" id="{66A5BC4F-4E15-4711-B1FB-E6E3E915F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5948" y="162269"/>
            <a:ext cx="1862208" cy="569008"/>
          </a:xfrm>
          <a:prstGeom prst="rect">
            <a:avLst/>
          </a:prstGeom>
        </p:spPr>
      </p:pic>
    </p:spTree>
    <p:extLst>
      <p:ext uri="{BB962C8B-B14F-4D97-AF65-F5344CB8AC3E}">
        <p14:creationId xmlns:p14="http://schemas.microsoft.com/office/powerpoint/2010/main" val="1043789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F23F8A3-8FD7-4779-8323-FDC26BE998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426F4D-9335-4D88-9993-B0681A45F534}"/>
              </a:ext>
            </a:extLst>
          </p:cNvPr>
          <p:cNvSpPr>
            <a:spLocks noGrp="1"/>
          </p:cNvSpPr>
          <p:nvPr>
            <p:ph type="title"/>
          </p:nvPr>
        </p:nvSpPr>
        <p:spPr>
          <a:xfrm>
            <a:off x="320732" y="-305278"/>
            <a:ext cx="5266155" cy="1325563"/>
          </a:xfrm>
        </p:spPr>
        <p:txBody>
          <a:bodyPr>
            <a:normAutofit/>
          </a:bodyPr>
          <a:lstStyle/>
          <a:p>
            <a:r>
              <a:rPr lang="en-CA" dirty="0"/>
              <a:t>Goals: Terminology:</a:t>
            </a:r>
          </a:p>
        </p:txBody>
      </p:sp>
      <p:sp>
        <p:nvSpPr>
          <p:cNvPr id="3" name="Content Placeholder 2">
            <a:extLst>
              <a:ext uri="{FF2B5EF4-FFF2-40B4-BE49-F238E27FC236}">
                <a16:creationId xmlns:a16="http://schemas.microsoft.com/office/drawing/2014/main" id="{7CE2A0CD-3584-402A-9D74-BAAE778D0F7E}"/>
              </a:ext>
            </a:extLst>
          </p:cNvPr>
          <p:cNvSpPr>
            <a:spLocks noGrp="1"/>
          </p:cNvSpPr>
          <p:nvPr>
            <p:ph idx="1"/>
          </p:nvPr>
        </p:nvSpPr>
        <p:spPr>
          <a:xfrm>
            <a:off x="0" y="713258"/>
            <a:ext cx="5715388" cy="6243887"/>
          </a:xfrm>
        </p:spPr>
        <p:txBody>
          <a:bodyPr>
            <a:normAutofit fontScale="92500" lnSpcReduction="10000"/>
          </a:bodyPr>
          <a:lstStyle/>
          <a:p>
            <a:r>
              <a:rPr lang="en-CA" sz="2000" b="0" i="0" dirty="0">
                <a:effectLst/>
                <a:latin typeface="Rubik-Regular"/>
              </a:rPr>
              <a:t>The world needs to halve emissions over the next decade and reach NET ZERO carbon emissions by the middle of the century if we are to limit global temperature rises to 1.5 degrees.</a:t>
            </a:r>
          </a:p>
          <a:p>
            <a:r>
              <a:rPr lang="en-CA" sz="2000" b="1" dirty="0"/>
              <a:t>Carbon Capture and Storage(CCS) </a:t>
            </a:r>
            <a:r>
              <a:rPr lang="en-CA" sz="2000" dirty="0"/>
              <a:t>is one of many tools to help achieve that goal</a:t>
            </a:r>
          </a:p>
          <a:p>
            <a:r>
              <a:rPr lang="en-CA" sz="2000" b="1" dirty="0"/>
              <a:t>CCS 1.0 </a:t>
            </a:r>
            <a:r>
              <a:rPr lang="en-CA" sz="2000" dirty="0"/>
              <a:t>–the original model: Large emitters such as powerplants or refineries have their CO2 captured and transported for safe storage in a dedicated, monitored, subsurface reservoir.</a:t>
            </a:r>
          </a:p>
          <a:p>
            <a:r>
              <a:rPr lang="en-CA" sz="2000" b="1" dirty="0"/>
              <a:t>CCS 2.0- </a:t>
            </a:r>
            <a:r>
              <a:rPr lang="en-CA" sz="2000" dirty="0"/>
              <a:t>the evolving model-</a:t>
            </a:r>
            <a:r>
              <a:rPr lang="en-CA" sz="2000" dirty="0" err="1"/>
              <a:t>scaleing</a:t>
            </a:r>
            <a:r>
              <a:rPr lang="en-CA" sz="2000" dirty="0"/>
              <a:t>: CO2 captured from several locations is transported through a hub and pipeline system to dedicated storage reservoirs onshore or offshore</a:t>
            </a:r>
          </a:p>
          <a:p>
            <a:r>
              <a:rPr lang="en-CA" sz="2000" b="1" dirty="0"/>
              <a:t>Carbon Dioxide Removal(CDR): </a:t>
            </a:r>
            <a:r>
              <a:rPr lang="en-CA" sz="2000" dirty="0"/>
              <a:t>To achieve NET ZERO, it is not enough to just capture and store our current emissions. By end of century we must also remove large amounts of CO2 from the atmosphere using CDR and safely store the carbon. These techniques can involve air capture(DAC, BECCS), ocean capture, or use weathering of rocks or land management to remove and safely store carbon  through a variety of storage routes. </a:t>
            </a:r>
            <a:br>
              <a:rPr lang="en-CA" sz="2000" dirty="0"/>
            </a:br>
            <a:endParaRPr lang="en-CA"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2722" y="199102"/>
            <a:ext cx="6516413" cy="2648484"/>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63311" y="3110213"/>
            <a:ext cx="4802867" cy="374778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3857" y="2329936"/>
            <a:ext cx="3202222" cy="68570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1462" y="299557"/>
            <a:ext cx="1367015" cy="720728"/>
          </a:xfrm>
          <a:prstGeom prst="rect">
            <a:avLst/>
          </a:prstGeom>
        </p:spPr>
      </p:pic>
      <p:pic>
        <p:nvPicPr>
          <p:cNvPr id="10" name="Picture 9"/>
          <p:cNvPicPr>
            <a:picLocks noChangeAspect="1"/>
          </p:cNvPicPr>
          <p:nvPr/>
        </p:nvPicPr>
        <p:blipFill>
          <a:blip r:embed="rId6"/>
          <a:stretch>
            <a:fillRect/>
          </a:stretch>
        </p:blipFill>
        <p:spPr>
          <a:xfrm>
            <a:off x="10424967" y="2343118"/>
            <a:ext cx="1751803" cy="1751803"/>
          </a:xfrm>
          <a:prstGeom prst="rect">
            <a:avLst/>
          </a:prstGeom>
        </p:spPr>
      </p:pic>
      <p:sp>
        <p:nvSpPr>
          <p:cNvPr id="11" name="Rectangle 10"/>
          <p:cNvSpPr/>
          <p:nvPr/>
        </p:nvSpPr>
        <p:spPr>
          <a:xfrm rot="17032708">
            <a:off x="4700649" y="4668127"/>
            <a:ext cx="3377399" cy="369332"/>
          </a:xfrm>
          <a:prstGeom prst="rect">
            <a:avLst/>
          </a:prstGeom>
        </p:spPr>
        <p:txBody>
          <a:bodyPr wrap="none">
            <a:spAutoFit/>
          </a:bodyPr>
          <a:lstStyle/>
          <a:p>
            <a:r>
              <a:rPr lang="en-CA" dirty="0"/>
              <a:t>https://ukcop26.org/cop26-goals/</a:t>
            </a:r>
          </a:p>
        </p:txBody>
      </p:sp>
    </p:spTree>
    <p:extLst>
      <p:ext uri="{BB962C8B-B14F-4D97-AF65-F5344CB8AC3E}">
        <p14:creationId xmlns:p14="http://schemas.microsoft.com/office/powerpoint/2010/main" val="20558584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A1E2-827F-41CC-93FC-E52AAF70BA26}"/>
              </a:ext>
            </a:extLst>
          </p:cNvPr>
          <p:cNvSpPr>
            <a:spLocks noGrp="1"/>
          </p:cNvSpPr>
          <p:nvPr>
            <p:ph type="title"/>
          </p:nvPr>
        </p:nvSpPr>
        <p:spPr>
          <a:xfrm>
            <a:off x="2650415" y="-273809"/>
            <a:ext cx="6702319" cy="1325563"/>
          </a:xfrm>
        </p:spPr>
        <p:txBody>
          <a:bodyPr>
            <a:normAutofit/>
          </a:bodyPr>
          <a:lstStyle/>
          <a:p>
            <a:r>
              <a:rPr lang="en-US" sz="3600" dirty="0">
                <a:latin typeface="+mn-lt"/>
              </a:rPr>
              <a:t>Carbon capture and storage (CCS)</a:t>
            </a:r>
          </a:p>
        </p:txBody>
      </p:sp>
      <p:pic>
        <p:nvPicPr>
          <p:cNvPr id="7" name="Picture 6">
            <a:extLst>
              <a:ext uri="{FF2B5EF4-FFF2-40B4-BE49-F238E27FC236}">
                <a16:creationId xmlns:a16="http://schemas.microsoft.com/office/drawing/2014/main" id="{06052DAD-6DB6-4186-A1D7-69E698777813}"/>
              </a:ext>
            </a:extLst>
          </p:cNvPr>
          <p:cNvPicPr>
            <a:picLocks noChangeAspect="1"/>
          </p:cNvPicPr>
          <p:nvPr/>
        </p:nvPicPr>
        <p:blipFill>
          <a:blip r:embed="rId2"/>
          <a:stretch>
            <a:fillRect/>
          </a:stretch>
        </p:blipFill>
        <p:spPr>
          <a:xfrm>
            <a:off x="389386" y="1072463"/>
            <a:ext cx="6252046" cy="3694680"/>
          </a:xfrm>
          <a:prstGeom prst="rect">
            <a:avLst/>
          </a:prstGeom>
          <a:ln>
            <a:solidFill>
              <a:schemeClr val="tx1"/>
            </a:solidFill>
          </a:ln>
        </p:spPr>
      </p:pic>
      <p:sp>
        <p:nvSpPr>
          <p:cNvPr id="8" name="Text Box 11">
            <a:extLst>
              <a:ext uri="{FF2B5EF4-FFF2-40B4-BE49-F238E27FC236}">
                <a16:creationId xmlns:a16="http://schemas.microsoft.com/office/drawing/2014/main" id="{5C57DD30-DF24-4F1C-AC34-460A937215D1}"/>
              </a:ext>
            </a:extLst>
          </p:cNvPr>
          <p:cNvSpPr txBox="1">
            <a:spLocks noChangeArrowheads="1"/>
          </p:cNvSpPr>
          <p:nvPr/>
        </p:nvSpPr>
        <p:spPr bwMode="auto">
          <a:xfrm>
            <a:off x="7557382" y="1532780"/>
            <a:ext cx="460107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eaLnBrk="0" hangingPunct="0">
              <a:defRPr>
                <a:solidFill>
                  <a:schemeClr val="tx1"/>
                </a:solidFill>
                <a:latin typeface="Tahoma" panose="020B0604030504040204" pitchFamily="34" charset="0"/>
              </a:defRPr>
            </a:lvl1pPr>
            <a:lvl2pPr marL="742950" indent="-285750" defTabSz="685800" eaLnBrk="0" hangingPunct="0">
              <a:defRPr>
                <a:solidFill>
                  <a:schemeClr val="tx1"/>
                </a:solidFill>
                <a:latin typeface="Tahoma" panose="020B0604030504040204" pitchFamily="34" charset="0"/>
              </a:defRPr>
            </a:lvl2pPr>
            <a:lvl3pPr marL="1143000" indent="-228600" defTabSz="685800" eaLnBrk="0" hangingPunct="0">
              <a:defRPr>
                <a:solidFill>
                  <a:schemeClr val="tx1"/>
                </a:solidFill>
                <a:latin typeface="Tahoma" panose="020B0604030504040204" pitchFamily="34" charset="0"/>
              </a:defRPr>
            </a:lvl3pPr>
            <a:lvl4pPr marL="1600200" indent="-228600" defTabSz="685800" eaLnBrk="0" hangingPunct="0">
              <a:defRPr>
                <a:solidFill>
                  <a:schemeClr val="tx1"/>
                </a:solidFill>
                <a:latin typeface="Tahoma" panose="020B0604030504040204" pitchFamily="34" charset="0"/>
              </a:defRPr>
            </a:lvl4pPr>
            <a:lvl5pPr marL="2057400" indent="-228600" defTabSz="685800" eaLnBrk="0" hangingPunct="0">
              <a:defRPr>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Geometry of reservoir is known</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Physical trapping mechanism</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Known caprock integrity</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Production is history-matched</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Potential for leakage through legacy 	wells</a:t>
            </a:r>
          </a:p>
        </p:txBody>
      </p:sp>
      <p:sp>
        <p:nvSpPr>
          <p:cNvPr id="9" name="Text Box 7">
            <a:extLst>
              <a:ext uri="{FF2B5EF4-FFF2-40B4-BE49-F238E27FC236}">
                <a16:creationId xmlns:a16="http://schemas.microsoft.com/office/drawing/2014/main" id="{07AC00F4-D85C-4009-BFE6-8DC0B92F0418}"/>
              </a:ext>
            </a:extLst>
          </p:cNvPr>
          <p:cNvSpPr txBox="1">
            <a:spLocks noChangeArrowheads="1"/>
          </p:cNvSpPr>
          <p:nvPr/>
        </p:nvSpPr>
        <p:spPr bwMode="auto">
          <a:xfrm>
            <a:off x="7557382" y="4278779"/>
            <a:ext cx="450482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eaLnBrk="0" hangingPunct="0">
              <a:defRPr>
                <a:solidFill>
                  <a:schemeClr val="tx1"/>
                </a:solidFill>
                <a:latin typeface="Tahoma" panose="020B0604030504040204" pitchFamily="34" charset="0"/>
              </a:defRPr>
            </a:lvl1pPr>
            <a:lvl2pPr marL="742950" indent="-285750" defTabSz="685800" eaLnBrk="0" hangingPunct="0">
              <a:defRPr>
                <a:solidFill>
                  <a:schemeClr val="tx1"/>
                </a:solidFill>
                <a:latin typeface="Tahoma" panose="020B0604030504040204" pitchFamily="34" charset="0"/>
              </a:defRPr>
            </a:lvl2pPr>
            <a:lvl3pPr marL="1143000" indent="-228600" defTabSz="685800" eaLnBrk="0" hangingPunct="0">
              <a:defRPr>
                <a:solidFill>
                  <a:schemeClr val="tx1"/>
                </a:solidFill>
                <a:latin typeface="Tahoma" panose="020B0604030504040204" pitchFamily="34" charset="0"/>
              </a:defRPr>
            </a:lvl3pPr>
            <a:lvl4pPr marL="1600200" indent="-228600" defTabSz="685800" eaLnBrk="0" hangingPunct="0">
              <a:defRPr>
                <a:solidFill>
                  <a:schemeClr val="tx1"/>
                </a:solidFill>
                <a:latin typeface="Tahoma" panose="020B0604030504040204" pitchFamily="34" charset="0"/>
              </a:defRPr>
            </a:lvl4pPr>
            <a:lvl5pPr marL="2057400" indent="-228600" defTabSz="685800" eaLnBrk="0" hangingPunct="0">
              <a:defRPr>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Reservoir may not be confined</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Chemical/hydrodynamic trapping 	mechanism</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Caprock integrity untested </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No history to match</a:t>
            </a:r>
          </a:p>
          <a:p>
            <a:pPr eaLnBrk="1" hangingPunct="1">
              <a:spcAft>
                <a:spcPts val="300"/>
              </a:spcAft>
              <a:buFontTx/>
              <a:buChar char="•"/>
            </a:pPr>
            <a:r>
              <a:rPr lang="en-US" altLang="en-US" sz="2000" dirty="0">
                <a:latin typeface="Calibri" panose="020F0502020204030204" pitchFamily="34" charset="0"/>
                <a:cs typeface="Calibri" panose="020F0502020204030204" pitchFamily="34" charset="0"/>
              </a:rPr>
              <a:t>  Few wells that penetrate reservoir </a:t>
            </a:r>
          </a:p>
        </p:txBody>
      </p:sp>
      <p:sp>
        <p:nvSpPr>
          <p:cNvPr id="10" name="TextBox 9">
            <a:extLst>
              <a:ext uri="{FF2B5EF4-FFF2-40B4-BE49-F238E27FC236}">
                <a16:creationId xmlns:a16="http://schemas.microsoft.com/office/drawing/2014/main" id="{880D61C3-B31F-494A-AF71-AB0A38B51480}"/>
              </a:ext>
            </a:extLst>
          </p:cNvPr>
          <p:cNvSpPr txBox="1"/>
          <p:nvPr/>
        </p:nvSpPr>
        <p:spPr>
          <a:xfrm>
            <a:off x="7282115" y="1163547"/>
            <a:ext cx="4780091" cy="400110"/>
          </a:xfrm>
          <a:prstGeom prst="rect">
            <a:avLst/>
          </a:prstGeom>
          <a:noFill/>
        </p:spPr>
        <p:txBody>
          <a:bodyPr wrap="none" rtlCol="0">
            <a:spAutoFit/>
          </a:bodyPr>
          <a:lstStyle/>
          <a:p>
            <a:r>
              <a:rPr lang="en-CA" sz="2000" b="1" dirty="0">
                <a:solidFill>
                  <a:srgbClr val="276092"/>
                </a:solidFill>
              </a:rPr>
              <a:t>Storage in depleted hydrocarbon reservoirs</a:t>
            </a:r>
          </a:p>
        </p:txBody>
      </p:sp>
      <p:sp>
        <p:nvSpPr>
          <p:cNvPr id="11" name="TextBox 10">
            <a:extLst>
              <a:ext uri="{FF2B5EF4-FFF2-40B4-BE49-F238E27FC236}">
                <a16:creationId xmlns:a16="http://schemas.microsoft.com/office/drawing/2014/main" id="{AD0080A5-F903-46A2-A229-C279541FB127}"/>
              </a:ext>
            </a:extLst>
          </p:cNvPr>
          <p:cNvSpPr txBox="1"/>
          <p:nvPr/>
        </p:nvSpPr>
        <p:spPr>
          <a:xfrm>
            <a:off x="7928652" y="3820165"/>
            <a:ext cx="3155479" cy="400110"/>
          </a:xfrm>
          <a:prstGeom prst="rect">
            <a:avLst/>
          </a:prstGeom>
          <a:noFill/>
        </p:spPr>
        <p:txBody>
          <a:bodyPr wrap="none" rtlCol="0">
            <a:spAutoFit/>
          </a:bodyPr>
          <a:lstStyle/>
          <a:p>
            <a:r>
              <a:rPr lang="en-CA" sz="2000" b="1" dirty="0">
                <a:solidFill>
                  <a:srgbClr val="276092"/>
                </a:solidFill>
              </a:rPr>
              <a:t>Storage in saline formations</a:t>
            </a:r>
          </a:p>
        </p:txBody>
      </p:sp>
      <p:pic>
        <p:nvPicPr>
          <p:cNvPr id="12" name="Picture 11">
            <a:extLst>
              <a:ext uri="{FF2B5EF4-FFF2-40B4-BE49-F238E27FC236}">
                <a16:creationId xmlns:a16="http://schemas.microsoft.com/office/drawing/2014/main" id="{60CE31E0-8895-4044-93EE-3C8EFEAF8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8" r="14362" b="19479"/>
          <a:stretch/>
        </p:blipFill>
        <p:spPr>
          <a:xfrm>
            <a:off x="3023812" y="4808560"/>
            <a:ext cx="3600208" cy="2118035"/>
          </a:xfrm>
          <a:prstGeom prst="rect">
            <a:avLst/>
          </a:prstGeom>
          <a:ln>
            <a:solidFill>
              <a:schemeClr val="tx1"/>
            </a:solidFill>
          </a:ln>
        </p:spPr>
      </p:pic>
      <p:sp>
        <p:nvSpPr>
          <p:cNvPr id="13" name="TextBox 12">
            <a:extLst>
              <a:ext uri="{FF2B5EF4-FFF2-40B4-BE49-F238E27FC236}">
                <a16:creationId xmlns:a16="http://schemas.microsoft.com/office/drawing/2014/main" id="{EE521EAF-DE03-4D02-B563-33DDB892B482}"/>
              </a:ext>
            </a:extLst>
          </p:cNvPr>
          <p:cNvSpPr txBox="1"/>
          <p:nvPr/>
        </p:nvSpPr>
        <p:spPr>
          <a:xfrm>
            <a:off x="931288" y="5903494"/>
            <a:ext cx="2200333" cy="307777"/>
          </a:xfrm>
          <a:prstGeom prst="rect">
            <a:avLst/>
          </a:prstGeom>
          <a:noFill/>
        </p:spPr>
        <p:txBody>
          <a:bodyPr wrap="square" rtlCol="0">
            <a:spAutoFit/>
          </a:bodyPr>
          <a:lstStyle/>
          <a:p>
            <a:r>
              <a:rPr lang="en-CA" sz="1400" dirty="0"/>
              <a:t>Courtesy Greg Dipple, UBC</a:t>
            </a:r>
          </a:p>
        </p:txBody>
      </p:sp>
      <p:sp>
        <p:nvSpPr>
          <p:cNvPr id="14" name="TextBox 13">
            <a:extLst>
              <a:ext uri="{FF2B5EF4-FFF2-40B4-BE49-F238E27FC236}">
                <a16:creationId xmlns:a16="http://schemas.microsoft.com/office/drawing/2014/main" id="{6A8FE7BB-0AED-4668-A703-99296D65D6E9}"/>
              </a:ext>
            </a:extLst>
          </p:cNvPr>
          <p:cNvSpPr txBox="1"/>
          <p:nvPr/>
        </p:nvSpPr>
        <p:spPr>
          <a:xfrm>
            <a:off x="2537296" y="702919"/>
            <a:ext cx="2349874" cy="400110"/>
          </a:xfrm>
          <a:prstGeom prst="rect">
            <a:avLst/>
          </a:prstGeom>
          <a:noFill/>
        </p:spPr>
        <p:txBody>
          <a:bodyPr wrap="none" rtlCol="0">
            <a:spAutoFit/>
          </a:bodyPr>
          <a:lstStyle/>
          <a:p>
            <a:r>
              <a:rPr lang="en-CA" sz="2000" b="1" dirty="0">
                <a:solidFill>
                  <a:schemeClr val="tx2">
                    <a:lumMod val="75000"/>
                  </a:schemeClr>
                </a:solidFill>
              </a:rPr>
              <a:t>Sedimentary basins</a:t>
            </a:r>
          </a:p>
        </p:txBody>
      </p:sp>
      <p:sp>
        <p:nvSpPr>
          <p:cNvPr id="15" name="TextBox 14">
            <a:extLst>
              <a:ext uri="{FF2B5EF4-FFF2-40B4-BE49-F238E27FC236}">
                <a16:creationId xmlns:a16="http://schemas.microsoft.com/office/drawing/2014/main" id="{4D98BD51-8B81-40CD-944C-C9BCA0717ACC}"/>
              </a:ext>
            </a:extLst>
          </p:cNvPr>
          <p:cNvSpPr txBox="1"/>
          <p:nvPr/>
        </p:nvSpPr>
        <p:spPr>
          <a:xfrm>
            <a:off x="1152851" y="5269804"/>
            <a:ext cx="1870961" cy="707886"/>
          </a:xfrm>
          <a:prstGeom prst="rect">
            <a:avLst/>
          </a:prstGeom>
          <a:noFill/>
        </p:spPr>
        <p:txBody>
          <a:bodyPr wrap="none" rtlCol="0">
            <a:spAutoFit/>
          </a:bodyPr>
          <a:lstStyle/>
          <a:p>
            <a:pPr algn="ctr"/>
            <a:r>
              <a:rPr lang="en-CA" sz="2000" b="1" dirty="0">
                <a:solidFill>
                  <a:schemeClr val="tx2">
                    <a:lumMod val="75000"/>
                  </a:schemeClr>
                </a:solidFill>
              </a:rPr>
              <a:t>Mine tailings</a:t>
            </a:r>
          </a:p>
          <a:p>
            <a:pPr algn="ctr"/>
            <a:r>
              <a:rPr lang="en-CA" sz="2000" b="1" dirty="0">
                <a:solidFill>
                  <a:schemeClr val="tx2">
                    <a:lumMod val="75000"/>
                  </a:schemeClr>
                </a:solidFill>
              </a:rPr>
              <a:t>(mineralization)</a:t>
            </a:r>
          </a:p>
        </p:txBody>
      </p:sp>
      <p:sp>
        <p:nvSpPr>
          <p:cNvPr id="16" name="TextBox 15">
            <a:extLst>
              <a:ext uri="{FF2B5EF4-FFF2-40B4-BE49-F238E27FC236}">
                <a16:creationId xmlns:a16="http://schemas.microsoft.com/office/drawing/2014/main" id="{6B44B1B5-48D0-4CCD-BBEF-4881A24DC174}"/>
              </a:ext>
            </a:extLst>
          </p:cNvPr>
          <p:cNvSpPr txBox="1"/>
          <p:nvPr/>
        </p:nvSpPr>
        <p:spPr>
          <a:xfrm>
            <a:off x="8163973" y="6488668"/>
            <a:ext cx="2684838" cy="369332"/>
          </a:xfrm>
          <a:prstGeom prst="rect">
            <a:avLst/>
          </a:prstGeom>
          <a:noFill/>
        </p:spPr>
        <p:txBody>
          <a:bodyPr wrap="none" rtlCol="0">
            <a:spAutoFit/>
          </a:bodyPr>
          <a:lstStyle/>
          <a:p>
            <a:r>
              <a:rPr lang="en-CA" dirty="0">
                <a:solidFill>
                  <a:srgbClr val="276092"/>
                </a:solidFill>
              </a:rPr>
              <a:t>don.lawton@cmcghg.com</a:t>
            </a:r>
          </a:p>
        </p:txBody>
      </p:sp>
    </p:spTree>
    <p:extLst>
      <p:ext uri="{BB962C8B-B14F-4D97-AF65-F5344CB8AC3E}">
        <p14:creationId xmlns:p14="http://schemas.microsoft.com/office/powerpoint/2010/main" val="3435827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B83C20-D8D4-43EE-95E1-8B4372F19350}"/>
              </a:ext>
            </a:extLst>
          </p:cNvPr>
          <p:cNvSpPr txBox="1">
            <a:spLocks/>
          </p:cNvSpPr>
          <p:nvPr/>
        </p:nvSpPr>
        <p:spPr>
          <a:xfrm>
            <a:off x="1977554" y="-238808"/>
            <a:ext cx="79670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600" dirty="0">
                <a:latin typeface="+mn-lt"/>
              </a:rPr>
              <a:t>Monitoring for </a:t>
            </a:r>
            <a:r>
              <a:rPr lang="en-US" sz="3600" dirty="0" err="1">
                <a:latin typeface="+mn-lt"/>
              </a:rPr>
              <a:t>gigatonne</a:t>
            </a:r>
            <a:r>
              <a:rPr lang="en-US" sz="3600" dirty="0">
                <a:latin typeface="+mn-lt"/>
              </a:rPr>
              <a:t>-scale CCS hubs</a:t>
            </a:r>
          </a:p>
        </p:txBody>
      </p:sp>
      <p:grpSp>
        <p:nvGrpSpPr>
          <p:cNvPr id="3" name="Group 2">
            <a:extLst>
              <a:ext uri="{FF2B5EF4-FFF2-40B4-BE49-F238E27FC236}">
                <a16:creationId xmlns:a16="http://schemas.microsoft.com/office/drawing/2014/main" id="{5232FBAA-E16B-4BA2-98DE-6B8E5D3B98AD}"/>
              </a:ext>
            </a:extLst>
          </p:cNvPr>
          <p:cNvGrpSpPr/>
          <p:nvPr/>
        </p:nvGrpSpPr>
        <p:grpSpPr>
          <a:xfrm>
            <a:off x="66202" y="749993"/>
            <a:ext cx="11437597" cy="6138486"/>
            <a:chOff x="66202" y="749993"/>
            <a:chExt cx="11437597" cy="6138486"/>
          </a:xfrm>
        </p:grpSpPr>
        <p:sp>
          <p:nvSpPr>
            <p:cNvPr id="15" name="TextBox 14">
              <a:extLst>
                <a:ext uri="{FF2B5EF4-FFF2-40B4-BE49-F238E27FC236}">
                  <a16:creationId xmlns:a16="http://schemas.microsoft.com/office/drawing/2014/main" id="{DD7F0D75-4322-4DA3-B123-D7D908225F6F}"/>
                </a:ext>
              </a:extLst>
            </p:cNvPr>
            <p:cNvSpPr txBox="1"/>
            <p:nvPr/>
          </p:nvSpPr>
          <p:spPr>
            <a:xfrm>
              <a:off x="66202" y="5038914"/>
              <a:ext cx="1730804" cy="1323439"/>
            </a:xfrm>
            <a:prstGeom prst="rect">
              <a:avLst/>
            </a:prstGeom>
            <a:solidFill>
              <a:srgbClr val="FFFFFF"/>
            </a:solidFill>
          </p:spPr>
          <p:txBody>
            <a:bodyPr wrap="square" rtlCol="0">
              <a:spAutoFit/>
            </a:bodyPr>
            <a:lstStyle/>
            <a:p>
              <a:pPr algn="ctr"/>
              <a:r>
                <a:rPr lang="en-CA" sz="2000" b="1" dirty="0"/>
                <a:t>Alberta CCS Regulatory Framework Assessment</a:t>
              </a:r>
            </a:p>
          </p:txBody>
        </p:sp>
        <p:grpSp>
          <p:nvGrpSpPr>
            <p:cNvPr id="9" name="Group 8">
              <a:extLst>
                <a:ext uri="{FF2B5EF4-FFF2-40B4-BE49-F238E27FC236}">
                  <a16:creationId xmlns:a16="http://schemas.microsoft.com/office/drawing/2014/main" id="{487A4A66-EF69-47B5-9E2A-4AAC133190B9}"/>
                </a:ext>
              </a:extLst>
            </p:cNvPr>
            <p:cNvGrpSpPr/>
            <p:nvPr/>
          </p:nvGrpSpPr>
          <p:grpSpPr>
            <a:xfrm>
              <a:off x="603765" y="749993"/>
              <a:ext cx="3762603" cy="3811381"/>
              <a:chOff x="2209800" y="590550"/>
              <a:chExt cx="4046933" cy="4155396"/>
            </a:xfrm>
          </p:grpSpPr>
          <p:pic>
            <p:nvPicPr>
              <p:cNvPr id="11" name="Picture 10">
                <a:extLst>
                  <a:ext uri="{FF2B5EF4-FFF2-40B4-BE49-F238E27FC236}">
                    <a16:creationId xmlns:a16="http://schemas.microsoft.com/office/drawing/2014/main" id="{82AE7D06-311F-495F-9C2B-5C675193799E}"/>
                  </a:ext>
                </a:extLst>
              </p:cNvPr>
              <p:cNvPicPr>
                <a:picLocks noChangeAspect="1"/>
              </p:cNvPicPr>
              <p:nvPr/>
            </p:nvPicPr>
            <p:blipFill>
              <a:blip r:embed="rId2"/>
              <a:stretch>
                <a:fillRect/>
              </a:stretch>
            </p:blipFill>
            <p:spPr>
              <a:xfrm>
                <a:off x="2209800" y="590550"/>
                <a:ext cx="4046933" cy="4119282"/>
              </a:xfrm>
              <a:prstGeom prst="rect">
                <a:avLst/>
              </a:prstGeom>
              <a:ln>
                <a:solidFill>
                  <a:schemeClr val="tx1"/>
                </a:solidFill>
              </a:ln>
            </p:spPr>
          </p:pic>
          <p:sp>
            <p:nvSpPr>
              <p:cNvPr id="12" name="TextBox 11">
                <a:extLst>
                  <a:ext uri="{FF2B5EF4-FFF2-40B4-BE49-F238E27FC236}">
                    <a16:creationId xmlns:a16="http://schemas.microsoft.com/office/drawing/2014/main" id="{BDE49DF0-EE57-41F4-9DF8-72C6A8DDE869}"/>
                  </a:ext>
                </a:extLst>
              </p:cNvPr>
              <p:cNvSpPr txBox="1"/>
              <p:nvPr/>
            </p:nvSpPr>
            <p:spPr>
              <a:xfrm>
                <a:off x="2240303" y="4309722"/>
                <a:ext cx="2647063" cy="436224"/>
              </a:xfrm>
              <a:prstGeom prst="rect">
                <a:avLst/>
              </a:prstGeom>
              <a:noFill/>
              <a:ln>
                <a:noFill/>
              </a:ln>
            </p:spPr>
            <p:txBody>
              <a:bodyPr wrap="square" rtlCol="0">
                <a:spAutoFit/>
              </a:bodyPr>
              <a:lstStyle/>
              <a:p>
                <a:r>
                  <a:rPr lang="en-CA" sz="2000" b="1" dirty="0">
                    <a:solidFill>
                      <a:srgbClr val="276092"/>
                    </a:solidFill>
                  </a:rPr>
                  <a:t>CCS: 5 Gt/</a:t>
                </a:r>
                <a:r>
                  <a:rPr lang="en-CA" sz="2000" b="1" dirty="0" err="1">
                    <a:solidFill>
                      <a:srgbClr val="276092"/>
                    </a:solidFill>
                  </a:rPr>
                  <a:t>yr</a:t>
                </a:r>
                <a:r>
                  <a:rPr lang="en-CA" sz="2000" b="1" dirty="0">
                    <a:solidFill>
                      <a:srgbClr val="276092"/>
                    </a:solidFill>
                  </a:rPr>
                  <a:t> by 2050</a:t>
                </a:r>
              </a:p>
            </p:txBody>
          </p:sp>
        </p:grpSp>
        <p:pic>
          <p:nvPicPr>
            <p:cNvPr id="13" name="Picture 12">
              <a:extLst>
                <a:ext uri="{FF2B5EF4-FFF2-40B4-BE49-F238E27FC236}">
                  <a16:creationId xmlns:a16="http://schemas.microsoft.com/office/drawing/2014/main" id="{991DED5C-CF5E-4599-A5F6-91841247DC19}"/>
                </a:ext>
              </a:extLst>
            </p:cNvPr>
            <p:cNvPicPr>
              <a:picLocks noChangeAspect="1"/>
            </p:cNvPicPr>
            <p:nvPr/>
          </p:nvPicPr>
          <p:blipFill>
            <a:blip r:embed="rId3"/>
            <a:stretch>
              <a:fillRect/>
            </a:stretch>
          </p:blipFill>
          <p:spPr>
            <a:xfrm>
              <a:off x="4755757" y="749993"/>
              <a:ext cx="6015576" cy="3768644"/>
            </a:xfrm>
            <a:prstGeom prst="rect">
              <a:avLst/>
            </a:prstGeom>
            <a:ln>
              <a:solidFill>
                <a:schemeClr val="tx1"/>
              </a:solidFill>
            </a:ln>
          </p:spPr>
        </p:pic>
        <p:sp>
          <p:nvSpPr>
            <p:cNvPr id="14" name="TextBox 13">
              <a:extLst>
                <a:ext uri="{FF2B5EF4-FFF2-40B4-BE49-F238E27FC236}">
                  <a16:creationId xmlns:a16="http://schemas.microsoft.com/office/drawing/2014/main" id="{E88B672C-D381-43D7-BEAD-D549F4C6A060}"/>
                </a:ext>
              </a:extLst>
            </p:cNvPr>
            <p:cNvSpPr txBox="1"/>
            <p:nvPr/>
          </p:nvSpPr>
          <p:spPr>
            <a:xfrm>
              <a:off x="1730804" y="4592638"/>
              <a:ext cx="9772995" cy="1107996"/>
            </a:xfrm>
            <a:prstGeom prst="rect">
              <a:avLst/>
            </a:prstGeom>
            <a:solidFill>
              <a:srgbClr val="FFFFFF"/>
            </a:solidFill>
            <a:ln>
              <a:solidFill>
                <a:schemeClr val="tx1"/>
              </a:solidFill>
            </a:ln>
          </p:spPr>
          <p:txBody>
            <a:bodyPr wrap="square" rtlCol="0">
              <a:spAutoFit/>
            </a:bodyPr>
            <a:lstStyle/>
            <a:p>
              <a:r>
                <a:rPr lang="en-CA" sz="2200" i="1" dirty="0"/>
                <a:t>Require monitoring and closure plans to be based on a project-specific risk assessment, and include the use of best available technologies to monitor the atmosphere, surface, ground and surface water, and subsurface.</a:t>
              </a:r>
            </a:p>
          </p:txBody>
        </p:sp>
        <p:cxnSp>
          <p:nvCxnSpPr>
            <p:cNvPr id="17" name="Straight Arrow Connector 16">
              <a:extLst>
                <a:ext uri="{FF2B5EF4-FFF2-40B4-BE49-F238E27FC236}">
                  <a16:creationId xmlns:a16="http://schemas.microsoft.com/office/drawing/2014/main" id="{9FDD3CD1-54C0-4FF5-847F-3B359C7CA0A9}"/>
                </a:ext>
              </a:extLst>
            </p:cNvPr>
            <p:cNvCxnSpPr>
              <a:cxnSpLocks/>
            </p:cNvCxnSpPr>
            <p:nvPr/>
          </p:nvCxnSpPr>
          <p:spPr>
            <a:xfrm flipV="1">
              <a:off x="4930760" y="1448166"/>
              <a:ext cx="0" cy="208911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E007C71-A8F4-4275-A9EC-2BEEF36D8EB3}"/>
                </a:ext>
              </a:extLst>
            </p:cNvPr>
            <p:cNvSpPr txBox="1"/>
            <p:nvPr/>
          </p:nvSpPr>
          <p:spPr>
            <a:xfrm>
              <a:off x="1990679" y="5738248"/>
              <a:ext cx="9152166" cy="830997"/>
            </a:xfrm>
            <a:prstGeom prst="rect">
              <a:avLst/>
            </a:prstGeom>
            <a:solidFill>
              <a:srgbClr val="FFFFFF"/>
            </a:solidFill>
            <a:ln>
              <a:solidFill>
                <a:schemeClr val="tx1"/>
              </a:solidFill>
            </a:ln>
          </p:spPr>
          <p:txBody>
            <a:bodyPr wrap="square" rtlCol="0">
              <a:spAutoFit/>
            </a:bodyPr>
            <a:lstStyle/>
            <a:p>
              <a:r>
                <a:rPr lang="en-CA" sz="2400" dirty="0">
                  <a:solidFill>
                    <a:srgbClr val="FF0000"/>
                  </a:solidFill>
                </a:rPr>
                <a:t>Requirements</a:t>
              </a:r>
              <a:r>
                <a:rPr lang="en-CA" sz="2400" dirty="0">
                  <a:solidFill>
                    <a:srgbClr val="276092"/>
                  </a:solidFill>
                </a:rPr>
                <a:t>:   Regional characterization and baselines, containment, 	conformance, 	interference, closure and post-closure liability</a:t>
              </a:r>
            </a:p>
          </p:txBody>
        </p:sp>
        <p:sp>
          <p:nvSpPr>
            <p:cNvPr id="2" name="TextBox 1">
              <a:extLst>
                <a:ext uri="{FF2B5EF4-FFF2-40B4-BE49-F238E27FC236}">
                  <a16:creationId xmlns:a16="http://schemas.microsoft.com/office/drawing/2014/main" id="{BA740489-4802-4373-90E2-F0A0BE9A9F0C}"/>
                </a:ext>
              </a:extLst>
            </p:cNvPr>
            <p:cNvSpPr txBox="1"/>
            <p:nvPr/>
          </p:nvSpPr>
          <p:spPr>
            <a:xfrm>
              <a:off x="4396995" y="6519147"/>
              <a:ext cx="2684838" cy="369332"/>
            </a:xfrm>
            <a:prstGeom prst="rect">
              <a:avLst/>
            </a:prstGeom>
            <a:noFill/>
          </p:spPr>
          <p:txBody>
            <a:bodyPr wrap="none" rtlCol="0">
              <a:spAutoFit/>
            </a:bodyPr>
            <a:lstStyle/>
            <a:p>
              <a:r>
                <a:rPr lang="en-CA" dirty="0">
                  <a:solidFill>
                    <a:srgbClr val="276092"/>
                  </a:solidFill>
                </a:rPr>
                <a:t>don.lawton@cmcghg.com</a:t>
              </a:r>
            </a:p>
          </p:txBody>
        </p:sp>
      </p:grpSp>
    </p:spTree>
    <p:extLst>
      <p:ext uri="{BB962C8B-B14F-4D97-AF65-F5344CB8AC3E}">
        <p14:creationId xmlns:p14="http://schemas.microsoft.com/office/powerpoint/2010/main" val="3127217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DA06-CDF4-4394-97DF-27F89EA646EE}"/>
              </a:ext>
            </a:extLst>
          </p:cNvPr>
          <p:cNvSpPr>
            <a:spLocks noGrp="1"/>
          </p:cNvSpPr>
          <p:nvPr>
            <p:ph type="title"/>
          </p:nvPr>
        </p:nvSpPr>
        <p:spPr/>
        <p:txBody>
          <a:bodyPr>
            <a:normAutofit fontScale="90000"/>
          </a:bodyPr>
          <a:lstStyle/>
          <a:p>
            <a:r>
              <a:rPr lang="en-CA"/>
              <a:t>Momentum for significant global climate action is building rapidly </a:t>
            </a:r>
          </a:p>
        </p:txBody>
      </p:sp>
      <p:sp>
        <p:nvSpPr>
          <p:cNvPr id="3" name="Slide Number Placeholder 2">
            <a:extLst>
              <a:ext uri="{FF2B5EF4-FFF2-40B4-BE49-F238E27FC236}">
                <a16:creationId xmlns:a16="http://schemas.microsoft.com/office/drawing/2014/main" id="{93F71EB8-5E70-42EC-8212-19CDCAB57B4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5861240-D2C3-49F8-97CE-CB7747CA1392}" type="slidenum">
              <a:rPr kumimoji="0" lang="en-CA" sz="1000" b="0" i="0" u="none" strike="noStrike" kern="1200" cap="none" spc="0" normalizeH="0" baseline="0" noProof="0" smtClean="0">
                <a:ln>
                  <a:noFill/>
                </a:ln>
                <a:solidFill>
                  <a:srgbClr val="545859">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CA" sz="1000" b="0" i="0" u="none" strike="noStrike" kern="1200" cap="none" spc="0" normalizeH="0" baseline="0" noProof="0">
              <a:ln>
                <a:noFill/>
              </a:ln>
              <a:solidFill>
                <a:srgbClr val="545859">
                  <a:tint val="75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57B900F-E34A-4483-8298-54368B1D06B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800" b="0" i="1" u="none" strike="noStrike" kern="1200" cap="none" spc="0" normalizeH="0" baseline="0" noProof="0">
                <a:ln>
                  <a:noFill/>
                </a:ln>
                <a:solidFill>
                  <a:srgbClr val="545859">
                    <a:tint val="75000"/>
                  </a:srgbClr>
                </a:solidFill>
                <a:effectLst/>
                <a:uLnTx/>
                <a:uFillTx/>
                <a:latin typeface="Calibri"/>
                <a:ea typeface="+mn-ea"/>
                <a:cs typeface="+mn-cs"/>
              </a:rPr>
              <a:t>Chart: </a:t>
            </a:r>
            <a:r>
              <a:rPr kumimoji="0" lang="en-US" sz="800" b="0" i="1" u="none" strike="noStrike" kern="1200" cap="none" spc="0" normalizeH="0" baseline="0" noProof="0">
                <a:ln>
                  <a:noFill/>
                </a:ln>
                <a:solidFill>
                  <a:srgbClr val="545859">
                    <a:tint val="75000"/>
                  </a:srgbClr>
                </a:solidFill>
                <a:effectLst/>
                <a:uLnTx/>
                <a:uFillTx/>
                <a:latin typeface="Calibri"/>
                <a:ea typeface="+mn-ea"/>
                <a:cs typeface="+mn-cs"/>
              </a:rPr>
              <a:t>World Bank Group, “State and Trends of Carbon Pricing 2020” (May 2020), 1. PwC, The State of Climate Tech 2020 (September 2020)</a:t>
            </a:r>
            <a:endParaRPr kumimoji="0" lang="en-CA" sz="1000" b="0" i="1" u="none" strike="noStrike" kern="1200" cap="none" spc="0" normalizeH="0" baseline="0" noProof="0">
              <a:ln>
                <a:noFill/>
              </a:ln>
              <a:solidFill>
                <a:srgbClr val="545859">
                  <a:tint val="75000"/>
                </a:srgbClr>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44F0801C-73FA-4B5B-AF14-7B81539336AE}"/>
              </a:ext>
            </a:extLst>
          </p:cNvPr>
          <p:cNvGrpSpPr/>
          <p:nvPr/>
        </p:nvGrpSpPr>
        <p:grpSpPr>
          <a:xfrm>
            <a:off x="6927014" y="1165399"/>
            <a:ext cx="4761439" cy="646331"/>
            <a:chOff x="7059085" y="1373511"/>
            <a:chExt cx="4761439" cy="646331"/>
          </a:xfrm>
        </p:grpSpPr>
        <p:pic>
          <p:nvPicPr>
            <p:cNvPr id="61" name="Graphic 60" descr="Earth globe: Americas with solid fill">
              <a:extLst>
                <a:ext uri="{FF2B5EF4-FFF2-40B4-BE49-F238E27FC236}">
                  <a16:creationId xmlns:a16="http://schemas.microsoft.com/office/drawing/2014/main" id="{3B7973A5-95CB-4F6B-B1D9-0A6CC65630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059085" y="1405754"/>
              <a:ext cx="594360" cy="594360"/>
            </a:xfrm>
            <a:prstGeom prst="rect">
              <a:avLst/>
            </a:prstGeom>
          </p:spPr>
        </p:pic>
        <p:sp>
          <p:nvSpPr>
            <p:cNvPr id="62" name="TextBox 61">
              <a:extLst>
                <a:ext uri="{FF2B5EF4-FFF2-40B4-BE49-F238E27FC236}">
                  <a16:creationId xmlns:a16="http://schemas.microsoft.com/office/drawing/2014/main" id="{EB342296-4AF9-403D-AEAA-897E9BC898B8}"/>
                </a:ext>
              </a:extLst>
            </p:cNvPr>
            <p:cNvSpPr txBox="1"/>
            <p:nvPr/>
          </p:nvSpPr>
          <p:spPr>
            <a:xfrm>
              <a:off x="7737622" y="1373511"/>
              <a:ext cx="40829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859"/>
                  </a:solidFill>
                  <a:effectLst/>
                  <a:uLnTx/>
                  <a:uFillTx/>
                  <a:latin typeface="Calibri"/>
                  <a:ea typeface="+mn-ea"/>
                  <a:cs typeface="+mn-cs"/>
                </a:rPr>
                <a:t>With </a:t>
              </a:r>
              <a:r>
                <a:rPr kumimoji="0" lang="en-US" sz="1200" b="1" i="0" u="none" strike="noStrike" kern="1200" cap="none" spc="0" normalizeH="0" baseline="0" noProof="0">
                  <a:ln>
                    <a:noFill/>
                  </a:ln>
                  <a:solidFill>
                    <a:srgbClr val="545859"/>
                  </a:solidFill>
                  <a:effectLst/>
                  <a:uLnTx/>
                  <a:uFillTx/>
                  <a:latin typeface="Calibri"/>
                  <a:ea typeface="+mn-ea"/>
                  <a:cs typeface="+mn-cs"/>
                </a:rPr>
                <a:t>over 100 countries </a:t>
              </a:r>
              <a:r>
                <a:rPr kumimoji="0" lang="en-US" sz="1200" b="0" i="0" u="none" strike="noStrike" kern="1200" cap="none" spc="0" normalizeH="0" baseline="0" noProof="0">
                  <a:ln>
                    <a:noFill/>
                  </a:ln>
                  <a:solidFill>
                    <a:srgbClr val="545859"/>
                  </a:solidFill>
                  <a:effectLst/>
                  <a:uLnTx/>
                  <a:uFillTx/>
                  <a:latin typeface="Calibri"/>
                  <a:ea typeface="+mn-ea"/>
                  <a:cs typeface="+mn-cs"/>
                </a:rPr>
                <a:t>committed to ‘net-zero emissions’ before 2050, we can expect to see continued and rapid strengthening of policymaking</a:t>
              </a:r>
              <a:endParaRPr kumimoji="0" lang="en-CA" sz="1200" b="0" i="0" u="none" strike="noStrike" kern="1200" cap="none" spc="0" normalizeH="0" baseline="0" noProof="0">
                <a:ln>
                  <a:noFill/>
                </a:ln>
                <a:solidFill>
                  <a:srgbClr val="545859"/>
                </a:solidFill>
                <a:effectLst/>
                <a:uLnTx/>
                <a:uFillTx/>
                <a:latin typeface="Calibri"/>
                <a:ea typeface="+mn-ea"/>
                <a:cs typeface="+mn-cs"/>
              </a:endParaRPr>
            </a:p>
          </p:txBody>
        </p:sp>
      </p:grpSp>
      <p:grpSp>
        <p:nvGrpSpPr>
          <p:cNvPr id="49" name="Group 48">
            <a:extLst>
              <a:ext uri="{FF2B5EF4-FFF2-40B4-BE49-F238E27FC236}">
                <a16:creationId xmlns:a16="http://schemas.microsoft.com/office/drawing/2014/main" id="{8070D4EF-179D-41ED-8866-0C6BE7AE1F25}"/>
              </a:ext>
            </a:extLst>
          </p:cNvPr>
          <p:cNvGrpSpPr/>
          <p:nvPr/>
        </p:nvGrpSpPr>
        <p:grpSpPr>
          <a:xfrm>
            <a:off x="6927014" y="2942550"/>
            <a:ext cx="4761439" cy="594360"/>
            <a:chOff x="7059085" y="2978688"/>
            <a:chExt cx="4761439" cy="594360"/>
          </a:xfrm>
        </p:grpSpPr>
        <p:pic>
          <p:nvPicPr>
            <p:cNvPr id="59" name="Graphic 58" descr="Aspiration outline">
              <a:extLst>
                <a:ext uri="{FF2B5EF4-FFF2-40B4-BE49-F238E27FC236}">
                  <a16:creationId xmlns:a16="http://schemas.microsoft.com/office/drawing/2014/main" id="{454F180B-9C55-4D97-AA8B-086B6D6B09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059085" y="2978688"/>
              <a:ext cx="594360" cy="594360"/>
            </a:xfrm>
            <a:prstGeom prst="rect">
              <a:avLst/>
            </a:prstGeom>
          </p:spPr>
        </p:pic>
        <p:sp>
          <p:nvSpPr>
            <p:cNvPr id="60" name="TextBox 59">
              <a:extLst>
                <a:ext uri="{FF2B5EF4-FFF2-40B4-BE49-F238E27FC236}">
                  <a16:creationId xmlns:a16="http://schemas.microsoft.com/office/drawing/2014/main" id="{EB5EB774-32E4-4F01-936B-D857EB3C571D}"/>
                </a:ext>
              </a:extLst>
            </p:cNvPr>
            <p:cNvSpPr txBox="1"/>
            <p:nvPr/>
          </p:nvSpPr>
          <p:spPr>
            <a:xfrm>
              <a:off x="7737622" y="3026783"/>
              <a:ext cx="4082902" cy="461665"/>
            </a:xfrm>
            <a:prstGeom prst="rect">
              <a:avLst/>
            </a:prstGeom>
            <a:noFill/>
          </p:spPr>
          <p:txBody>
            <a:bodyPr wrap="square" rtlCol="0">
              <a:spAutoFit/>
            </a:bodyPr>
            <a:lstStyle>
              <a:defPPr>
                <a:defRPr lang="en-US"/>
              </a:defPPr>
              <a:lvl1pPr>
                <a:defRPr sz="1050"/>
              </a:lvl1p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45859"/>
                  </a:solidFill>
                  <a:effectLst/>
                  <a:uLnTx/>
                  <a:uFillTx/>
                  <a:latin typeface="Calibri"/>
                  <a:ea typeface="+mn-ea"/>
                  <a:cs typeface="+mn-cs"/>
                </a:rPr>
                <a:t>Sustainability is the new disruptor </a:t>
              </a:r>
              <a:r>
                <a:rPr kumimoji="0" lang="en-US" sz="1200" b="0" i="0" u="none" strike="noStrike" kern="1200" cap="none" spc="0" normalizeH="0" baseline="0" noProof="0">
                  <a:ln>
                    <a:noFill/>
                  </a:ln>
                  <a:solidFill>
                    <a:srgbClr val="545859"/>
                  </a:solidFill>
                  <a:effectLst/>
                  <a:uLnTx/>
                  <a:uFillTx/>
                  <a:latin typeface="Calibri"/>
                  <a:ea typeface="+mn-ea"/>
                  <a:cs typeface="+mn-cs"/>
                </a:rPr>
                <a:t>with consumers demanding action from suppliers of goods and services</a:t>
              </a:r>
            </a:p>
          </p:txBody>
        </p:sp>
      </p:grpSp>
      <p:grpSp>
        <p:nvGrpSpPr>
          <p:cNvPr id="50" name="Group 49">
            <a:extLst>
              <a:ext uri="{FF2B5EF4-FFF2-40B4-BE49-F238E27FC236}">
                <a16:creationId xmlns:a16="http://schemas.microsoft.com/office/drawing/2014/main" id="{5D2F5651-1D1A-4990-B0C7-60F3728EE62B}"/>
              </a:ext>
            </a:extLst>
          </p:cNvPr>
          <p:cNvGrpSpPr/>
          <p:nvPr/>
        </p:nvGrpSpPr>
        <p:grpSpPr>
          <a:xfrm>
            <a:off x="6930608" y="3807926"/>
            <a:ext cx="4757843" cy="830997"/>
            <a:chOff x="7062680" y="3862379"/>
            <a:chExt cx="4757843" cy="830997"/>
          </a:xfrm>
        </p:grpSpPr>
        <p:pic>
          <p:nvPicPr>
            <p:cNvPr id="57" name="Graphic 56" descr="Atom outline">
              <a:extLst>
                <a:ext uri="{FF2B5EF4-FFF2-40B4-BE49-F238E27FC236}">
                  <a16:creationId xmlns:a16="http://schemas.microsoft.com/office/drawing/2014/main" id="{AC9F7544-1958-4006-8C45-671655A3871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062680" y="3988136"/>
              <a:ext cx="594360" cy="594360"/>
            </a:xfrm>
            <a:prstGeom prst="rect">
              <a:avLst/>
            </a:prstGeom>
          </p:spPr>
        </p:pic>
        <p:sp>
          <p:nvSpPr>
            <p:cNvPr id="58" name="TextBox 57">
              <a:extLst>
                <a:ext uri="{FF2B5EF4-FFF2-40B4-BE49-F238E27FC236}">
                  <a16:creationId xmlns:a16="http://schemas.microsoft.com/office/drawing/2014/main" id="{F2D11D3B-80A4-4F7B-B981-A09BD4758AD6}"/>
                </a:ext>
              </a:extLst>
            </p:cNvPr>
            <p:cNvSpPr txBox="1"/>
            <p:nvPr/>
          </p:nvSpPr>
          <p:spPr>
            <a:xfrm>
              <a:off x="7582562" y="3862379"/>
              <a:ext cx="4237961" cy="830997"/>
            </a:xfrm>
            <a:prstGeom prst="rect">
              <a:avLst/>
            </a:prstGeom>
            <a:noFill/>
          </p:spPr>
          <p:txBody>
            <a:bodyPr wrap="square" rtlCol="0">
              <a:spAutoFit/>
            </a:bodyPr>
            <a:lstStyle>
              <a:defPPr>
                <a:defRPr lang="en-US"/>
              </a:defPPr>
              <a:lvl1pPr>
                <a:defRPr sz="1050"/>
              </a:lvl1pPr>
            </a:lstStyle>
            <a:p>
              <a:pPr marL="1778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859"/>
                  </a:solidFill>
                  <a:effectLst/>
                  <a:uLnTx/>
                  <a:uFillTx/>
                  <a:latin typeface="Calibri"/>
                  <a:ea typeface="+mn-ea"/>
                  <a:cs typeface="+mn-cs"/>
                </a:rPr>
                <a:t>Technology advances and infrastructure investment </a:t>
              </a:r>
              <a:r>
                <a:rPr kumimoji="0" lang="en-US" sz="1200" b="1" i="0" u="none" strike="noStrike" kern="1200" cap="none" spc="0" normalizeH="0" baseline="0" noProof="0">
                  <a:ln>
                    <a:noFill/>
                  </a:ln>
                  <a:solidFill>
                    <a:srgbClr val="545859"/>
                  </a:solidFill>
                  <a:effectLst/>
                  <a:uLnTx/>
                  <a:uFillTx/>
                  <a:latin typeface="Calibri"/>
                  <a:ea typeface="+mn-ea"/>
                  <a:cs typeface="+mn-cs"/>
                </a:rPr>
                <a:t>have shifted the cost curve down</a:t>
              </a:r>
              <a:r>
                <a:rPr kumimoji="0" lang="en-US" sz="1200" b="0" i="0" u="none" strike="noStrike" kern="1200" cap="none" spc="0" normalizeH="0" baseline="0" noProof="0">
                  <a:ln>
                    <a:noFill/>
                  </a:ln>
                  <a:solidFill>
                    <a:srgbClr val="545859"/>
                  </a:solidFill>
                  <a:effectLst/>
                  <a:uLnTx/>
                  <a:uFillTx/>
                  <a:latin typeface="Calibri"/>
                  <a:ea typeface="+mn-ea"/>
                  <a:cs typeface="+mn-cs"/>
                </a:rPr>
                <a:t>, while powerful new technologies are enabling solutions to be optimized and scaled</a:t>
              </a:r>
              <a:endParaRPr kumimoji="0" lang="en-US" sz="1200" b="0" i="0" u="none" strike="noStrike" kern="1200" cap="none" spc="0" normalizeH="0" baseline="0" noProof="0">
                <a:ln>
                  <a:noFill/>
                </a:ln>
                <a:solidFill>
                  <a:srgbClr val="545859"/>
                </a:solidFill>
                <a:effectLst/>
                <a:highlight>
                  <a:srgbClr val="FFFF00"/>
                </a:highlight>
                <a:uLnTx/>
                <a:uFillTx/>
                <a:latin typeface="Calibri"/>
                <a:ea typeface="+mn-ea"/>
                <a:cs typeface="+mn-cs"/>
              </a:endParaRPr>
            </a:p>
          </p:txBody>
        </p:sp>
      </p:grpSp>
      <p:sp>
        <p:nvSpPr>
          <p:cNvPr id="56" name="TextBox 55">
            <a:extLst>
              <a:ext uri="{FF2B5EF4-FFF2-40B4-BE49-F238E27FC236}">
                <a16:creationId xmlns:a16="http://schemas.microsoft.com/office/drawing/2014/main" id="{B6242C74-D0D2-4D2C-8D73-82767D050846}"/>
              </a:ext>
            </a:extLst>
          </p:cNvPr>
          <p:cNvSpPr txBox="1"/>
          <p:nvPr/>
        </p:nvSpPr>
        <p:spPr>
          <a:xfrm>
            <a:off x="7450492" y="4993772"/>
            <a:ext cx="4082902" cy="646331"/>
          </a:xfrm>
          <a:prstGeom prst="rect">
            <a:avLst/>
          </a:prstGeom>
          <a:noFill/>
        </p:spPr>
        <p:txBody>
          <a:bodyPr wrap="square" rtlCol="0">
            <a:spAutoFit/>
          </a:bodyPr>
          <a:lstStyle>
            <a:defPPr>
              <a:defRPr lang="en-US"/>
            </a:defPPr>
            <a:lvl1pPr>
              <a:defRPr sz="1050"/>
            </a:lvl1pPr>
          </a:lstStyle>
          <a:p>
            <a:pPr marL="1778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859"/>
                </a:solidFill>
                <a:effectLst/>
                <a:uLnTx/>
                <a:uFillTx/>
                <a:latin typeface="Calibri"/>
                <a:ea typeface="+mn-ea"/>
                <a:cs typeface="+mn-cs"/>
              </a:rPr>
              <a:t>Investors representing over </a:t>
            </a:r>
            <a:r>
              <a:rPr kumimoji="0" lang="en-US" sz="1200" b="1" i="0" u="none" strike="noStrike" kern="1200" cap="none" spc="0" normalizeH="0" baseline="0" noProof="0" dirty="0">
                <a:ln>
                  <a:noFill/>
                </a:ln>
                <a:solidFill>
                  <a:srgbClr val="545859"/>
                </a:solidFill>
                <a:effectLst/>
                <a:uLnTx/>
                <a:uFillTx/>
                <a:latin typeface="Calibri"/>
                <a:ea typeface="+mn-ea"/>
                <a:cs typeface="+mn-cs"/>
              </a:rPr>
              <a:t>US$45 trillion</a:t>
            </a:r>
            <a:r>
              <a:rPr kumimoji="0" lang="en-US" sz="1200" b="0" i="0" u="none" strike="noStrike" kern="1200" cap="none" spc="0" normalizeH="0" baseline="0" noProof="0" dirty="0">
                <a:ln>
                  <a:noFill/>
                </a:ln>
                <a:solidFill>
                  <a:srgbClr val="545859"/>
                </a:solidFill>
                <a:effectLst/>
                <a:uLnTx/>
                <a:uFillTx/>
                <a:latin typeface="Calibri"/>
                <a:ea typeface="+mn-ea"/>
                <a:cs typeface="+mn-cs"/>
              </a:rPr>
              <a:t> of assets under management have signed on to drive action on climate change across their portfolios</a:t>
            </a:r>
            <a:r>
              <a:rPr kumimoji="0" lang="en-US" sz="1200" b="0" i="0" u="none" strike="noStrike" kern="1200" cap="none" spc="0" normalizeH="0" baseline="30000" noProof="0" dirty="0">
                <a:ln>
                  <a:noFill/>
                </a:ln>
                <a:solidFill>
                  <a:srgbClr val="545859"/>
                </a:solidFill>
                <a:effectLst/>
                <a:uLnTx/>
                <a:uFillTx/>
                <a:latin typeface="Calibri"/>
                <a:ea typeface="+mn-ea"/>
                <a:cs typeface="+mn-cs"/>
              </a:rPr>
              <a:t>1</a:t>
            </a:r>
          </a:p>
        </p:txBody>
      </p:sp>
      <p:sp>
        <p:nvSpPr>
          <p:cNvPr id="54" name="TextBox 53">
            <a:extLst>
              <a:ext uri="{FF2B5EF4-FFF2-40B4-BE49-F238E27FC236}">
                <a16:creationId xmlns:a16="http://schemas.microsoft.com/office/drawing/2014/main" id="{87016322-7513-4986-8CF3-71E0E5ED786A}"/>
              </a:ext>
            </a:extLst>
          </p:cNvPr>
          <p:cNvSpPr txBox="1"/>
          <p:nvPr/>
        </p:nvSpPr>
        <p:spPr>
          <a:xfrm>
            <a:off x="7605551" y="2170355"/>
            <a:ext cx="4082902" cy="461665"/>
          </a:xfrm>
          <a:prstGeom prst="rect">
            <a:avLst/>
          </a:prstGeom>
          <a:noFill/>
        </p:spPr>
        <p:txBody>
          <a:bodyPr wrap="square" rtlCol="0">
            <a:spAutoFit/>
          </a:bodyPr>
          <a:lstStyle>
            <a:defPPr>
              <a:defRPr lang="en-US"/>
            </a:defPPr>
            <a:lvl1pPr>
              <a:defRPr sz="1050"/>
            </a:lvl1p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859"/>
                </a:solidFill>
                <a:effectLst/>
                <a:uLnTx/>
                <a:uFillTx/>
                <a:latin typeface="Calibri"/>
                <a:ea typeface="+mn-ea"/>
                <a:cs typeface="+mn-cs"/>
              </a:rPr>
              <a:t>Close to </a:t>
            </a:r>
            <a:r>
              <a:rPr kumimoji="0" lang="en-US" sz="1200" b="1" i="0" u="none" strike="noStrike" kern="1200" cap="none" spc="0" normalizeH="0" baseline="0" noProof="0">
                <a:ln>
                  <a:noFill/>
                </a:ln>
                <a:solidFill>
                  <a:srgbClr val="545859"/>
                </a:solidFill>
                <a:effectLst/>
                <a:uLnTx/>
                <a:uFillTx/>
                <a:latin typeface="Calibri"/>
                <a:ea typeface="+mn-ea"/>
                <a:cs typeface="+mn-cs"/>
              </a:rPr>
              <a:t>300 major global companies </a:t>
            </a:r>
            <a:r>
              <a:rPr kumimoji="0" lang="en-US" sz="1200" b="0" i="0" u="none" strike="noStrike" kern="1200" cap="none" spc="0" normalizeH="0" baseline="0" noProof="0">
                <a:ln>
                  <a:noFill/>
                </a:ln>
                <a:solidFill>
                  <a:srgbClr val="545859"/>
                </a:solidFill>
                <a:effectLst/>
                <a:uLnTx/>
                <a:uFillTx/>
                <a:latin typeface="Calibri"/>
                <a:ea typeface="+mn-ea"/>
                <a:cs typeface="+mn-cs"/>
              </a:rPr>
              <a:t>(and rising weekly) have made net-zero-before-2050 pledges</a:t>
            </a:r>
          </a:p>
        </p:txBody>
      </p:sp>
      <p:grpSp>
        <p:nvGrpSpPr>
          <p:cNvPr id="42" name="Group 41">
            <a:extLst>
              <a:ext uri="{FF2B5EF4-FFF2-40B4-BE49-F238E27FC236}">
                <a16:creationId xmlns:a16="http://schemas.microsoft.com/office/drawing/2014/main" id="{59DE96D0-4571-46BF-A38F-239F2FC59692}"/>
              </a:ext>
            </a:extLst>
          </p:cNvPr>
          <p:cNvGrpSpPr>
            <a:grpSpLocks noChangeAspect="1"/>
          </p:cNvGrpSpPr>
          <p:nvPr/>
        </p:nvGrpSpPr>
        <p:grpSpPr>
          <a:xfrm>
            <a:off x="6944795" y="5061306"/>
            <a:ext cx="558798" cy="558798"/>
            <a:chOff x="6915507" y="5106602"/>
            <a:chExt cx="685800" cy="685800"/>
          </a:xfrm>
          <a:solidFill>
            <a:schemeClr val="tx1"/>
          </a:solidFill>
        </p:grpSpPr>
        <p:pic>
          <p:nvPicPr>
            <p:cNvPr id="43" name="Graphic 42" descr="Upward trend outline">
              <a:extLst>
                <a:ext uri="{FF2B5EF4-FFF2-40B4-BE49-F238E27FC236}">
                  <a16:creationId xmlns:a16="http://schemas.microsoft.com/office/drawing/2014/main" id="{F8772201-FAB4-40F7-A883-A9EAD9B08D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915507" y="5106602"/>
              <a:ext cx="685800" cy="685800"/>
            </a:xfrm>
            <a:prstGeom prst="rect">
              <a:avLst/>
            </a:prstGeom>
          </p:spPr>
        </p:pic>
        <p:pic>
          <p:nvPicPr>
            <p:cNvPr id="44" name="Graphic 43" descr="Dollar with solid fill">
              <a:extLst>
                <a:ext uri="{FF2B5EF4-FFF2-40B4-BE49-F238E27FC236}">
                  <a16:creationId xmlns:a16="http://schemas.microsoft.com/office/drawing/2014/main" id="{872D30A8-0D30-4752-A3AB-033D1D751AD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048818" y="5178833"/>
              <a:ext cx="228600" cy="228600"/>
            </a:xfrm>
            <a:prstGeom prst="rect">
              <a:avLst/>
            </a:prstGeom>
          </p:spPr>
        </p:pic>
      </p:grpSp>
      <p:pic>
        <p:nvPicPr>
          <p:cNvPr id="6" name="Graphic 5" descr="City outline">
            <a:extLst>
              <a:ext uri="{FF2B5EF4-FFF2-40B4-BE49-F238E27FC236}">
                <a16:creationId xmlns:a16="http://schemas.microsoft.com/office/drawing/2014/main" id="{E7535893-8D3E-42D4-B609-EB2E378E7C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6944795" y="2098764"/>
            <a:ext cx="594000" cy="594000"/>
          </a:xfrm>
          <a:prstGeom prst="rect">
            <a:avLst/>
          </a:prstGeom>
        </p:spPr>
      </p:pic>
      <p:grpSp>
        <p:nvGrpSpPr>
          <p:cNvPr id="28" name="Group 27">
            <a:extLst>
              <a:ext uri="{FF2B5EF4-FFF2-40B4-BE49-F238E27FC236}">
                <a16:creationId xmlns:a16="http://schemas.microsoft.com/office/drawing/2014/main" id="{0C98F289-29B1-4FFE-8DD4-A51E8E297C33}"/>
              </a:ext>
            </a:extLst>
          </p:cNvPr>
          <p:cNvGrpSpPr/>
          <p:nvPr/>
        </p:nvGrpSpPr>
        <p:grpSpPr>
          <a:xfrm>
            <a:off x="503547" y="1066869"/>
            <a:ext cx="5152998" cy="4724262"/>
            <a:chOff x="613448" y="1029883"/>
            <a:chExt cx="5152998" cy="4724262"/>
          </a:xfrm>
        </p:grpSpPr>
        <p:graphicFrame>
          <p:nvGraphicFramePr>
            <p:cNvPr id="29" name="Chart 28">
              <a:extLst>
                <a:ext uri="{FF2B5EF4-FFF2-40B4-BE49-F238E27FC236}">
                  <a16:creationId xmlns:a16="http://schemas.microsoft.com/office/drawing/2014/main" id="{5139849B-CDD1-44B5-9997-956E3127CBB1}"/>
                </a:ext>
              </a:extLst>
            </p:cNvPr>
            <p:cNvGraphicFramePr>
              <a:graphicFrameLocks/>
            </p:cNvGraphicFramePr>
            <p:nvPr/>
          </p:nvGraphicFramePr>
          <p:xfrm>
            <a:off x="613448" y="1029883"/>
            <a:ext cx="5152998" cy="4724262"/>
          </p:xfrm>
          <a:graphic>
            <a:graphicData uri="http://schemas.openxmlformats.org/drawingml/2006/chart">
              <c:chart xmlns:c="http://schemas.openxmlformats.org/drawingml/2006/chart" xmlns:r="http://schemas.openxmlformats.org/officeDocument/2006/relationships" r:id="rId15"/>
            </a:graphicData>
          </a:graphic>
        </p:graphicFrame>
        <p:sp>
          <p:nvSpPr>
            <p:cNvPr id="30" name="Callout: Line 29">
              <a:extLst>
                <a:ext uri="{FF2B5EF4-FFF2-40B4-BE49-F238E27FC236}">
                  <a16:creationId xmlns:a16="http://schemas.microsoft.com/office/drawing/2014/main" id="{7932C4F8-6267-4B2A-BAC1-8BE31D0F5A16}"/>
                </a:ext>
              </a:extLst>
            </p:cNvPr>
            <p:cNvSpPr/>
            <p:nvPr/>
          </p:nvSpPr>
          <p:spPr>
            <a:xfrm>
              <a:off x="2033811" y="2686744"/>
              <a:ext cx="1291279" cy="457200"/>
            </a:xfrm>
            <a:prstGeom prst="borderCallout1">
              <a:avLst>
                <a:gd name="adj1" fmla="val 100203"/>
                <a:gd name="adj2" fmla="val 357"/>
                <a:gd name="adj3" fmla="val 157045"/>
                <a:gd name="adj4" fmla="val -24566"/>
              </a:avLst>
            </a:prstGeom>
            <a:solidFill>
              <a:schemeClr val="bg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rgbClr val="E7E6E6">
                      <a:lumMod val="50000"/>
                    </a:srgbClr>
                  </a:solidFill>
                  <a:effectLst/>
                  <a:uLnTx/>
                  <a:uFillTx/>
                  <a:latin typeface="Calibri"/>
                  <a:ea typeface="+mn-ea"/>
                  <a:cs typeface="+mn-cs"/>
                </a:rPr>
                <a:t>Quest CCS actual project cost</a:t>
              </a:r>
            </a:p>
          </p:txBody>
        </p:sp>
        <p:sp>
          <p:nvSpPr>
            <p:cNvPr id="31" name="Callout: Line 30">
              <a:extLst>
                <a:ext uri="{FF2B5EF4-FFF2-40B4-BE49-F238E27FC236}">
                  <a16:creationId xmlns:a16="http://schemas.microsoft.com/office/drawing/2014/main" id="{5904DF54-C7D9-401E-995F-E4451D098D69}"/>
                </a:ext>
              </a:extLst>
            </p:cNvPr>
            <p:cNvSpPr/>
            <p:nvPr/>
          </p:nvSpPr>
          <p:spPr>
            <a:xfrm flipH="1">
              <a:off x="4049723" y="3636600"/>
              <a:ext cx="1292736" cy="457200"/>
            </a:xfrm>
            <a:prstGeom prst="borderCallout1">
              <a:avLst>
                <a:gd name="adj1" fmla="val 50788"/>
                <a:gd name="adj2" fmla="val 100625"/>
                <a:gd name="adj3" fmla="val 142996"/>
                <a:gd name="adj4" fmla="val 174926"/>
              </a:avLst>
            </a:prstGeom>
            <a:solidFill>
              <a:schemeClr val="bg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E6E6">
                      <a:lumMod val="50000"/>
                    </a:srgbClr>
                  </a:solidFill>
                  <a:effectLst/>
                  <a:uLnTx/>
                  <a:uFillTx/>
                  <a:latin typeface="Calibri"/>
                  <a:ea typeface="+mn-ea"/>
                  <a:cs typeface="+mn-cs"/>
                </a:rPr>
                <a:t>Estimate if Quest CCS built today</a:t>
              </a:r>
            </a:p>
          </p:txBody>
        </p:sp>
        <p:pic>
          <p:nvPicPr>
            <p:cNvPr id="32" name="Picture 2" descr="Shell logo and symbol, meaning, history, PNG">
              <a:extLst>
                <a:ext uri="{FF2B5EF4-FFF2-40B4-BE49-F238E27FC236}">
                  <a16:creationId xmlns:a16="http://schemas.microsoft.com/office/drawing/2014/main" id="{9C9ABE44-7B9B-46D8-9760-C2898AB0579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92591" y="3372465"/>
              <a:ext cx="237097" cy="199661"/>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FF968-B91D-4D2B-9030-C2B9823A090D}"/>
                </a:ext>
              </a:extLst>
            </p:cNvPr>
            <p:cNvCxnSpPr>
              <a:cxnSpLocks/>
            </p:cNvCxnSpPr>
            <p:nvPr/>
          </p:nvCxnSpPr>
          <p:spPr>
            <a:xfrm>
              <a:off x="3102202" y="4546422"/>
              <a:ext cx="0" cy="837668"/>
            </a:xfrm>
            <a:prstGeom prst="line">
              <a:avLst/>
            </a:prstGeom>
            <a:ln>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56CCA2-CB8D-46CF-AC47-368080796B84}"/>
                </a:ext>
              </a:extLst>
            </p:cNvPr>
            <p:cNvCxnSpPr>
              <a:cxnSpLocks/>
            </p:cNvCxnSpPr>
            <p:nvPr/>
          </p:nvCxnSpPr>
          <p:spPr>
            <a:xfrm>
              <a:off x="1368403" y="4540028"/>
              <a:ext cx="173379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35" name="Picture 2" descr="Shell logo and symbol, meaning, history, PNG">
              <a:extLst>
                <a:ext uri="{FF2B5EF4-FFF2-40B4-BE49-F238E27FC236}">
                  <a16:creationId xmlns:a16="http://schemas.microsoft.com/office/drawing/2014/main" id="{65EDBEDC-D21E-4CF0-8D84-0D8D89D34E7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7893" y="4199702"/>
              <a:ext cx="237097" cy="19966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2E0CAB26-6745-4F31-A0CF-AA633E297CE8}"/>
              </a:ext>
            </a:extLst>
          </p:cNvPr>
          <p:cNvSpPr txBox="1"/>
          <p:nvPr/>
        </p:nvSpPr>
        <p:spPr>
          <a:xfrm>
            <a:off x="7838798" y="6149647"/>
            <a:ext cx="4082902" cy="369332"/>
          </a:xfrm>
          <a:prstGeom prst="rect">
            <a:avLst/>
          </a:prstGeom>
          <a:noFill/>
        </p:spPr>
        <p:txBody>
          <a:bodyPr wrap="square" rtlCol="0">
            <a:spAutoFit/>
          </a:bodyPr>
          <a:lstStyle/>
          <a:p>
            <a:r>
              <a:rPr lang="en-US" dirty="0">
                <a:solidFill>
                  <a:schemeClr val="tx1">
                    <a:lumMod val="50000"/>
                  </a:schemeClr>
                </a:solidFill>
              </a:rPr>
              <a:t>Patrick Elliott (pelliott@carbonalpha.com)</a:t>
            </a:r>
          </a:p>
        </p:txBody>
      </p:sp>
    </p:spTree>
    <p:extLst>
      <p:ext uri="{BB962C8B-B14F-4D97-AF65-F5344CB8AC3E}">
        <p14:creationId xmlns:p14="http://schemas.microsoft.com/office/powerpoint/2010/main" val="3478637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E1694D-13B2-4B02-815D-B0686AC47C36}"/>
              </a:ext>
            </a:extLst>
          </p:cNvPr>
          <p:cNvSpPr>
            <a:spLocks noGrp="1"/>
          </p:cNvSpPr>
          <p:nvPr>
            <p:ph type="title"/>
          </p:nvPr>
        </p:nvSpPr>
        <p:spPr/>
        <p:txBody>
          <a:bodyPr/>
          <a:lstStyle/>
          <a:p>
            <a:r>
              <a:rPr lang="en-CA" dirty="0"/>
              <a:t>Canada can meet the CCS challenge – Alberta set to lead</a:t>
            </a:r>
          </a:p>
        </p:txBody>
      </p:sp>
      <p:sp>
        <p:nvSpPr>
          <p:cNvPr id="4" name="Footer Placeholder 3">
            <a:extLst>
              <a:ext uri="{FF2B5EF4-FFF2-40B4-BE49-F238E27FC236}">
                <a16:creationId xmlns:a16="http://schemas.microsoft.com/office/drawing/2014/main" id="{A61C78FF-E4FC-4CDD-A86E-7DB37E61DAB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545859">
                  <a:tint val="75000"/>
                </a:srgb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56D1716-4954-43F0-B95A-315241DECD6E}"/>
              </a:ext>
            </a:extLst>
          </p:cNvPr>
          <p:cNvPicPr>
            <a:picLocks noChangeAspect="1"/>
          </p:cNvPicPr>
          <p:nvPr/>
        </p:nvPicPr>
        <p:blipFill rotWithShape="1">
          <a:blip r:embed="rId2"/>
          <a:srcRect r="75461" b="-1286"/>
          <a:stretch/>
        </p:blipFill>
        <p:spPr>
          <a:xfrm>
            <a:off x="7184805" y="5569543"/>
            <a:ext cx="484603" cy="463986"/>
          </a:xfrm>
          <a:prstGeom prst="rect">
            <a:avLst/>
          </a:prstGeom>
        </p:spPr>
      </p:pic>
      <p:sp>
        <p:nvSpPr>
          <p:cNvPr id="9" name="TextBox 8">
            <a:extLst>
              <a:ext uri="{FF2B5EF4-FFF2-40B4-BE49-F238E27FC236}">
                <a16:creationId xmlns:a16="http://schemas.microsoft.com/office/drawing/2014/main" id="{7170AA2E-BD44-425C-BB48-72AE2AEE4F00}"/>
              </a:ext>
            </a:extLst>
          </p:cNvPr>
          <p:cNvSpPr txBox="1"/>
          <p:nvPr/>
        </p:nvSpPr>
        <p:spPr>
          <a:xfrm>
            <a:off x="5218949" y="5546199"/>
            <a:ext cx="1760967" cy="114646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545859"/>
                </a:solidFill>
                <a:effectLst/>
                <a:uLnTx/>
                <a:uFillTx/>
                <a:latin typeface="Calibri"/>
                <a:ea typeface="+mn-ea"/>
                <a:cs typeface="+mn-cs"/>
              </a:rPr>
              <a:t>Quest</a:t>
            </a:r>
            <a:r>
              <a:rPr kumimoji="0" lang="en-CA" sz="1050" b="0" i="0" u="none" strike="noStrike" kern="1200" cap="none" spc="0" normalizeH="0" baseline="0" noProof="0" dirty="0">
                <a:ln>
                  <a:noFill/>
                </a:ln>
                <a:solidFill>
                  <a:srgbClr val="545859"/>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45859"/>
                </a:solidFill>
                <a:effectLst/>
                <a:uLnTx/>
                <a:uFillTx/>
                <a:latin typeface="Calibri"/>
                <a:ea typeface="+mn-ea"/>
                <a:cs typeface="+mn-cs"/>
              </a:rPr>
              <a:t>1.2 Mtpa sequestered &gt; 5 Mt to date is a leading global facility providing local knowledge and operating parameters </a:t>
            </a:r>
          </a:p>
        </p:txBody>
      </p:sp>
      <p:sp>
        <p:nvSpPr>
          <p:cNvPr id="10" name="TextBox 9">
            <a:extLst>
              <a:ext uri="{FF2B5EF4-FFF2-40B4-BE49-F238E27FC236}">
                <a16:creationId xmlns:a16="http://schemas.microsoft.com/office/drawing/2014/main" id="{0AB1AE70-2AA6-49C5-B13F-D81C160BB9DA}"/>
              </a:ext>
            </a:extLst>
          </p:cNvPr>
          <p:cNvSpPr txBox="1"/>
          <p:nvPr/>
        </p:nvSpPr>
        <p:spPr>
          <a:xfrm>
            <a:off x="7603333" y="5546199"/>
            <a:ext cx="1819038" cy="98488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45859"/>
                </a:solidFill>
                <a:effectLst/>
                <a:uLnTx/>
                <a:uFillTx/>
                <a:latin typeface="Calibri"/>
                <a:ea typeface="+mn-ea"/>
                <a:cs typeface="+mn-cs"/>
              </a:rPr>
              <a:t>ACTL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a:ln>
                  <a:noFill/>
                </a:ln>
                <a:solidFill>
                  <a:srgbClr val="545859"/>
                </a:solidFill>
                <a:effectLst/>
                <a:uLnTx/>
                <a:uFillTx/>
                <a:latin typeface="Calibri"/>
                <a:ea typeface="+mn-ea"/>
                <a:cs typeface="+mn-cs"/>
              </a:rPr>
              <a:t>Dedicated 14.6 Mtpa CO</a:t>
            </a:r>
            <a:r>
              <a:rPr kumimoji="0" lang="en-CA" sz="1050" b="0" i="0" u="none" strike="noStrike" kern="1200" cap="none" spc="0" normalizeH="0" baseline="-25000" noProof="0">
                <a:ln>
                  <a:noFill/>
                </a:ln>
                <a:solidFill>
                  <a:srgbClr val="545859"/>
                </a:solidFill>
                <a:effectLst/>
                <a:uLnTx/>
                <a:uFillTx/>
                <a:latin typeface="Calibri"/>
                <a:ea typeface="+mn-ea"/>
                <a:cs typeface="+mn-cs"/>
              </a:rPr>
              <a:t>2</a:t>
            </a:r>
            <a:r>
              <a:rPr kumimoji="0" lang="en-CA" sz="1050" b="0" i="0" u="none" strike="noStrike" kern="1200" cap="none" spc="0" normalizeH="0" baseline="0" noProof="0">
                <a:ln>
                  <a:noFill/>
                </a:ln>
                <a:solidFill>
                  <a:srgbClr val="545859"/>
                </a:solidFill>
                <a:effectLst/>
                <a:uLnTx/>
                <a:uFillTx/>
                <a:latin typeface="Calibri"/>
                <a:ea typeface="+mn-ea"/>
                <a:cs typeface="+mn-cs"/>
              </a:rPr>
              <a:t> transportation pipeline spanning 240 km, initiated in June 2020</a:t>
            </a:r>
          </a:p>
        </p:txBody>
      </p:sp>
      <p:pic>
        <p:nvPicPr>
          <p:cNvPr id="13" name="Picture 12" descr="Chart&#10;&#10;Description automatically generated">
            <a:extLst>
              <a:ext uri="{FF2B5EF4-FFF2-40B4-BE49-F238E27FC236}">
                <a16:creationId xmlns:a16="http://schemas.microsoft.com/office/drawing/2014/main" id="{01E5F5E0-47C2-4F62-B19D-B731D03E1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89" t="5357" r="17228" b="3287"/>
          <a:stretch/>
        </p:blipFill>
        <p:spPr>
          <a:xfrm>
            <a:off x="467403" y="965893"/>
            <a:ext cx="3090008" cy="5439546"/>
          </a:xfrm>
          <a:prstGeom prst="rect">
            <a:avLst/>
          </a:prstGeom>
        </p:spPr>
      </p:pic>
      <p:pic>
        <p:nvPicPr>
          <p:cNvPr id="14" name="Picture 13">
            <a:extLst>
              <a:ext uri="{FF2B5EF4-FFF2-40B4-BE49-F238E27FC236}">
                <a16:creationId xmlns:a16="http://schemas.microsoft.com/office/drawing/2014/main" id="{4B91DA3E-28CC-4FB6-B149-0F6A07B24660}"/>
              </a:ext>
            </a:extLst>
          </p:cNvPr>
          <p:cNvPicPr>
            <a:picLocks noChangeAspect="1"/>
          </p:cNvPicPr>
          <p:nvPr/>
        </p:nvPicPr>
        <p:blipFill>
          <a:blip r:embed="rId4"/>
          <a:stretch>
            <a:fillRect/>
          </a:stretch>
        </p:blipFill>
        <p:spPr>
          <a:xfrm>
            <a:off x="1219090" y="4668396"/>
            <a:ext cx="470337" cy="424925"/>
          </a:xfrm>
          <a:prstGeom prst="rect">
            <a:avLst/>
          </a:prstGeom>
        </p:spPr>
      </p:pic>
      <p:sp>
        <p:nvSpPr>
          <p:cNvPr id="15" name="TextBox 14">
            <a:extLst>
              <a:ext uri="{FF2B5EF4-FFF2-40B4-BE49-F238E27FC236}">
                <a16:creationId xmlns:a16="http://schemas.microsoft.com/office/drawing/2014/main" id="{2A619A9B-F095-4D3C-AA1A-FE43C140DFF0}"/>
              </a:ext>
            </a:extLst>
          </p:cNvPr>
          <p:cNvSpPr txBox="1"/>
          <p:nvPr/>
        </p:nvSpPr>
        <p:spPr>
          <a:xfrm>
            <a:off x="1052601" y="5066918"/>
            <a:ext cx="1078981"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45859"/>
                </a:solidFill>
                <a:effectLst/>
                <a:uLnTx/>
                <a:uFillTx/>
                <a:latin typeface="Calibri"/>
                <a:ea typeface="+mn-ea"/>
                <a:cs typeface="+mn-cs"/>
              </a:rPr>
              <a:t>Shell Quest</a:t>
            </a:r>
            <a:r>
              <a:rPr kumimoji="0" lang="en-CA" sz="800" b="0" i="0" u="none" strike="noStrike" kern="1200" cap="none" spc="0" normalizeH="0" baseline="0" noProof="0">
                <a:ln>
                  <a:noFill/>
                </a:ln>
                <a:solidFill>
                  <a:srgbClr val="545859"/>
                </a:solidFill>
                <a:effectLst/>
                <a:uLnTx/>
                <a:uFillTx/>
                <a:latin typeface="Calibri"/>
                <a:ea typeface="+mn-ea"/>
                <a:cs typeface="+mn-cs"/>
              </a:rPr>
              <a:t> project 1.2 Mtpa</a:t>
            </a:r>
          </a:p>
        </p:txBody>
      </p:sp>
      <p:sp>
        <p:nvSpPr>
          <p:cNvPr id="16" name="Shape 15">
            <a:extLst>
              <a:ext uri="{FF2B5EF4-FFF2-40B4-BE49-F238E27FC236}">
                <a16:creationId xmlns:a16="http://schemas.microsoft.com/office/drawing/2014/main" id="{F5A87FB0-64D1-477E-B056-22D271C7C8E0}"/>
              </a:ext>
            </a:extLst>
          </p:cNvPr>
          <p:cNvSpPr/>
          <p:nvPr/>
        </p:nvSpPr>
        <p:spPr>
          <a:xfrm rot="10800000">
            <a:off x="811546" y="5435596"/>
            <a:ext cx="703660" cy="465938"/>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EA992ADE-6067-4447-859B-0B1726475298}"/>
              </a:ext>
            </a:extLst>
          </p:cNvPr>
          <p:cNvSpPr txBox="1"/>
          <p:nvPr/>
        </p:nvSpPr>
        <p:spPr>
          <a:xfrm>
            <a:off x="390755" y="705723"/>
            <a:ext cx="354531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545859"/>
                </a:solidFill>
                <a:effectLst/>
                <a:uLnTx/>
                <a:uFillTx/>
                <a:latin typeface="Century Gothic"/>
                <a:ea typeface="+mn-ea"/>
                <a:cs typeface="+mn-cs"/>
              </a:rPr>
              <a:t>Emissions by facility (AB, SK, ON)</a:t>
            </a:r>
          </a:p>
        </p:txBody>
      </p:sp>
      <p:sp>
        <p:nvSpPr>
          <p:cNvPr id="18" name="TextBox 17">
            <a:extLst>
              <a:ext uri="{FF2B5EF4-FFF2-40B4-BE49-F238E27FC236}">
                <a16:creationId xmlns:a16="http://schemas.microsoft.com/office/drawing/2014/main" id="{050FD141-240E-4E4F-834D-104309422DA1}"/>
              </a:ext>
            </a:extLst>
          </p:cNvPr>
          <p:cNvSpPr txBox="1"/>
          <p:nvPr/>
        </p:nvSpPr>
        <p:spPr>
          <a:xfrm rot="16200000">
            <a:off x="-629909" y="3299667"/>
            <a:ext cx="199539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45859"/>
                </a:solidFill>
                <a:effectLst/>
                <a:uLnTx/>
                <a:uFillTx/>
                <a:latin typeface="Calibri"/>
                <a:ea typeface="+mn-ea"/>
                <a:cs typeface="+mn-cs"/>
              </a:rPr>
              <a:t>List of facilities &gt;0.5 Mtpa</a:t>
            </a:r>
          </a:p>
        </p:txBody>
      </p:sp>
      <p:sp>
        <p:nvSpPr>
          <p:cNvPr id="51" name="TextBox 50">
            <a:extLst>
              <a:ext uri="{FF2B5EF4-FFF2-40B4-BE49-F238E27FC236}">
                <a16:creationId xmlns:a16="http://schemas.microsoft.com/office/drawing/2014/main" id="{41F9F4F8-37F2-4596-A804-45FC3EEC25EA}"/>
              </a:ext>
            </a:extLst>
          </p:cNvPr>
          <p:cNvSpPr txBox="1"/>
          <p:nvPr/>
        </p:nvSpPr>
        <p:spPr>
          <a:xfrm>
            <a:off x="980860" y="3372088"/>
            <a:ext cx="1939527"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545859"/>
                </a:solidFill>
                <a:effectLst/>
                <a:uLnTx/>
                <a:uFillTx/>
                <a:latin typeface="Calibri"/>
                <a:ea typeface="+mn-ea"/>
                <a:cs typeface="+mn-cs"/>
              </a:rPr>
              <a:t>180</a:t>
            </a:r>
            <a:r>
              <a:rPr kumimoji="0" lang="en-CA" sz="1100" b="1" i="0" u="none" strike="noStrike" kern="1200" cap="none" spc="0" normalizeH="0" baseline="0" noProof="0" dirty="0">
                <a:ln>
                  <a:noFill/>
                </a:ln>
                <a:solidFill>
                  <a:srgbClr val="545859"/>
                </a:solidFill>
                <a:effectLst/>
                <a:uLnTx/>
                <a:uFillTx/>
                <a:latin typeface="Calibri"/>
                <a:ea typeface="+mn-ea"/>
                <a:cs typeface="+mn-cs"/>
              </a:rPr>
              <a:t> </a:t>
            </a:r>
            <a:r>
              <a:rPr kumimoji="0" lang="en-CA" sz="1100" b="0" i="0" u="none" strike="noStrike" kern="1200" cap="none" spc="0" normalizeH="0" baseline="0" noProof="0" dirty="0">
                <a:ln>
                  <a:noFill/>
                </a:ln>
                <a:solidFill>
                  <a:srgbClr val="545859"/>
                </a:solidFill>
                <a:effectLst/>
                <a:uLnTx/>
                <a:uFillTx/>
                <a:latin typeface="Calibri"/>
                <a:ea typeface="+mn-ea"/>
                <a:cs typeface="+mn-cs"/>
              </a:rPr>
              <a:t>Quest-sized</a:t>
            </a:r>
            <a:r>
              <a:rPr kumimoji="0" lang="en-CA" sz="1100" b="1" i="0" u="none" strike="noStrike" kern="1200" cap="none" spc="0" normalizeH="0" baseline="0" noProof="0" dirty="0">
                <a:ln>
                  <a:noFill/>
                </a:ln>
                <a:solidFill>
                  <a:srgbClr val="545859"/>
                </a:solidFill>
                <a:effectLst/>
                <a:uLnTx/>
                <a:uFillTx/>
                <a:latin typeface="Calibri"/>
                <a:ea typeface="+mn-ea"/>
                <a:cs typeface="+mn-cs"/>
              </a:rPr>
              <a:t> </a:t>
            </a:r>
            <a:r>
              <a:rPr kumimoji="0" lang="en-CA" sz="1100" b="0" i="0" u="none" strike="noStrike" kern="1200" cap="none" spc="0" normalizeH="0" baseline="0" noProof="0" dirty="0">
                <a:ln>
                  <a:noFill/>
                </a:ln>
                <a:solidFill>
                  <a:srgbClr val="545859"/>
                </a:solidFill>
                <a:effectLst/>
                <a:uLnTx/>
                <a:uFillTx/>
                <a:latin typeface="Calibri"/>
                <a:ea typeface="+mn-ea"/>
                <a:cs typeface="+mn-cs"/>
              </a:rPr>
              <a:t>projects across Alberta, Saskatchewan and Ontario requiring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545859"/>
                </a:solidFill>
                <a:effectLst/>
                <a:uLnTx/>
                <a:uFillTx/>
                <a:latin typeface="Calibri"/>
                <a:ea typeface="+mn-ea"/>
                <a:cs typeface="+mn-cs"/>
              </a:rPr>
              <a:t>~$150 billion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545859"/>
                </a:solidFill>
                <a:effectLst/>
                <a:uLnTx/>
                <a:uFillTx/>
                <a:latin typeface="Calibri"/>
                <a:ea typeface="+mn-ea"/>
                <a:cs typeface="+mn-cs"/>
              </a:rPr>
              <a:t>of  investment</a:t>
            </a:r>
          </a:p>
        </p:txBody>
      </p:sp>
      <p:grpSp>
        <p:nvGrpSpPr>
          <p:cNvPr id="21" name="Group 20">
            <a:extLst>
              <a:ext uri="{FF2B5EF4-FFF2-40B4-BE49-F238E27FC236}">
                <a16:creationId xmlns:a16="http://schemas.microsoft.com/office/drawing/2014/main" id="{265EC2D4-782C-4098-8A93-9C3CC0FD62F0}"/>
              </a:ext>
            </a:extLst>
          </p:cNvPr>
          <p:cNvGrpSpPr/>
          <p:nvPr/>
        </p:nvGrpSpPr>
        <p:grpSpPr>
          <a:xfrm>
            <a:off x="5835041" y="1511740"/>
            <a:ext cx="6582873" cy="3670580"/>
            <a:chOff x="4994675" y="967813"/>
            <a:chExt cx="7084252" cy="3670580"/>
          </a:xfrm>
        </p:grpSpPr>
        <p:grpSp>
          <p:nvGrpSpPr>
            <p:cNvPr id="22" name="Group 21">
              <a:extLst>
                <a:ext uri="{FF2B5EF4-FFF2-40B4-BE49-F238E27FC236}">
                  <a16:creationId xmlns:a16="http://schemas.microsoft.com/office/drawing/2014/main" id="{6F7B9C52-DA10-42A5-B769-6193EEC8F2FE}"/>
                </a:ext>
              </a:extLst>
            </p:cNvPr>
            <p:cNvGrpSpPr/>
            <p:nvPr/>
          </p:nvGrpSpPr>
          <p:grpSpPr>
            <a:xfrm>
              <a:off x="4994675" y="2232198"/>
              <a:ext cx="6168448" cy="461665"/>
              <a:chOff x="4994675" y="2223740"/>
              <a:chExt cx="6168448" cy="461665"/>
            </a:xfrm>
          </p:grpSpPr>
          <p:sp>
            <p:nvSpPr>
              <p:cNvPr id="38" name="TextBox 37">
                <a:extLst>
                  <a:ext uri="{FF2B5EF4-FFF2-40B4-BE49-F238E27FC236}">
                    <a16:creationId xmlns:a16="http://schemas.microsoft.com/office/drawing/2014/main" id="{91872054-6F99-48E8-B5F3-5D71D61A857A}"/>
                  </a:ext>
                </a:extLst>
              </p:cNvPr>
              <p:cNvSpPr txBox="1"/>
              <p:nvPr/>
            </p:nvSpPr>
            <p:spPr>
              <a:xfrm>
                <a:off x="5401680" y="2223740"/>
                <a:ext cx="5761443"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545859"/>
                    </a:solidFill>
                    <a:effectLst/>
                    <a:uLnTx/>
                    <a:uFillTx/>
                    <a:latin typeface="Calibri"/>
                    <a:ea typeface="+mn-ea"/>
                    <a:cs typeface="+mn-cs"/>
                  </a:rPr>
                  <a:t>Subsurface data from the </a:t>
                </a:r>
                <a:r>
                  <a:rPr kumimoji="0" lang="en-CA" sz="1200" b="1" i="0" u="none" strike="noStrike" kern="1200" cap="none" spc="0" normalizeH="0" baseline="0" noProof="0">
                    <a:ln>
                      <a:noFill/>
                    </a:ln>
                    <a:solidFill>
                      <a:srgbClr val="545859"/>
                    </a:solidFill>
                    <a:effectLst/>
                    <a:uLnTx/>
                    <a:uFillTx/>
                    <a:latin typeface="Calibri"/>
                    <a:ea typeface="+mn-ea"/>
                    <a:cs typeface="+mn-cs"/>
                  </a:rPr>
                  <a:t>legacy of the petroleum industry </a:t>
                </a:r>
                <a:r>
                  <a:rPr kumimoji="0" lang="en-CA" sz="1200" b="0" i="0" u="none" strike="noStrike" kern="1200" cap="none" spc="0" normalizeH="0" baseline="0" noProof="0">
                    <a:ln>
                      <a:noFill/>
                    </a:ln>
                    <a:solidFill>
                      <a:srgbClr val="545859"/>
                    </a:solidFill>
                    <a:effectLst/>
                    <a:uLnTx/>
                    <a:uFillTx/>
                    <a:latin typeface="Calibri"/>
                    <a:ea typeface="+mn-ea"/>
                    <a:cs typeface="+mn-cs"/>
                  </a:rPr>
                  <a:t>lowers risk and improves decision making</a:t>
                </a:r>
              </a:p>
            </p:txBody>
          </p:sp>
          <p:pic>
            <p:nvPicPr>
              <p:cNvPr id="39" name="Graphic 38" descr="Research outline">
                <a:extLst>
                  <a:ext uri="{FF2B5EF4-FFF2-40B4-BE49-F238E27FC236}">
                    <a16:creationId xmlns:a16="http://schemas.microsoft.com/office/drawing/2014/main" id="{2A394332-B40F-4344-8378-BD1A6F4C4D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994675" y="2272675"/>
                <a:ext cx="365760" cy="365760"/>
              </a:xfrm>
              <a:prstGeom prst="rect">
                <a:avLst/>
              </a:prstGeom>
            </p:spPr>
          </p:pic>
        </p:grpSp>
        <p:grpSp>
          <p:nvGrpSpPr>
            <p:cNvPr id="23" name="Group 22">
              <a:extLst>
                <a:ext uri="{FF2B5EF4-FFF2-40B4-BE49-F238E27FC236}">
                  <a16:creationId xmlns:a16="http://schemas.microsoft.com/office/drawing/2014/main" id="{F5FD3A7A-445C-4EBE-8531-BB3F9A5120F3}"/>
                </a:ext>
              </a:extLst>
            </p:cNvPr>
            <p:cNvGrpSpPr/>
            <p:nvPr/>
          </p:nvGrpSpPr>
          <p:grpSpPr>
            <a:xfrm>
              <a:off x="4994675" y="2912343"/>
              <a:ext cx="6695217" cy="461665"/>
              <a:chOff x="4994675" y="2853200"/>
              <a:chExt cx="6695217" cy="461665"/>
            </a:xfrm>
          </p:grpSpPr>
          <p:sp>
            <p:nvSpPr>
              <p:cNvPr id="36" name="TextBox 35">
                <a:extLst>
                  <a:ext uri="{FF2B5EF4-FFF2-40B4-BE49-F238E27FC236}">
                    <a16:creationId xmlns:a16="http://schemas.microsoft.com/office/drawing/2014/main" id="{C5D2BF3D-00FE-484D-892B-A736170007FA}"/>
                  </a:ext>
                </a:extLst>
              </p:cNvPr>
              <p:cNvSpPr txBox="1"/>
              <p:nvPr/>
            </p:nvSpPr>
            <p:spPr>
              <a:xfrm>
                <a:off x="5401680" y="2853200"/>
                <a:ext cx="6288212"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859"/>
                    </a:solidFill>
                    <a:effectLst/>
                    <a:uLnTx/>
                    <a:uFillTx/>
                    <a:latin typeface="Calibri"/>
                    <a:ea typeface="+mn-ea"/>
                    <a:cs typeface="+mn-cs"/>
                  </a:rPr>
                  <a:t>Pore space for carbon injection and storage is </a:t>
                </a:r>
                <a:r>
                  <a:rPr kumimoji="0" lang="en-CA" sz="1200" b="1" i="0" u="none" strike="noStrike" kern="1200" cap="none" spc="0" normalizeH="0" baseline="0" noProof="0" dirty="0">
                    <a:ln>
                      <a:noFill/>
                    </a:ln>
                    <a:solidFill>
                      <a:srgbClr val="545859"/>
                    </a:solidFill>
                    <a:effectLst/>
                    <a:uLnTx/>
                    <a:uFillTx/>
                    <a:latin typeface="Calibri"/>
                    <a:ea typeface="+mn-ea"/>
                    <a:cs typeface="+mn-cs"/>
                  </a:rPr>
                  <a:t>regulated by the Alberta government </a:t>
                </a:r>
                <a:r>
                  <a:rPr kumimoji="0" lang="en-CA" sz="1200" b="0" i="0" u="none" strike="noStrike" kern="1200" cap="none" spc="0" normalizeH="0" baseline="0" noProof="0" dirty="0">
                    <a:ln>
                      <a:noFill/>
                    </a:ln>
                    <a:solidFill>
                      <a:srgbClr val="545859"/>
                    </a:solidFill>
                    <a:effectLst/>
                    <a:uLnTx/>
                    <a:uFillTx/>
                    <a:latin typeface="Calibri"/>
                    <a:ea typeface="+mn-ea"/>
                    <a:cs typeface="+mn-cs"/>
                  </a:rPr>
                  <a:t>and is distinct and separate from oil and gas mineral rights; a significant advantage over most jurisdictions</a:t>
                </a:r>
              </a:p>
            </p:txBody>
          </p:sp>
          <p:pic>
            <p:nvPicPr>
              <p:cNvPr id="37" name="Graphic 36" descr="Topography Map outline">
                <a:extLst>
                  <a:ext uri="{FF2B5EF4-FFF2-40B4-BE49-F238E27FC236}">
                    <a16:creationId xmlns:a16="http://schemas.microsoft.com/office/drawing/2014/main" id="{4262A4E2-BBDF-4DEF-88D0-DCBE96CDF4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994675" y="2899171"/>
                <a:ext cx="365760" cy="365760"/>
              </a:xfrm>
              <a:prstGeom prst="rect">
                <a:avLst/>
              </a:prstGeom>
            </p:spPr>
          </p:pic>
        </p:grpSp>
        <p:grpSp>
          <p:nvGrpSpPr>
            <p:cNvPr id="24" name="Group 23">
              <a:extLst>
                <a:ext uri="{FF2B5EF4-FFF2-40B4-BE49-F238E27FC236}">
                  <a16:creationId xmlns:a16="http://schemas.microsoft.com/office/drawing/2014/main" id="{F8161C1D-0C2E-41D8-8D2C-4EC10F5525E4}"/>
                </a:ext>
              </a:extLst>
            </p:cNvPr>
            <p:cNvGrpSpPr/>
            <p:nvPr/>
          </p:nvGrpSpPr>
          <p:grpSpPr>
            <a:xfrm>
              <a:off x="4994675" y="3592488"/>
              <a:ext cx="7084252" cy="365760"/>
              <a:chOff x="4994675" y="3488918"/>
              <a:chExt cx="7084252" cy="365760"/>
            </a:xfrm>
          </p:grpSpPr>
          <p:sp>
            <p:nvSpPr>
              <p:cNvPr id="34" name="TextBox 33">
                <a:extLst>
                  <a:ext uri="{FF2B5EF4-FFF2-40B4-BE49-F238E27FC236}">
                    <a16:creationId xmlns:a16="http://schemas.microsoft.com/office/drawing/2014/main" id="{E02F4BD7-2220-44F2-B007-0D4C2AE0A7D7}"/>
                  </a:ext>
                </a:extLst>
              </p:cNvPr>
              <p:cNvSpPr txBox="1"/>
              <p:nvPr/>
            </p:nvSpPr>
            <p:spPr>
              <a:xfrm>
                <a:off x="5401680" y="3575573"/>
                <a:ext cx="6677247" cy="276999"/>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545859"/>
                    </a:solidFill>
                    <a:effectLst/>
                    <a:uLnTx/>
                    <a:uFillTx/>
                    <a:latin typeface="Calibri"/>
                    <a:ea typeface="+mn-ea"/>
                    <a:cs typeface="+mn-cs"/>
                  </a:rPr>
                  <a:t>Services, expertise and </a:t>
                </a:r>
                <a:r>
                  <a:rPr kumimoji="0" lang="en-CA" sz="1200" b="1" i="0" u="none" strike="noStrike" kern="1200" cap="none" spc="0" normalizeH="0" baseline="0" noProof="0">
                    <a:ln>
                      <a:noFill/>
                    </a:ln>
                    <a:solidFill>
                      <a:srgbClr val="545859"/>
                    </a:solidFill>
                    <a:effectLst/>
                    <a:uLnTx/>
                    <a:uFillTx/>
                    <a:latin typeface="Calibri"/>
                    <a:ea typeface="+mn-ea"/>
                    <a:cs typeface="+mn-cs"/>
                  </a:rPr>
                  <a:t>equipment is readily available </a:t>
                </a:r>
                <a:r>
                  <a:rPr kumimoji="0" lang="en-CA" sz="1200" b="0" i="0" u="none" strike="noStrike" kern="1200" cap="none" spc="0" normalizeH="0" baseline="0" noProof="0">
                    <a:ln>
                      <a:noFill/>
                    </a:ln>
                    <a:solidFill>
                      <a:srgbClr val="545859"/>
                    </a:solidFill>
                    <a:effectLst/>
                    <a:uLnTx/>
                    <a:uFillTx/>
                    <a:latin typeface="Calibri"/>
                    <a:ea typeface="+mn-ea"/>
                    <a:cs typeface="+mn-cs"/>
                  </a:rPr>
                  <a:t>for industrial projects</a:t>
                </a:r>
              </a:p>
            </p:txBody>
          </p:sp>
          <p:pic>
            <p:nvPicPr>
              <p:cNvPr id="35" name="Graphic 34" descr="Construction worker female outline">
                <a:extLst>
                  <a:ext uri="{FF2B5EF4-FFF2-40B4-BE49-F238E27FC236}">
                    <a16:creationId xmlns:a16="http://schemas.microsoft.com/office/drawing/2014/main" id="{46FAA2FE-520D-4FB2-8124-8D6C84DF504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994675" y="3488918"/>
                <a:ext cx="365760" cy="365760"/>
              </a:xfrm>
              <a:prstGeom prst="rect">
                <a:avLst/>
              </a:prstGeom>
            </p:spPr>
          </p:pic>
        </p:grpSp>
        <p:grpSp>
          <p:nvGrpSpPr>
            <p:cNvPr id="25" name="Group 24">
              <a:extLst>
                <a:ext uri="{FF2B5EF4-FFF2-40B4-BE49-F238E27FC236}">
                  <a16:creationId xmlns:a16="http://schemas.microsoft.com/office/drawing/2014/main" id="{80085146-2B79-4A95-8E44-626EB19CF41A}"/>
                </a:ext>
              </a:extLst>
            </p:cNvPr>
            <p:cNvGrpSpPr/>
            <p:nvPr/>
          </p:nvGrpSpPr>
          <p:grpSpPr>
            <a:xfrm>
              <a:off x="4994675" y="1557670"/>
              <a:ext cx="6168449" cy="365760"/>
              <a:chOff x="4994675" y="1580510"/>
              <a:chExt cx="6168448" cy="365760"/>
            </a:xfrm>
          </p:grpSpPr>
          <p:sp>
            <p:nvSpPr>
              <p:cNvPr id="32" name="TextBox 31">
                <a:extLst>
                  <a:ext uri="{FF2B5EF4-FFF2-40B4-BE49-F238E27FC236}">
                    <a16:creationId xmlns:a16="http://schemas.microsoft.com/office/drawing/2014/main" id="{F64E77EC-FABA-43FA-858D-8D52B42492B9}"/>
                  </a:ext>
                </a:extLst>
              </p:cNvPr>
              <p:cNvSpPr txBox="1"/>
              <p:nvPr/>
            </p:nvSpPr>
            <p:spPr>
              <a:xfrm>
                <a:off x="5401680" y="1667226"/>
                <a:ext cx="5761443" cy="276999"/>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859"/>
                    </a:solidFill>
                    <a:effectLst/>
                    <a:uLnTx/>
                    <a:uFillTx/>
                    <a:latin typeface="Calibri"/>
                    <a:ea typeface="+mn-ea"/>
                    <a:cs typeface="+mn-cs"/>
                  </a:rPr>
                  <a:t>Endowment of world-class </a:t>
                </a:r>
                <a:r>
                  <a:rPr kumimoji="0" lang="en-CA" sz="1200" b="1" i="0" u="none" strike="noStrike" kern="1200" cap="none" spc="0" normalizeH="0" baseline="0" noProof="0" dirty="0">
                    <a:ln>
                      <a:noFill/>
                    </a:ln>
                    <a:solidFill>
                      <a:srgbClr val="545859"/>
                    </a:solidFill>
                    <a:effectLst/>
                    <a:uLnTx/>
                    <a:uFillTx/>
                    <a:latin typeface="Calibri"/>
                    <a:ea typeface="+mn-ea"/>
                    <a:cs typeface="+mn-cs"/>
                  </a:rPr>
                  <a:t>distributed storage capacity</a:t>
                </a:r>
                <a:endParaRPr kumimoji="0" lang="en-CA" sz="1200" b="0" i="0" u="none" strike="noStrike" kern="1200" cap="none" spc="0" normalizeH="0" baseline="30000" noProof="0" dirty="0">
                  <a:ln>
                    <a:noFill/>
                  </a:ln>
                  <a:solidFill>
                    <a:srgbClr val="545859"/>
                  </a:solidFill>
                  <a:effectLst/>
                  <a:uLnTx/>
                  <a:uFillTx/>
                  <a:latin typeface="Calibri"/>
                  <a:ea typeface="+mn-ea"/>
                  <a:cs typeface="+mn-cs"/>
                </a:endParaRPr>
              </a:p>
            </p:txBody>
          </p:sp>
          <p:pic>
            <p:nvPicPr>
              <p:cNvPr id="33" name="Graphic 32" descr="Lock outline">
                <a:extLst>
                  <a:ext uri="{FF2B5EF4-FFF2-40B4-BE49-F238E27FC236}">
                    <a16:creationId xmlns:a16="http://schemas.microsoft.com/office/drawing/2014/main" id="{B70C1AA6-57CD-4FCE-AF42-B9D97C2786A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4994675" y="1580510"/>
                <a:ext cx="365760" cy="365760"/>
              </a:xfrm>
              <a:prstGeom prst="rect">
                <a:avLst/>
              </a:prstGeom>
            </p:spPr>
          </p:pic>
        </p:grpSp>
        <p:grpSp>
          <p:nvGrpSpPr>
            <p:cNvPr id="26" name="Group 25">
              <a:extLst>
                <a:ext uri="{FF2B5EF4-FFF2-40B4-BE49-F238E27FC236}">
                  <a16:creationId xmlns:a16="http://schemas.microsoft.com/office/drawing/2014/main" id="{23E369A3-F2BF-4625-B89D-D396E3F4B78F}"/>
                </a:ext>
              </a:extLst>
            </p:cNvPr>
            <p:cNvGrpSpPr/>
            <p:nvPr/>
          </p:nvGrpSpPr>
          <p:grpSpPr>
            <a:xfrm>
              <a:off x="4994675" y="967813"/>
              <a:ext cx="5832790" cy="365760"/>
              <a:chOff x="4994675" y="967813"/>
              <a:chExt cx="5832789" cy="365760"/>
            </a:xfrm>
          </p:grpSpPr>
          <p:sp>
            <p:nvSpPr>
              <p:cNvPr id="30" name="TextBox 29">
                <a:extLst>
                  <a:ext uri="{FF2B5EF4-FFF2-40B4-BE49-F238E27FC236}">
                    <a16:creationId xmlns:a16="http://schemas.microsoft.com/office/drawing/2014/main" id="{F53A4B18-1497-49CA-B95A-095C384D19AC}"/>
                  </a:ext>
                </a:extLst>
              </p:cNvPr>
              <p:cNvSpPr txBox="1"/>
              <p:nvPr/>
            </p:nvSpPr>
            <p:spPr>
              <a:xfrm>
                <a:off x="5401680" y="1056574"/>
                <a:ext cx="5425784" cy="276999"/>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545859"/>
                    </a:solidFill>
                    <a:effectLst/>
                    <a:uLnTx/>
                    <a:uFillTx/>
                    <a:latin typeface="Calibri"/>
                    <a:ea typeface="+mn-ea"/>
                    <a:cs typeface="+mn-cs"/>
                  </a:rPr>
                  <a:t>Highest concentration </a:t>
                </a:r>
                <a:r>
                  <a:rPr kumimoji="0" lang="en-CA" sz="1200" b="0" i="0" u="none" strike="noStrike" kern="1200" cap="none" spc="0" normalizeH="0" baseline="0" noProof="0">
                    <a:ln>
                      <a:noFill/>
                    </a:ln>
                    <a:solidFill>
                      <a:srgbClr val="545859"/>
                    </a:solidFill>
                    <a:effectLst/>
                    <a:uLnTx/>
                    <a:uFillTx/>
                    <a:latin typeface="Calibri"/>
                    <a:ea typeface="+mn-ea"/>
                    <a:cs typeface="+mn-cs"/>
                  </a:rPr>
                  <a:t>of national emissions</a:t>
                </a:r>
              </a:p>
            </p:txBody>
          </p:sp>
          <p:pic>
            <p:nvPicPr>
              <p:cNvPr id="31" name="Graphic 30" descr="Fire outline">
                <a:extLst>
                  <a:ext uri="{FF2B5EF4-FFF2-40B4-BE49-F238E27FC236}">
                    <a16:creationId xmlns:a16="http://schemas.microsoft.com/office/drawing/2014/main" id="{48F172DF-557F-4B37-8CB8-5E6ED76EF3A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4994675" y="967813"/>
                <a:ext cx="365760" cy="365760"/>
              </a:xfrm>
              <a:prstGeom prst="rect">
                <a:avLst/>
              </a:prstGeom>
            </p:spPr>
          </p:pic>
        </p:grpSp>
        <p:grpSp>
          <p:nvGrpSpPr>
            <p:cNvPr id="27" name="Group 26">
              <a:extLst>
                <a:ext uri="{FF2B5EF4-FFF2-40B4-BE49-F238E27FC236}">
                  <a16:creationId xmlns:a16="http://schemas.microsoft.com/office/drawing/2014/main" id="{AB61BD8B-7521-488A-A43D-B91481654B56}"/>
                </a:ext>
              </a:extLst>
            </p:cNvPr>
            <p:cNvGrpSpPr/>
            <p:nvPr/>
          </p:nvGrpSpPr>
          <p:grpSpPr>
            <a:xfrm>
              <a:off x="4994675" y="4176728"/>
              <a:ext cx="6254419" cy="461665"/>
              <a:chOff x="4994675" y="4176728"/>
              <a:chExt cx="6254419" cy="461665"/>
            </a:xfrm>
          </p:grpSpPr>
          <p:pic>
            <p:nvPicPr>
              <p:cNvPr id="28" name="Graphic 27" descr="Document outline">
                <a:extLst>
                  <a:ext uri="{FF2B5EF4-FFF2-40B4-BE49-F238E27FC236}">
                    <a16:creationId xmlns:a16="http://schemas.microsoft.com/office/drawing/2014/main" id="{B7271919-1AEF-4FAC-A4FB-C4C5C1FEF84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4994675" y="4224681"/>
                <a:ext cx="365760" cy="365760"/>
              </a:xfrm>
              <a:prstGeom prst="rect">
                <a:avLst/>
              </a:prstGeom>
            </p:spPr>
          </p:pic>
          <p:sp>
            <p:nvSpPr>
              <p:cNvPr id="29" name="TextBox 28">
                <a:extLst>
                  <a:ext uri="{FF2B5EF4-FFF2-40B4-BE49-F238E27FC236}">
                    <a16:creationId xmlns:a16="http://schemas.microsoft.com/office/drawing/2014/main" id="{BF7D13A4-4E9C-4E59-B188-D2478DCA387F}"/>
                  </a:ext>
                </a:extLst>
              </p:cNvPr>
              <p:cNvSpPr txBox="1"/>
              <p:nvPr/>
            </p:nvSpPr>
            <p:spPr>
              <a:xfrm>
                <a:off x="5401680" y="4176728"/>
                <a:ext cx="5847414"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545859"/>
                    </a:solidFill>
                    <a:effectLst/>
                    <a:uLnTx/>
                    <a:uFillTx/>
                    <a:latin typeface="Calibri"/>
                    <a:ea typeface="+mn-ea"/>
                    <a:cs typeface="+mn-cs"/>
                  </a:rPr>
                  <a:t>World-class CCS projects </a:t>
                </a:r>
                <a:r>
                  <a:rPr kumimoji="0" lang="en-CA" sz="1200" b="0" i="0" u="none" strike="noStrike" kern="1200" cap="none" spc="0" normalizeH="0" baseline="0" noProof="0" dirty="0">
                    <a:ln>
                      <a:noFill/>
                    </a:ln>
                    <a:solidFill>
                      <a:srgbClr val="545859"/>
                    </a:solidFill>
                    <a:effectLst/>
                    <a:uLnTx/>
                    <a:uFillTx/>
                    <a:latin typeface="Calibri"/>
                    <a:ea typeface="+mn-ea"/>
                    <a:cs typeface="+mn-cs"/>
                  </a:rPr>
                  <a:t>in Quest, Alberta Carbon Trunk Line (ACTL) and Boundary Dam / </a:t>
                </a:r>
                <a:r>
                  <a:rPr kumimoji="0" lang="en-CA" sz="1200" b="0" i="0" u="none" strike="noStrike" kern="1200" cap="none" spc="0" normalizeH="0" baseline="0" noProof="0" dirty="0" err="1">
                    <a:ln>
                      <a:noFill/>
                    </a:ln>
                    <a:solidFill>
                      <a:srgbClr val="545859"/>
                    </a:solidFill>
                    <a:effectLst/>
                    <a:uLnTx/>
                    <a:uFillTx/>
                    <a:latin typeface="Calibri"/>
                    <a:ea typeface="+mn-ea"/>
                    <a:cs typeface="+mn-cs"/>
                  </a:rPr>
                  <a:t>Aquistore</a:t>
                </a:r>
                <a:r>
                  <a:rPr kumimoji="0" lang="en-CA" sz="1200" b="0" i="0" u="none" strike="noStrike" kern="1200" cap="none" spc="0" normalizeH="0" baseline="0" noProof="0" dirty="0">
                    <a:ln>
                      <a:noFill/>
                    </a:ln>
                    <a:solidFill>
                      <a:srgbClr val="545859"/>
                    </a:solidFill>
                    <a:effectLst/>
                    <a:uLnTx/>
                    <a:uFillTx/>
                    <a:latin typeface="Calibri"/>
                    <a:ea typeface="+mn-ea"/>
                    <a:cs typeface="+mn-cs"/>
                  </a:rPr>
                  <a:t> provide annual public project reporting, a condition of government funding </a:t>
                </a:r>
              </a:p>
            </p:txBody>
          </p:sp>
        </p:grpSp>
      </p:grpSp>
      <p:pic>
        <p:nvPicPr>
          <p:cNvPr id="7" name="Picture 6">
            <a:extLst>
              <a:ext uri="{FF2B5EF4-FFF2-40B4-BE49-F238E27FC236}">
                <a16:creationId xmlns:a16="http://schemas.microsoft.com/office/drawing/2014/main" id="{40BFEAB8-44EC-44FD-A3B9-D185EB65617E}"/>
              </a:ext>
            </a:extLst>
          </p:cNvPr>
          <p:cNvPicPr>
            <a:picLocks noChangeAspect="1"/>
          </p:cNvPicPr>
          <p:nvPr/>
        </p:nvPicPr>
        <p:blipFill>
          <a:blip r:embed="rId4"/>
          <a:stretch>
            <a:fillRect/>
          </a:stretch>
        </p:blipFill>
        <p:spPr>
          <a:xfrm>
            <a:off x="4814967" y="5608455"/>
            <a:ext cx="397119" cy="358776"/>
          </a:xfrm>
          <a:prstGeom prst="rect">
            <a:avLst/>
          </a:prstGeom>
        </p:spPr>
      </p:pic>
      <p:sp>
        <p:nvSpPr>
          <p:cNvPr id="55" name="TextBox 54">
            <a:extLst>
              <a:ext uri="{FF2B5EF4-FFF2-40B4-BE49-F238E27FC236}">
                <a16:creationId xmlns:a16="http://schemas.microsoft.com/office/drawing/2014/main" id="{9D4C07D7-5C6E-4079-A50D-42724DDBC614}"/>
              </a:ext>
            </a:extLst>
          </p:cNvPr>
          <p:cNvSpPr txBox="1"/>
          <p:nvPr/>
        </p:nvSpPr>
        <p:spPr>
          <a:xfrm>
            <a:off x="1112000" y="2415023"/>
            <a:ext cx="1818998" cy="8771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defPPr>
              <a:defRPr lang="en-US"/>
            </a:defPPr>
            <a:lvl1pPr>
              <a:spcAft>
                <a:spcPts val="600"/>
              </a:spcAft>
              <a:defRPr b="1"/>
            </a:lvl1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CA" sz="1800" b="1" i="0" u="none" strike="noStrike" kern="1200" cap="none" spc="0" normalizeH="0" baseline="0" noProof="0" dirty="0">
                <a:ln>
                  <a:noFill/>
                </a:ln>
                <a:solidFill>
                  <a:srgbClr val="545859"/>
                </a:solidFill>
                <a:effectLst/>
                <a:uLnTx/>
                <a:uFillTx/>
                <a:latin typeface="Calibri"/>
                <a:ea typeface="+mn-ea"/>
                <a:cs typeface="+mn-cs"/>
              </a:rPr>
              <a:t>216 Mtpa CO</a:t>
            </a:r>
            <a:r>
              <a:rPr kumimoji="0" lang="en-CA" sz="1800" b="1" i="0" u="none" strike="noStrike" kern="1200" cap="none" spc="0" normalizeH="0" baseline="-25000" noProof="0" dirty="0">
                <a:ln>
                  <a:noFill/>
                </a:ln>
                <a:solidFill>
                  <a:srgbClr val="545859"/>
                </a:solidFill>
                <a:effectLst/>
                <a:uLnTx/>
                <a:uFillTx/>
                <a:latin typeface="Calibri"/>
                <a:ea typeface="+mn-ea"/>
                <a:cs typeface="+mn-cs"/>
              </a:rPr>
              <a:t>2</a:t>
            </a:r>
            <a:r>
              <a:rPr kumimoji="0" lang="en-CA" sz="1100" b="0" i="0" u="none" strike="noStrike" kern="1200" cap="none" spc="0" normalizeH="0" baseline="0" noProof="0" dirty="0">
                <a:ln>
                  <a:noFill/>
                </a:ln>
                <a:solidFill>
                  <a:srgbClr val="545859"/>
                </a:solidFill>
                <a:effectLst/>
                <a:uLnTx/>
                <a:uFillTx/>
                <a:latin typeface="Calibri"/>
                <a:ea typeface="+mn-ea"/>
                <a:cs typeface="+mn-cs"/>
              </a:rPr>
              <a:t> reported as all facility emissions from Alberta, Saskatchewan and Ontario</a:t>
            </a:r>
          </a:p>
        </p:txBody>
      </p:sp>
      <p:grpSp>
        <p:nvGrpSpPr>
          <p:cNvPr id="49" name="Group 48">
            <a:extLst>
              <a:ext uri="{FF2B5EF4-FFF2-40B4-BE49-F238E27FC236}">
                <a16:creationId xmlns:a16="http://schemas.microsoft.com/office/drawing/2014/main" id="{209037E7-5D6F-44AC-A39D-38EE98ACECBE}"/>
              </a:ext>
            </a:extLst>
          </p:cNvPr>
          <p:cNvGrpSpPr/>
          <p:nvPr/>
        </p:nvGrpSpPr>
        <p:grpSpPr>
          <a:xfrm>
            <a:off x="3178505" y="1285265"/>
            <a:ext cx="2419351" cy="4020586"/>
            <a:chOff x="3726871" y="1217315"/>
            <a:chExt cx="2419351" cy="4020586"/>
          </a:xfrm>
        </p:grpSpPr>
        <p:pic>
          <p:nvPicPr>
            <p:cNvPr id="50" name="Picture 49">
              <a:extLst>
                <a:ext uri="{FF2B5EF4-FFF2-40B4-BE49-F238E27FC236}">
                  <a16:creationId xmlns:a16="http://schemas.microsoft.com/office/drawing/2014/main" id="{19DD157B-FAF1-4BB3-870F-9647AA824D86}"/>
                </a:ext>
              </a:extLst>
            </p:cNvPr>
            <p:cNvPicPr>
              <a:picLocks noChangeAspect="1"/>
            </p:cNvPicPr>
            <p:nvPr/>
          </p:nvPicPr>
          <p:blipFill>
            <a:blip r:embed="rId17"/>
            <a:stretch>
              <a:fillRect/>
            </a:stretch>
          </p:blipFill>
          <p:spPr>
            <a:xfrm>
              <a:off x="3726871" y="1340426"/>
              <a:ext cx="2419351" cy="3897475"/>
            </a:xfrm>
            <a:prstGeom prst="rect">
              <a:avLst/>
            </a:prstGeom>
          </p:spPr>
        </p:pic>
        <p:pic>
          <p:nvPicPr>
            <p:cNvPr id="53" name="Picture 52">
              <a:extLst>
                <a:ext uri="{FF2B5EF4-FFF2-40B4-BE49-F238E27FC236}">
                  <a16:creationId xmlns:a16="http://schemas.microsoft.com/office/drawing/2014/main" id="{7A47C127-AD43-4F3E-9472-6EED053ED778}"/>
                </a:ext>
              </a:extLst>
            </p:cNvPr>
            <p:cNvPicPr>
              <a:picLocks noChangeAspect="1"/>
            </p:cNvPicPr>
            <p:nvPr/>
          </p:nvPicPr>
          <p:blipFill>
            <a:blip r:embed="rId18"/>
            <a:stretch>
              <a:fillRect/>
            </a:stretch>
          </p:blipFill>
          <p:spPr>
            <a:xfrm>
              <a:off x="4014289" y="4608368"/>
              <a:ext cx="434028" cy="373264"/>
            </a:xfrm>
            <a:prstGeom prst="rect">
              <a:avLst/>
            </a:prstGeom>
          </p:spPr>
        </p:pic>
        <p:sp>
          <p:nvSpPr>
            <p:cNvPr id="54" name="TextBox 53">
              <a:extLst>
                <a:ext uri="{FF2B5EF4-FFF2-40B4-BE49-F238E27FC236}">
                  <a16:creationId xmlns:a16="http://schemas.microsoft.com/office/drawing/2014/main" id="{E60EF1E0-C58D-44B1-97D6-619F32668D9F}"/>
                </a:ext>
              </a:extLst>
            </p:cNvPr>
            <p:cNvSpPr txBox="1"/>
            <p:nvPr/>
          </p:nvSpPr>
          <p:spPr>
            <a:xfrm>
              <a:off x="4525241" y="1217315"/>
              <a:ext cx="56778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545859"/>
                  </a:solidFill>
                  <a:effectLst/>
                  <a:uLnTx/>
                  <a:uFillTx/>
                  <a:latin typeface="Calibri"/>
                  <a:ea typeface="+mn-ea"/>
                  <a:cs typeface="+mn-cs"/>
                </a:rPr>
                <a:t>Alberta</a:t>
              </a:r>
              <a:endParaRPr kumimoji="0" lang="en-US" sz="1000" b="0" i="0" u="none" strike="noStrike" kern="1200" cap="none" spc="0" normalizeH="0" baseline="0" noProof="0" dirty="0">
                <a:ln>
                  <a:noFill/>
                </a:ln>
                <a:solidFill>
                  <a:srgbClr val="545859"/>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2860C924-367B-4C75-B031-C420BA8B7DA0}"/>
                </a:ext>
              </a:extLst>
            </p:cNvPr>
            <p:cNvSpPr txBox="1"/>
            <p:nvPr/>
          </p:nvSpPr>
          <p:spPr>
            <a:xfrm>
              <a:off x="4653455" y="3429000"/>
              <a:ext cx="566181"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srgbClr val="545859"/>
                  </a:solidFill>
                  <a:effectLst/>
                  <a:uLnTx/>
                  <a:uFillTx/>
                  <a:latin typeface="Calibri"/>
                  <a:ea typeface="+mn-ea"/>
                  <a:cs typeface="+mn-cs"/>
                </a:rPr>
                <a:t>Edmonton</a:t>
              </a:r>
              <a:endParaRPr kumimoji="0" lang="en-US" sz="700" b="0" i="0" u="none" strike="noStrike" kern="1200" cap="none" spc="0" normalizeH="0" baseline="0" noProof="0" dirty="0">
                <a:ln>
                  <a:noFill/>
                </a:ln>
                <a:solidFill>
                  <a:srgbClr val="545859"/>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BB74C100-8663-4C59-8B8B-689EDA87D6CC}"/>
                </a:ext>
              </a:extLst>
            </p:cNvPr>
            <p:cNvSpPr txBox="1"/>
            <p:nvPr/>
          </p:nvSpPr>
          <p:spPr>
            <a:xfrm>
              <a:off x="5080838" y="4292936"/>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srgbClr val="545859"/>
                  </a:solidFill>
                  <a:effectLst/>
                  <a:uLnTx/>
                  <a:uFillTx/>
                  <a:latin typeface="Calibri"/>
                  <a:ea typeface="+mn-ea"/>
                  <a:cs typeface="+mn-cs"/>
                </a:rPr>
                <a:t>Calgary</a:t>
              </a:r>
              <a:endParaRPr kumimoji="0" lang="en-US" sz="700" b="0" i="0" u="none" strike="noStrike" kern="1200" cap="none" spc="0" normalizeH="0" baseline="0" noProof="0" dirty="0">
                <a:ln>
                  <a:noFill/>
                </a:ln>
                <a:solidFill>
                  <a:srgbClr val="545859"/>
                </a:solidFill>
                <a:effectLst/>
                <a:uLnTx/>
                <a:uFillTx/>
                <a:latin typeface="Calibri"/>
                <a:ea typeface="+mn-ea"/>
                <a:cs typeface="+mn-cs"/>
              </a:endParaRPr>
            </a:p>
          </p:txBody>
        </p:sp>
      </p:grpSp>
      <p:pic>
        <p:nvPicPr>
          <p:cNvPr id="58" name="Picture 57">
            <a:extLst>
              <a:ext uri="{FF2B5EF4-FFF2-40B4-BE49-F238E27FC236}">
                <a16:creationId xmlns:a16="http://schemas.microsoft.com/office/drawing/2014/main" id="{B2CBB41F-8E43-4B52-92A2-C5C08EDDCB1C}"/>
              </a:ext>
            </a:extLst>
          </p:cNvPr>
          <p:cNvPicPr>
            <a:picLocks noChangeAspect="1"/>
          </p:cNvPicPr>
          <p:nvPr/>
        </p:nvPicPr>
        <p:blipFill>
          <a:blip r:embed="rId4"/>
          <a:stretch>
            <a:fillRect/>
          </a:stretch>
        </p:blipFill>
        <p:spPr>
          <a:xfrm>
            <a:off x="4407892" y="3256602"/>
            <a:ext cx="339482" cy="306704"/>
          </a:xfrm>
          <a:prstGeom prst="rect">
            <a:avLst/>
          </a:prstGeom>
        </p:spPr>
      </p:pic>
      <p:sp>
        <p:nvSpPr>
          <p:cNvPr id="2" name="TextBox 1">
            <a:extLst>
              <a:ext uri="{FF2B5EF4-FFF2-40B4-BE49-F238E27FC236}">
                <a16:creationId xmlns:a16="http://schemas.microsoft.com/office/drawing/2014/main" id="{8CD3C04F-AE79-4B2F-8377-671695FC50DA}"/>
              </a:ext>
            </a:extLst>
          </p:cNvPr>
          <p:cNvSpPr txBox="1"/>
          <p:nvPr/>
        </p:nvSpPr>
        <p:spPr>
          <a:xfrm>
            <a:off x="3805212" y="1646603"/>
            <a:ext cx="12953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859"/>
                </a:solidFill>
                <a:effectLst/>
                <a:uLnTx/>
                <a:uFillTx/>
                <a:latin typeface="Calibri"/>
                <a:ea typeface="+mn-ea"/>
                <a:cs typeface="+mn-cs"/>
              </a:rPr>
              <a:t>695 registered emitters across Alberta</a:t>
            </a:r>
          </a:p>
        </p:txBody>
      </p:sp>
    </p:spTree>
    <p:extLst>
      <p:ext uri="{BB962C8B-B14F-4D97-AF65-F5344CB8AC3E}">
        <p14:creationId xmlns:p14="http://schemas.microsoft.com/office/powerpoint/2010/main" val="2217374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15EEC409-439F-5641-BAFE-36F453424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304800"/>
            <a:ext cx="12179300" cy="6121400"/>
          </a:xfrm>
          <a:prstGeom prst="rect">
            <a:avLst/>
          </a:prstGeom>
        </p:spPr>
      </p:pic>
      <p:sp>
        <p:nvSpPr>
          <p:cNvPr id="2" name="TextBox 1">
            <a:extLst>
              <a:ext uri="{FF2B5EF4-FFF2-40B4-BE49-F238E27FC236}">
                <a16:creationId xmlns:a16="http://schemas.microsoft.com/office/drawing/2014/main" id="{DD4530E8-DCD0-4132-92C1-876FD928396B}"/>
              </a:ext>
            </a:extLst>
          </p:cNvPr>
          <p:cNvSpPr txBox="1"/>
          <p:nvPr/>
        </p:nvSpPr>
        <p:spPr>
          <a:xfrm>
            <a:off x="8282608" y="6305034"/>
            <a:ext cx="4916557" cy="369332"/>
          </a:xfrm>
          <a:prstGeom prst="rect">
            <a:avLst/>
          </a:prstGeom>
          <a:noFill/>
        </p:spPr>
        <p:txBody>
          <a:bodyPr wrap="square" rtlCol="0">
            <a:spAutoFit/>
          </a:bodyPr>
          <a:lstStyle/>
          <a:p>
            <a:r>
              <a:rPr lang="en-US" dirty="0"/>
              <a:t>Candice Paton (cpaton@enhanceenergy.com</a:t>
            </a:r>
          </a:p>
        </p:txBody>
      </p:sp>
    </p:spTree>
    <p:extLst>
      <p:ext uri="{BB962C8B-B14F-4D97-AF65-F5344CB8AC3E}">
        <p14:creationId xmlns:p14="http://schemas.microsoft.com/office/powerpoint/2010/main" val="352790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 Theme1">
  <a:themeElements>
    <a:clrScheme name="Carbon Alpha 1">
      <a:dk1>
        <a:srgbClr val="545859"/>
      </a:dk1>
      <a:lt1>
        <a:sysClr val="window" lastClr="FFFFFF"/>
      </a:lt1>
      <a:dk2>
        <a:srgbClr val="1F4E79"/>
      </a:dk2>
      <a:lt2>
        <a:srgbClr val="E7E6E6"/>
      </a:lt2>
      <a:accent1>
        <a:srgbClr val="74AA50"/>
      </a:accent1>
      <a:accent2>
        <a:srgbClr val="DE8040"/>
      </a:accent2>
      <a:accent3>
        <a:srgbClr val="5B9BD5"/>
      </a:accent3>
      <a:accent4>
        <a:srgbClr val="FFC000"/>
      </a:accent4>
      <a:accent5>
        <a:srgbClr val="A5A5A5"/>
      </a:accent5>
      <a:accent6>
        <a:srgbClr val="923A3A"/>
      </a:accent6>
      <a:hlink>
        <a:srgbClr val="0563C1"/>
      </a:hlink>
      <a:folHlink>
        <a:srgbClr val="954F72"/>
      </a:folHlink>
    </a:clrScheme>
    <a:fontScheme name="Carbon Alpha 1">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 Theme1" id="{A50A5EAD-7470-4D49-8EDD-DE5361182F81}" vid="{25B722F6-8A56-4EAA-B684-D359C3B3B43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A90B2BC-AF0E-465E-AAE8-D1898E4067AE}" vid="{DC60D5B6-6956-4E7F-8369-4C621741318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1103</TotalTime>
  <Words>1959</Words>
  <Application>Microsoft Office PowerPoint</Application>
  <PresentationFormat>Widescreen</PresentationFormat>
  <Paragraphs>140</Paragraphs>
  <Slides>16</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vt:lpstr>
      <vt:lpstr>Calibri</vt:lpstr>
      <vt:lpstr>Calibri Light</vt:lpstr>
      <vt:lpstr>Century Gothic</vt:lpstr>
      <vt:lpstr>Rubik-Regular</vt:lpstr>
      <vt:lpstr>Times</vt:lpstr>
      <vt:lpstr>Office Theme</vt:lpstr>
      <vt:lpstr>CA Theme1</vt:lpstr>
      <vt:lpstr>3_Office Theme</vt:lpstr>
      <vt:lpstr>4_Office Theme</vt:lpstr>
      <vt:lpstr>PowerPoint Presentation</vt:lpstr>
      <vt:lpstr>Carbon storage in the geosphere – CCS 2.0  </vt:lpstr>
      <vt:lpstr>Carbon storage in the geosphere – Webinar Thursday, Sept. 23, 2021. 8 to 9:30 am MT   </vt:lpstr>
      <vt:lpstr>Goals: Terminology:</vt:lpstr>
      <vt:lpstr>Carbon capture and storage (CCS)</vt:lpstr>
      <vt:lpstr>PowerPoint Presentation</vt:lpstr>
      <vt:lpstr>Momentum for significant global climate action is building rapidly </vt:lpstr>
      <vt:lpstr>Canada can meet the CCS challenge – Alberta set to lead</vt:lpstr>
      <vt:lpstr>PowerPoint Presentation</vt:lpstr>
      <vt:lpstr>PowerPoint Presentation</vt:lpstr>
      <vt:lpstr>CCS and CDR:  Why, when, and how?</vt:lpstr>
      <vt:lpstr>Acorn CCS cluster, Scotland</vt:lpstr>
      <vt:lpstr>What’s needed from R&amp;D?</vt:lpstr>
      <vt:lpstr>Sustainability is measured in economic, environmental and social terms</vt:lpstr>
      <vt:lpstr>Discussion Themes</vt:lpstr>
      <vt:lpstr>THEMES DISCUSSED</vt:lpstr>
    </vt:vector>
  </TitlesOfParts>
  <Company>University of Calgary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COP26 Webinar</dc:title>
  <dc:creator>Stephen Larter</dc:creator>
  <cp:lastModifiedBy>Stephen Larter</cp:lastModifiedBy>
  <cp:revision>87</cp:revision>
  <dcterms:created xsi:type="dcterms:W3CDTF">2021-09-14T14:44:51Z</dcterms:created>
  <dcterms:modified xsi:type="dcterms:W3CDTF">2021-09-25T14:31:22Z</dcterms:modified>
</cp:coreProperties>
</file>