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48" r:id="rId5"/>
    <p:sldMasterId id="2147483677" r:id="rId6"/>
  </p:sldMasterIdLst>
  <p:notesMasterIdLst>
    <p:notesMasterId r:id="rId33"/>
  </p:notesMasterIdLst>
  <p:handoutMasterIdLst>
    <p:handoutMasterId r:id="rId34"/>
  </p:handoutMasterIdLst>
  <p:sldIdLst>
    <p:sldId id="323" r:id="rId7"/>
    <p:sldId id="343" r:id="rId8"/>
    <p:sldId id="344"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45" r:id="rId24"/>
    <p:sldId id="366" r:id="rId25"/>
    <p:sldId id="368" r:id="rId26"/>
    <p:sldId id="367" r:id="rId27"/>
    <p:sldId id="369" r:id="rId28"/>
    <p:sldId id="370" r:id="rId29"/>
    <p:sldId id="371" r:id="rId30"/>
    <p:sldId id="372" r:id="rId31"/>
    <p:sldId id="339" r:id="rId3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256" userDrawn="1">
          <p15:clr>
            <a:srgbClr val="A4A3A4"/>
          </p15:clr>
        </p15:guide>
        <p15:guide id="2" pos="384" userDrawn="1">
          <p15:clr>
            <a:srgbClr val="A4A3A4"/>
          </p15:clr>
        </p15:guide>
        <p15:guide id="3" pos="72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C35"/>
    <a:srgbClr val="008542"/>
    <a:srgbClr val="E2E2E2"/>
    <a:srgbClr val="6BA426"/>
    <a:srgbClr val="F0AB00"/>
    <a:srgbClr val="0C6689"/>
    <a:srgbClr val="134E9B"/>
    <a:srgbClr val="1152A8"/>
    <a:srgbClr val="80379B"/>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9268C-6617-4F95-8682-F41287F4C4BC}" v="91" dt="2023-07-19T15:50:20.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2750" autoAdjust="0"/>
  </p:normalViewPr>
  <p:slideViewPr>
    <p:cSldViewPr snapToGrid="0">
      <p:cViewPr varScale="1">
        <p:scale>
          <a:sx n="83" d="100"/>
          <a:sy n="83" d="100"/>
        </p:scale>
        <p:origin x="658" y="77"/>
      </p:cViewPr>
      <p:guideLst>
        <p:guide orient="horz" pos="2256"/>
        <p:guide pos="384"/>
        <p:guide pos="7296"/>
      </p:guideLst>
    </p:cSldViewPr>
  </p:slideViewPr>
  <p:notesTextViewPr>
    <p:cViewPr>
      <p:scale>
        <a:sx n="1" d="1"/>
        <a:sy n="1" d="1"/>
      </p:scale>
      <p:origin x="0" y="0"/>
    </p:cViewPr>
  </p:notesTextViewPr>
  <p:notesViewPr>
    <p:cSldViewPr snapToGrid="0">
      <p:cViewPr>
        <p:scale>
          <a:sx n="1" d="2"/>
          <a:sy n="1" d="2"/>
        </p:scale>
        <p:origin x="3456" y="41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JM"/>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4428488C-F147-4F40-95D9-A342F48F9265}" type="datetimeFigureOut">
              <a:rPr lang="en-JM"/>
              <a:pPr>
                <a:defRPr/>
              </a:pPr>
              <a:t>23/8/2023</a:t>
            </a:fld>
            <a:endParaRPr lang="en-JM"/>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JM"/>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4B75CB26-CF71-4A08-A906-A11F428C891D}" type="slidenum">
              <a:rPr lang="en-JM"/>
              <a:pPr>
                <a:defRPr/>
              </a:pPr>
              <a:t>‹#›</a:t>
            </a:fld>
            <a:endParaRPr lang="en-JM"/>
          </a:p>
        </p:txBody>
      </p:sp>
    </p:spTree>
    <p:extLst>
      <p:ext uri="{BB962C8B-B14F-4D97-AF65-F5344CB8AC3E}">
        <p14:creationId xmlns:p14="http://schemas.microsoft.com/office/powerpoint/2010/main" val="1329835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JM"/>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3A1DB2BD-FB11-448B-B23E-89D6FE5FC4E7}" type="datetimeFigureOut">
              <a:rPr lang="en-JM"/>
              <a:pPr>
                <a:defRPr/>
              </a:pPr>
              <a:t>23/8/2023</a:t>
            </a:fld>
            <a:endParaRPr lang="en-JM"/>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JM"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JM"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JM"/>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5724DA76-F914-45C6-BF80-7F2C46B6FB65}" type="slidenum">
              <a:rPr lang="en-JM"/>
              <a:pPr>
                <a:defRPr/>
              </a:pPr>
              <a:t>‹#›</a:t>
            </a:fld>
            <a:endParaRPr lang="en-JM"/>
          </a:p>
        </p:txBody>
      </p:sp>
    </p:spTree>
    <p:extLst>
      <p:ext uri="{BB962C8B-B14F-4D97-AF65-F5344CB8AC3E}">
        <p14:creationId xmlns:p14="http://schemas.microsoft.com/office/powerpoint/2010/main" val="88772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ihr-irsc.gc.ca/e/50836.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cihr-irsc.gc.ca/e/49347.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ihr-irsc.gc.ca/e/52820.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ihr-irsc.gc.ca/e/34190.html#c1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ihr-irsc.gc.ca/e/52470.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an01.safelinks.protection.outlook.com/?url=https%3A%2F%2Fcihr-irsc.gc.ca%2Fe%2F50956.html&amp;data=05%7C01%7CRichard.Cote%40cihr-irsc.gc.ca%7C248d83ab890c48b3920b08da504a61cc%7C1ebfccd67d4448068ffcbb521f3acc24%7C0%7C0%7C637910577639295061%7CUnknown%7CTWFpbGZsb3d8eyJWIjoiMC4wLjAwMDAiLCJQIjoiV2luMzIiLCJBTiI6Ik1haWwiLCJXVCI6Mn0%3D%7C3000%7C%7C%7C&amp;sdata=ZK4jGIaYyftOGkSomRslJYWhOJQGglO61UmGP0JrWLI%3D&amp;reserved=0"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an01.safelinks.protection.outlook.com/?url=https%3A%2F%2Fcihr-irsc.gc.ca%2Fe%2F50852.html&amp;data=05%7C01%7CRichard.Cote%40cihr-irsc.gc.ca%7C248d83ab890c48b3920b08da504a61cc%7C1ebfccd67d4448068ffcbb521f3acc24%7C0%7C0%7C637910577639295061%7CUnknown%7CTWFpbGZsb3d8eyJWIjoiMC4wLjAwMDAiLCJQIjoiV2luMzIiLCJBTiI6Ik1haWwiLCJXVCI6Mn0%3D%7C3000%7C%7C%7C&amp;sdata=VTKX2JuqPW8bmqDF7%2FmtXrkb2xeNeDoGDW%2Bu2XygtRw%3D&amp;reserved=0"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fdora.org/rea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ihr-irsc.gc.ca/e/51872.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ihr-irsc.gc.ca/e/43577.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25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Good morning/afternoon everyone</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thank you for participating in this afternoon’s Fall</a:t>
            </a:r>
            <a:r>
              <a:rPr lang="en-US" sz="1200" kern="1200" baseline="0" dirty="0">
                <a:solidFill>
                  <a:schemeClr val="tx1"/>
                </a:solidFill>
                <a:effectLst/>
                <a:latin typeface="+mn-lt"/>
                <a:ea typeface="+mn-ea"/>
                <a:cs typeface="+mn-cs"/>
              </a:rPr>
              <a:t> 2023 Project Grant competition Applicant Webinar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My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name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[insert</a:t>
            </a:r>
            <a:r>
              <a:rPr lang="fr-CA" sz="1200" kern="1200" baseline="0" dirty="0">
                <a:solidFill>
                  <a:schemeClr val="tx1"/>
                </a:solidFill>
                <a:effectLst/>
                <a:latin typeface="+mn-lt"/>
                <a:ea typeface="+mn-ea"/>
                <a:cs typeface="+mn-cs"/>
              </a:rPr>
              <a:t> </a:t>
            </a:r>
            <a:r>
              <a:rPr lang="fr-CA" sz="1200" kern="1200" baseline="0" dirty="0" err="1">
                <a:solidFill>
                  <a:schemeClr val="tx1"/>
                </a:solidFill>
                <a:effectLst/>
                <a:latin typeface="+mn-lt"/>
                <a:ea typeface="+mn-ea"/>
                <a:cs typeface="+mn-cs"/>
              </a:rPr>
              <a:t>name</a:t>
            </a:r>
            <a:r>
              <a:rPr lang="fr-CA" sz="1200" kern="1200" baseline="0" dirty="0">
                <a:solidFill>
                  <a:schemeClr val="tx1"/>
                </a:solidFill>
                <a:effectLst/>
                <a:latin typeface="+mn-lt"/>
                <a:ea typeface="+mn-ea"/>
                <a:cs typeface="+mn-cs"/>
              </a:rPr>
              <a:t>]</a:t>
            </a:r>
            <a:r>
              <a:rPr lang="fr-CA" sz="1200" kern="1200" dirty="0">
                <a:solidFill>
                  <a:schemeClr val="tx1"/>
                </a:solidFill>
                <a:effectLst/>
                <a:latin typeface="+mn-lt"/>
                <a:ea typeface="+mn-ea"/>
                <a:cs typeface="+mn-cs"/>
              </a:rPr>
              <a:t>,</a:t>
            </a:r>
            <a:r>
              <a:rPr lang="fr-CA" sz="1200" kern="1200" baseline="0" dirty="0">
                <a:solidFill>
                  <a:schemeClr val="tx1"/>
                </a:solidFill>
                <a:effectLst/>
                <a:latin typeface="+mn-lt"/>
                <a:ea typeface="+mn-ea"/>
                <a:cs typeface="+mn-cs"/>
              </a:rPr>
              <a:t> I </a:t>
            </a:r>
            <a:r>
              <a:rPr lang="fr-CA" sz="1200" kern="1200" baseline="0" dirty="0" err="1">
                <a:solidFill>
                  <a:schemeClr val="tx1"/>
                </a:solidFill>
                <a:effectLst/>
                <a:latin typeface="+mn-lt"/>
                <a:ea typeface="+mn-ea"/>
                <a:cs typeface="+mn-cs"/>
              </a:rPr>
              <a:t>am</a:t>
            </a:r>
            <a:r>
              <a:rPr lang="fr-CA" sz="1200" kern="1200" baseline="0" dirty="0">
                <a:solidFill>
                  <a:schemeClr val="tx1"/>
                </a:solidFill>
                <a:effectLst/>
                <a:latin typeface="+mn-lt"/>
                <a:ea typeface="+mn-ea"/>
                <a:cs typeface="+mn-cs"/>
              </a:rPr>
              <a:t> a [insert </a:t>
            </a:r>
            <a:r>
              <a:rPr lang="fr-CA" sz="1200" kern="1200" baseline="0" dirty="0" err="1">
                <a:solidFill>
                  <a:schemeClr val="tx1"/>
                </a:solidFill>
                <a:effectLst/>
                <a:latin typeface="+mn-lt"/>
                <a:ea typeface="+mn-ea"/>
                <a:cs typeface="+mn-cs"/>
              </a:rPr>
              <a:t>title</a:t>
            </a:r>
            <a:r>
              <a:rPr lang="fr-CA" sz="1200" kern="1200" baseline="0" dirty="0">
                <a:solidFill>
                  <a:schemeClr val="tx1"/>
                </a:solidFill>
                <a:effectLst/>
                <a:latin typeface="+mn-lt"/>
                <a:ea typeface="+mn-ea"/>
                <a:cs typeface="+mn-cs"/>
              </a:rPr>
              <a:t>], in Program Design and Delivery at CIHR, </a:t>
            </a:r>
            <a:r>
              <a:rPr lang="en-US" sz="1200" kern="1200" baseline="0" dirty="0">
                <a:solidFill>
                  <a:schemeClr val="tx1"/>
                </a:solidFill>
                <a:effectLst/>
                <a:latin typeface="+mn-lt"/>
                <a:ea typeface="+mn-ea"/>
                <a:cs typeface="+mn-cs"/>
              </a:rPr>
              <a:t>I will be hosting this webinar but several other CIHR members are also on hand to support me.</a:t>
            </a:r>
            <a:endParaRPr lang="fr-CA" sz="1200" kern="1200" baseline="0" dirty="0">
              <a:solidFill>
                <a:schemeClr val="tx1"/>
              </a:solidFill>
              <a:effectLst/>
              <a:latin typeface="+mn-lt"/>
              <a:ea typeface="+mn-ea"/>
              <a:cs typeface="+mn-cs"/>
            </a:endParaRPr>
          </a:p>
          <a:p>
            <a:pPr marL="0" marR="0" lvl="0" indent="0" algn="l" defTabSz="914250" rtl="0" eaLnBrk="0" fontAlgn="base" latinLnBrk="0" hangingPunct="0">
              <a:lnSpc>
                <a:spcPct val="100000"/>
              </a:lnSpc>
              <a:spcBef>
                <a:spcPct val="30000"/>
              </a:spcBef>
              <a:spcAft>
                <a:spcPct val="0"/>
              </a:spcAft>
              <a:buClrTx/>
              <a:buSzTx/>
              <a:buFontTx/>
              <a:buNone/>
              <a:tabLst/>
              <a:defRPr/>
            </a:pPr>
            <a:endParaRPr lang="fr-CA" sz="1200" kern="1200" baseline="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This meeting is being hosted from Ottawa, which we acknowledge is in the unceded, </a:t>
            </a:r>
            <a:r>
              <a:rPr lang="en-CA" sz="1200" kern="1200" dirty="0" err="1">
                <a:solidFill>
                  <a:schemeClr val="tx1"/>
                </a:solidFill>
                <a:effectLst/>
                <a:latin typeface="+mn-lt"/>
                <a:ea typeface="+mn-ea"/>
                <a:cs typeface="+mn-cs"/>
              </a:rPr>
              <a:t>unsurrendered</a:t>
            </a:r>
            <a:r>
              <a:rPr lang="en-CA" sz="1200" kern="1200" dirty="0">
                <a:solidFill>
                  <a:schemeClr val="tx1"/>
                </a:solidFill>
                <a:effectLst/>
                <a:latin typeface="+mn-lt"/>
                <a:ea typeface="+mn-ea"/>
                <a:cs typeface="+mn-cs"/>
              </a:rPr>
              <a:t> Territory of the Algonquin </a:t>
            </a:r>
            <a:r>
              <a:rPr lang="en-CA" sz="1200" kern="1200" dirty="0" err="1">
                <a:solidFill>
                  <a:schemeClr val="tx1"/>
                </a:solidFill>
                <a:effectLst/>
                <a:latin typeface="+mn-lt"/>
                <a:ea typeface="+mn-ea"/>
                <a:cs typeface="+mn-cs"/>
              </a:rPr>
              <a:t>Anishnaabeg</a:t>
            </a:r>
            <a:r>
              <a:rPr lang="en-CA" sz="1200" kern="1200" dirty="0">
                <a:solidFill>
                  <a:schemeClr val="tx1"/>
                </a:solidFill>
                <a:effectLst/>
                <a:latin typeface="+mn-lt"/>
                <a:ea typeface="+mn-ea"/>
                <a:cs typeface="+mn-cs"/>
              </a:rPr>
              <a:t> Nation whose presence here reaches back to time immemorial, and who are the traditional guardians of this land. We pay respect to all First Nation, Inuit and Métis people, from coast to coast to coast</a:t>
            </a:r>
            <a:r>
              <a:rPr lang="en-CA" sz="1200" kern="1200">
                <a:solidFill>
                  <a:schemeClr val="tx1"/>
                </a:solidFill>
                <a:effectLst/>
                <a:latin typeface="+mn-lt"/>
                <a:ea typeface="+mn-ea"/>
                <a:cs typeface="+mn-cs"/>
              </a:rPr>
              <a:t>, for </a:t>
            </a:r>
            <a:r>
              <a:rPr lang="en-CA" sz="1200" kern="1200" dirty="0">
                <a:solidFill>
                  <a:schemeClr val="tx1"/>
                </a:solidFill>
                <a:effectLst/>
                <a:latin typeface="+mn-lt"/>
                <a:ea typeface="+mn-ea"/>
                <a:cs typeface="+mn-cs"/>
              </a:rPr>
              <a:t>their past and ongoing contributions to our society.</a:t>
            </a:r>
          </a:p>
          <a:p>
            <a:pPr marL="0" marR="0" lvl="0" indent="0" algn="l" defTabSz="91425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5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Please note that there will be a Question and Answer period at the end of the presentation.</a:t>
            </a:r>
            <a:r>
              <a:rPr lang="en-US" sz="1200" kern="1200" baseline="0" dirty="0">
                <a:solidFill>
                  <a:schemeClr val="tx1"/>
                </a:solidFill>
                <a:effectLst/>
                <a:latin typeface="+mn-lt"/>
                <a:ea typeface="+mn-ea"/>
                <a:cs typeface="+mn-cs"/>
              </a:rPr>
              <a:t> However, please feel free to post your questions in the QA chat on your screen throughout the presentation. We will answer all questions at the end of the presentation. Additionally, to load the most recent questions submitted by attendees, click on the “Featured” tab within the Live Event Q&amp;A section.</a:t>
            </a:r>
          </a:p>
          <a:p>
            <a:pPr marL="0" marR="0" lvl="0" indent="0" algn="l" defTabSz="91425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25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If you want to have a PDF version of the presentation you can send a request</a:t>
            </a:r>
            <a:r>
              <a:rPr lang="en-US" sz="1200" kern="1200" baseline="0" dirty="0">
                <a:solidFill>
                  <a:schemeClr val="tx1"/>
                </a:solidFill>
                <a:effectLst/>
                <a:latin typeface="+mn-lt"/>
                <a:ea typeface="+mn-ea"/>
                <a:cs typeface="+mn-cs"/>
              </a:rPr>
              <a:t> through the CIHR Contact Centre, the information for how to do so will be provided at the end of the session. </a:t>
            </a:r>
            <a:endParaRPr lang="en-US" sz="1200" kern="1200" dirty="0">
              <a:solidFill>
                <a:schemeClr val="tx1"/>
              </a:solidFill>
              <a:effectLst/>
              <a:latin typeface="+mn-lt"/>
              <a:ea typeface="+mn-ea"/>
              <a:cs typeface="+mn-cs"/>
            </a:endParaRPr>
          </a:p>
        </p:txBody>
      </p:sp>
      <p:sp>
        <p:nvSpPr>
          <p:cNvPr id="4608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AE18CD0-B526-4D2A-B993-977EF754D8FD}" type="slidenum">
              <a:rPr lang="en-JM" altLang="en-US" smtClean="0"/>
              <a:pPr fontAlgn="base">
                <a:spcBef>
                  <a:spcPct val="0"/>
                </a:spcBef>
                <a:spcAft>
                  <a:spcPct val="0"/>
                </a:spcAft>
                <a:defRPr/>
              </a:pPr>
              <a:t>1</a:t>
            </a:fld>
            <a:endParaRPr lang="en-JM"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Applicants are expected to include details about how sex and/or gender is integrated within their proposal, if applicable. So in their proposals…</a:t>
            </a:r>
          </a:p>
          <a:p>
            <a:endParaRPr lang="en-US" baseline="0" dirty="0"/>
          </a:p>
          <a:p>
            <a:pPr marL="342900" indent="-342900" algn="just">
              <a:buFont typeface="Arial" panose="020B0604020202020204" pitchFamily="34" charset="0"/>
              <a:buChar char="•"/>
            </a:pPr>
            <a:r>
              <a:rPr lang="en-US" dirty="0"/>
              <a:t>Applicants must demonstrate how they have integrated sex and/or gender into their: </a:t>
            </a:r>
          </a:p>
          <a:p>
            <a:pPr lvl="2" algn="just">
              <a:buFont typeface="Courier New" panose="02070309020205020404" pitchFamily="49" charset="0"/>
              <a:buChar char="o"/>
            </a:pPr>
            <a:r>
              <a:rPr lang="en-US" sz="1900" dirty="0"/>
              <a:t>Research design, </a:t>
            </a:r>
          </a:p>
          <a:p>
            <a:pPr lvl="2" algn="just">
              <a:spcBef>
                <a:spcPts val="0"/>
              </a:spcBef>
              <a:buFont typeface="Courier New" panose="02070309020205020404" pitchFamily="49" charset="0"/>
              <a:buChar char="o"/>
            </a:pPr>
            <a:r>
              <a:rPr lang="en-US" sz="1900" dirty="0"/>
              <a:t>Methods, </a:t>
            </a:r>
          </a:p>
          <a:p>
            <a:pPr lvl="2" algn="just">
              <a:spcBef>
                <a:spcPts val="0"/>
              </a:spcBef>
              <a:buFont typeface="Courier New" panose="02070309020205020404" pitchFamily="49" charset="0"/>
              <a:buChar char="o"/>
            </a:pPr>
            <a:r>
              <a:rPr lang="en-US" sz="1900" dirty="0"/>
              <a:t>Analysis and interpretation, and/or </a:t>
            </a:r>
          </a:p>
          <a:p>
            <a:pPr lvl="2" algn="just">
              <a:spcBef>
                <a:spcPts val="0"/>
              </a:spcBef>
              <a:buFont typeface="Courier New" panose="02070309020205020404" pitchFamily="49" charset="0"/>
              <a:buChar char="o"/>
            </a:pPr>
            <a:r>
              <a:rPr lang="en-US" sz="1900" dirty="0"/>
              <a:t>Dissemination of findings.</a:t>
            </a:r>
          </a:p>
          <a:p>
            <a:pPr lvl="2" algn="just">
              <a:spcBef>
                <a:spcPts val="0"/>
              </a:spcBef>
              <a:buFont typeface="Courier New" panose="02070309020205020404" pitchFamily="49" charset="0"/>
              <a:buChar char="o"/>
            </a:pPr>
            <a:endParaRPr lang="en-US" sz="1900" kern="1200" dirty="0">
              <a:solidFill>
                <a:schemeClr val="tx1"/>
              </a:solidFill>
              <a:effectLst/>
              <a:latin typeface="+mn-lt"/>
              <a:ea typeface="+mn-ea"/>
              <a:cs typeface="+mn-cs"/>
            </a:endParaRPr>
          </a:p>
          <a:p>
            <a:pPr lvl="0" algn="just">
              <a:spcBef>
                <a:spcPts val="0"/>
              </a:spcBef>
              <a:buFont typeface="Courier New" panose="02070309020205020404" pitchFamily="49" charset="0"/>
              <a:buNone/>
            </a:pPr>
            <a:r>
              <a:rPr lang="en-US" sz="2400" kern="1200" dirty="0">
                <a:solidFill>
                  <a:schemeClr val="tx1"/>
                </a:solidFill>
                <a:effectLst/>
                <a:latin typeface="+mn-lt"/>
                <a:ea typeface="+mn-ea"/>
                <a:cs typeface="+mn-cs"/>
              </a:rPr>
              <a:t>As in previous competitions, when sex and/or gender considerations are applicable in the research being proposed, addressing these considerations solely in the sex and/or gender textbox is insufficient.  Rather, these considerations need to be woven throughout</a:t>
            </a:r>
            <a:r>
              <a:rPr lang="en-US" sz="2400" kern="1200" baseline="0" dirty="0">
                <a:solidFill>
                  <a:schemeClr val="tx1"/>
                </a:solidFill>
                <a:effectLst/>
                <a:latin typeface="+mn-lt"/>
                <a:ea typeface="+mn-ea"/>
                <a:cs typeface="+mn-cs"/>
              </a:rPr>
              <a:t> the proposal.</a:t>
            </a:r>
            <a:endParaRPr lang="en-US" sz="2400" kern="1200" dirty="0">
              <a:solidFill>
                <a:schemeClr val="tx1"/>
              </a:solidFill>
              <a:effectLst/>
              <a:latin typeface="+mn-lt"/>
              <a:ea typeface="+mn-ea"/>
              <a:cs typeface="+mn-cs"/>
            </a:endParaRPr>
          </a:p>
          <a:p>
            <a:pPr lvl="1" algn="just">
              <a:spcBef>
                <a:spcPts val="0"/>
              </a:spcBef>
              <a:buFont typeface="Courier New" panose="02070309020205020404" pitchFamily="49" charset="0"/>
              <a:buNone/>
            </a:pPr>
            <a:endParaRPr lang="en-US" sz="2100" dirty="0"/>
          </a:p>
          <a:p>
            <a:pPr marL="342900" indent="-342900" algn="just">
              <a:spcBef>
                <a:spcPts val="1200"/>
              </a:spcBef>
              <a:buFont typeface="Arial" panose="020B0604020202020204" pitchFamily="34" charset="0"/>
              <a:buChar char="•"/>
            </a:pPr>
            <a:r>
              <a:rPr lang="en-US" dirty="0"/>
              <a:t>Applicants are asked to review the information on “</a:t>
            </a:r>
            <a:r>
              <a:rPr lang="en-US" u="sng" dirty="0">
                <a:hlinkClick r:id="rId3"/>
              </a:rPr>
              <a:t>How to integrate sex and gender in research</a:t>
            </a:r>
            <a:r>
              <a:rPr lang="en-US" dirty="0"/>
              <a:t>” available on the CIHR website</a:t>
            </a:r>
            <a:r>
              <a:rPr lang="en-US" sz="2400" dirty="0"/>
              <a:t>.</a:t>
            </a:r>
          </a:p>
          <a:p>
            <a:pPr algn="just">
              <a:spcBef>
                <a:spcPts val="1200"/>
              </a:spcBef>
            </a:pPr>
            <a:endParaRPr lang="fr-CA" sz="2600" dirty="0"/>
          </a:p>
          <a:p>
            <a:pPr marL="342900" indent="-342900" algn="just">
              <a:spcBef>
                <a:spcPts val="1200"/>
              </a:spcBef>
              <a:buFont typeface="Arial" panose="020B0604020202020204" pitchFamily="34" charset="0"/>
              <a:buChar char="•"/>
            </a:pPr>
            <a:r>
              <a:rPr lang="en-US" dirty="0"/>
              <a:t>The Nominated Principal Applicant is asked to complete one of the </a:t>
            </a:r>
            <a:r>
              <a:rPr lang="en-US" u="sng" dirty="0">
                <a:hlinkClick r:id="rId4"/>
              </a:rPr>
              <a:t>sex- and gender-based analysis training modules </a:t>
            </a:r>
            <a:r>
              <a:rPr lang="en-US" dirty="0"/>
              <a:t>available online through the CIHR Institute of Gender and Health and upload the Certificate of Completion in the Attach Other Application Material task</a:t>
            </a:r>
            <a:r>
              <a:rPr lang="en-US" sz="2200" dirty="0"/>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The SGBA modules are being revised to integrate evolving research in the field of sex and gender. Once the updated modules are available, more information will be provided at that time in terms of implications for certification in the role of an applicant and/or reviewer.</a:t>
            </a:r>
            <a:endParaRPr lang="en-US" baseline="0" dirty="0"/>
          </a:p>
          <a:p>
            <a:pPr lvl="1">
              <a:spcBef>
                <a:spcPts val="0"/>
              </a:spcBef>
            </a:pPr>
            <a:endParaRPr lang="en-US" dirty="0"/>
          </a:p>
          <a:p>
            <a:pPr algn="just"/>
            <a:r>
              <a:rPr lang="en-US" sz="1200" b="1" dirty="0"/>
              <a:t>Reviewers</a:t>
            </a:r>
          </a:p>
          <a:p>
            <a:pPr marL="342900" indent="-342900" algn="just">
              <a:spcBef>
                <a:spcPts val="480"/>
              </a:spcBef>
              <a:buFont typeface="Arial" panose="020B0604020202020204" pitchFamily="34" charset="0"/>
              <a:buChar char="•"/>
            </a:pPr>
            <a:r>
              <a:rPr lang="en-US" sz="1200" dirty="0"/>
              <a:t>Reviewers are required to include their assessment of whether SGBA is appropriate for the research being proposed.</a:t>
            </a:r>
          </a:p>
          <a:p>
            <a:pPr marL="342900" indent="-342900" algn="just">
              <a:spcBef>
                <a:spcPts val="480"/>
              </a:spcBef>
              <a:buFont typeface="Arial" panose="020B0604020202020204" pitchFamily="34" charset="0"/>
              <a:buChar char="•"/>
            </a:pPr>
            <a:r>
              <a:rPr lang="en-US" sz="1200" dirty="0"/>
              <a:t>The overall application score and written evaluation will reflect if SGBA has been suitably addressed in the research proposed. </a:t>
            </a:r>
          </a:p>
          <a:p>
            <a:pPr marL="342900" indent="-342900" algn="just">
              <a:spcBef>
                <a:spcPts val="480"/>
              </a:spcBef>
              <a:buFont typeface="Arial" panose="020B0604020202020204" pitchFamily="34" charset="0"/>
              <a:buChar char="•"/>
            </a:pPr>
            <a:r>
              <a:rPr lang="en-US" sz="1200" dirty="0"/>
              <a:t>This is in addition to identifying whether SGBA is a strength, a weakness or not applicable to the proposal.</a:t>
            </a:r>
          </a:p>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10</a:t>
            </a:fld>
            <a:endParaRPr lang="en-JM"/>
          </a:p>
        </p:txBody>
      </p:sp>
    </p:spTree>
    <p:extLst>
      <p:ext uri="{BB962C8B-B14F-4D97-AF65-F5344CB8AC3E}">
        <p14:creationId xmlns:p14="http://schemas.microsoft.com/office/powerpoint/2010/main" val="195368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As a reminder, the applicant must determine the best way to structure the summary of progress document and to provide the information which best reflects their career.</a:t>
            </a:r>
            <a:r>
              <a:rPr lang="en-US" dirty="0"/>
              <a:t> </a:t>
            </a:r>
            <a:r>
              <a:rPr lang="en-US" sz="1200" kern="1200" dirty="0">
                <a:solidFill>
                  <a:schemeClr val="tx1"/>
                </a:solidFill>
                <a:effectLst/>
                <a:latin typeface="+mn-lt"/>
                <a:ea typeface="+mn-ea"/>
                <a:cs typeface="+mn-cs"/>
              </a:rPr>
              <a:t> For example, an ECR may have a very different approach than a senior investigator but this is an opportunity to flag all relevant and important issues related to your research program.</a:t>
            </a:r>
            <a:endParaRPr lang="en-US" dirty="0"/>
          </a:p>
          <a:p>
            <a:pPr marL="0" marR="0" lvl="0" indent="0" algn="l" defTabSz="914400">
              <a:lnSpc>
                <a:spcPct val="100000"/>
              </a:lnSpc>
              <a:spcBef>
                <a:spcPct val="30000"/>
              </a:spcBef>
              <a:spcAft>
                <a:spcPct val="0"/>
              </a:spcAft>
              <a:buClrTx/>
              <a:buSzTx/>
              <a:buFontTx/>
              <a:buNone/>
              <a:tabLst/>
              <a:defRPr/>
            </a:pPr>
            <a:endParaRPr lang="en-US" sz="1200" kern="1200" dirty="0">
              <a:solidFill>
                <a:schemeClr val="tx1"/>
              </a:solidFill>
              <a:effectLst/>
              <a:latin typeface="+mn-lt"/>
              <a:cs typeface="Calibri"/>
            </a:endParaRPr>
          </a:p>
          <a:p>
            <a:pPr algn="l"/>
            <a:r>
              <a:rPr lang="en-US" b="0" i="0" dirty="0">
                <a:solidFill>
                  <a:srgbClr val="333333"/>
                </a:solidFill>
                <a:effectLst/>
                <a:latin typeface="Helvetica Neue"/>
              </a:rPr>
              <a:t>The Summary of Progress should include:</a:t>
            </a:r>
          </a:p>
          <a:p>
            <a:pPr marL="628650" lvl="1" indent="-171450" algn="l">
              <a:buFont typeface="Arial" panose="020B0604020202020204" pitchFamily="34" charset="0"/>
              <a:buChar char="•"/>
            </a:pPr>
            <a:r>
              <a:rPr lang="en-US" b="1" i="0" dirty="0">
                <a:solidFill>
                  <a:srgbClr val="333333"/>
                </a:solidFill>
                <a:effectLst/>
                <a:latin typeface="Helvetica Neue"/>
              </a:rPr>
              <a:t>Progress/Productivity/Impact:</a:t>
            </a:r>
            <a:r>
              <a:rPr lang="en-US" b="0" i="0" dirty="0">
                <a:solidFill>
                  <a:srgbClr val="333333"/>
                </a:solidFill>
                <a:effectLst/>
                <a:latin typeface="Helvetica Neue"/>
              </a:rPr>
              <a:t> </a:t>
            </a:r>
            <a:r>
              <a:rPr lang="en-US" sz="1800" dirty="0">
                <a:solidFill>
                  <a:srgbClr val="333333"/>
                </a:solidFill>
                <a:effectLst/>
                <a:latin typeface="Helvetica Neue"/>
                <a:ea typeface="Calibri" panose="020F0502020204030204" pitchFamily="34" charset="0"/>
                <a:cs typeface="Times New Roman" panose="02020603050405020304" pitchFamily="18" charset="0"/>
              </a:rPr>
              <a:t>Outline and contextualize any activities, contributions, and impacts that support your current application</a:t>
            </a:r>
            <a:r>
              <a:rPr lang="en-US" b="0" i="0" dirty="0">
                <a:solidFill>
                  <a:srgbClr val="333333"/>
                </a:solidFill>
                <a:effectLst/>
                <a:latin typeface="Helvetica Neue"/>
              </a:rPr>
              <a:t>;</a:t>
            </a:r>
          </a:p>
          <a:p>
            <a:pPr marL="628650" lvl="1" indent="-171450" algn="l">
              <a:buFont typeface="Arial" panose="020B0604020202020204" pitchFamily="34" charset="0"/>
              <a:buChar char="•"/>
            </a:pPr>
            <a:r>
              <a:rPr lang="en-US" b="1" i="0" dirty="0">
                <a:solidFill>
                  <a:srgbClr val="333333"/>
                </a:solidFill>
                <a:effectLst/>
                <a:latin typeface="Helvetica Neue"/>
              </a:rPr>
              <a:t>ECRs:</a:t>
            </a:r>
            <a:r>
              <a:rPr lang="en-US" b="0" i="0" dirty="0">
                <a:solidFill>
                  <a:srgbClr val="333333"/>
                </a:solidFill>
                <a:effectLst/>
                <a:latin typeface="Helvetica Neue"/>
              </a:rPr>
              <a:t> Write a narrative about your intended program of research, relevant research undertaken as a trainee and independent investigator, other sources of funds held (e.g., awards, start-up funding) and how the requested funds will advance your research activities. If this is a new application, provide a narrative explaining how you came to submit this application, or where this current proposal stems from. If you have held a Foundation Grant, contextualize your Foundation Grant;</a:t>
            </a:r>
          </a:p>
          <a:p>
            <a:pPr marL="628650" lvl="1" indent="-171450">
              <a:buFont typeface="Arial" panose="020B0604020202020204" pitchFamily="34" charset="0"/>
              <a:buChar char="•"/>
            </a:pPr>
            <a:r>
              <a:rPr lang="en-US" b="1" i="0" dirty="0">
                <a:solidFill>
                  <a:srgbClr val="333333"/>
                </a:solidFill>
                <a:effectLst/>
                <a:latin typeface="Helvetica Neue"/>
              </a:rPr>
              <a:t>Impacts on progress of research:</a:t>
            </a:r>
            <a:r>
              <a:rPr lang="en-US" b="0" i="0" dirty="0">
                <a:solidFill>
                  <a:srgbClr val="333333"/>
                </a:solidFill>
                <a:effectLst/>
                <a:latin typeface="Helvetica Neue"/>
              </a:rPr>
              <a:t> Outline the impact of specific factors (e.g.,</a:t>
            </a:r>
            <a:r>
              <a:rPr lang="en-US" b="0" i="0" dirty="0">
                <a:solidFill>
                  <a:srgbClr val="000000"/>
                </a:solidFill>
                <a:effectLst/>
                <a:latin typeface="Calibri"/>
                <a:cs typeface="Calibri"/>
              </a:rPr>
              <a:t> </a:t>
            </a:r>
            <a:r>
              <a:rPr lang="en-US" b="0" i="0" dirty="0">
                <a:effectLst/>
              </a:rPr>
              <a:t>leave</a:t>
            </a:r>
            <a:r>
              <a:rPr lang="en-US" dirty="0"/>
              <a:t> history, career stage, family responsibilities</a:t>
            </a:r>
            <a:r>
              <a:rPr lang="en-US" b="0" i="0" dirty="0">
                <a:effectLst/>
              </a:rPr>
              <a:t>, pandemic</a:t>
            </a:r>
            <a:r>
              <a:rPr lang="en-US" dirty="0"/>
              <a:t> impact or other circumstances) </a:t>
            </a:r>
            <a:r>
              <a:rPr lang="en-US" dirty="0">
                <a:solidFill>
                  <a:srgbClr val="333333"/>
                </a:solidFill>
                <a:latin typeface="Helvetica Neue"/>
              </a:rPr>
              <a:t>on your research progress</a:t>
            </a:r>
            <a:r>
              <a:rPr lang="en-US" b="0" i="0" dirty="0">
                <a:solidFill>
                  <a:srgbClr val="333333"/>
                </a:solidFill>
                <a:effectLst/>
                <a:latin typeface="Helvetica Neue"/>
              </a:rPr>
              <a:t>;</a:t>
            </a:r>
          </a:p>
          <a:p>
            <a:pPr marL="628650" lvl="1" indent="-171450" algn="l">
              <a:buFont typeface="Arial" panose="020B0604020202020204" pitchFamily="34" charset="0"/>
              <a:buChar char="•"/>
            </a:pPr>
            <a:r>
              <a:rPr lang="en-US" b="1" i="0" dirty="0">
                <a:solidFill>
                  <a:srgbClr val="333333"/>
                </a:solidFill>
                <a:effectLst/>
                <a:latin typeface="Helvetica Neue"/>
              </a:rPr>
              <a:t>Budget requested in relation to overall funding held currently or pending:</a:t>
            </a:r>
            <a:r>
              <a:rPr lang="en-US" b="0" i="0" dirty="0">
                <a:solidFill>
                  <a:srgbClr val="333333"/>
                </a:solidFill>
                <a:effectLst/>
                <a:latin typeface="Helvetica Neue"/>
              </a:rPr>
              <a:t> Contextualize the current application and proposed budget in relation to your overall program of research and funding history. Include all relevant funding currently held and pending. You should illustrate clearly to reviewers why you need the requested funds, how they are distinct from any funds you currently hold, and how they will advance your research.</a:t>
            </a:r>
          </a:p>
          <a:p>
            <a:endParaRPr lang="en-US" dirty="0"/>
          </a:p>
          <a:p>
            <a:pPr>
              <a:defRPr/>
            </a:pPr>
            <a:r>
              <a:rPr lang="fr-CA" sz="1200" b="1" dirty="0" err="1"/>
              <a:t>Finally</a:t>
            </a:r>
            <a:r>
              <a:rPr lang="fr-CA" sz="1200" b="1" dirty="0"/>
              <a:t>, </a:t>
            </a:r>
            <a:r>
              <a:rPr lang="fr-CA" sz="1200" b="1" dirty="0" err="1"/>
              <a:t>it’s</a:t>
            </a:r>
            <a:r>
              <a:rPr lang="fr-CA" sz="1200" b="1" dirty="0"/>
              <a:t> important to note </a:t>
            </a:r>
            <a:r>
              <a:rPr lang="fr-CA" sz="1200" b="1" dirty="0" err="1"/>
              <a:t>that</a:t>
            </a:r>
            <a:r>
              <a:rPr lang="fr-CA" sz="1200" b="1" dirty="0"/>
              <a:t> the </a:t>
            </a:r>
            <a:r>
              <a:rPr lang="en-US" sz="1200" b="1" dirty="0"/>
              <a:t>Summary</a:t>
            </a:r>
            <a:r>
              <a:rPr lang="fr-CA" sz="1200" b="1" dirty="0"/>
              <a:t> of Progress </a:t>
            </a:r>
            <a:r>
              <a:rPr lang="en-US" sz="1200" b="1" dirty="0"/>
              <a:t>is</a:t>
            </a:r>
            <a:r>
              <a:rPr lang="fr-CA" sz="1200" b="1" dirty="0"/>
              <a:t> not </a:t>
            </a:r>
            <a:r>
              <a:rPr lang="en-US" sz="1200" b="1" dirty="0"/>
              <a:t>a summary or a history of your application, it is not intended to duplicate CV content, nor is it extra pages for your research proposal. Tables, figures or graphs are NOT permitted in the Summary of Progress.</a:t>
            </a:r>
            <a:r>
              <a:rPr lang="en-US" b="1" dirty="0"/>
              <a:t> </a:t>
            </a:r>
            <a:endParaRPr lang="en-US" sz="1200" b="1" dirty="0">
              <a:cs typeface="Calibri"/>
            </a:endParaRPr>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11</a:t>
            </a:fld>
            <a:endParaRPr lang="en-JM"/>
          </a:p>
        </p:txBody>
      </p:sp>
    </p:spTree>
    <p:extLst>
      <p:ext uri="{BB962C8B-B14F-4D97-AF65-F5344CB8AC3E}">
        <p14:creationId xmlns:p14="http://schemas.microsoft.com/office/powerpoint/2010/main" val="3502022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If you are resubmitting an unsuccessful application, you may provide a response to previous reviewers’ comments (maximum of 2 pages). </a:t>
            </a:r>
            <a:r>
              <a:rPr lang="en-US" b="1" i="1" dirty="0"/>
              <a:t>If you exceed the two-page limit, CIHR may remove any additional pages without notifying you further.</a:t>
            </a:r>
          </a:p>
          <a:p>
            <a:pPr algn="just"/>
            <a:endParaRPr lang="en-US" b="1" i="1" dirty="0"/>
          </a:p>
          <a:p>
            <a:pPr algn="just"/>
            <a:r>
              <a:rPr lang="en-US" b="1" i="1" dirty="0"/>
              <a:t>Of note, you may provide a response to previous reviewers’ comments regardless of how you answered the new question </a:t>
            </a:r>
            <a:r>
              <a:rPr lang="en-US" sz="1800" dirty="0">
                <a:solidFill>
                  <a:srgbClr val="333333"/>
                </a:solidFill>
                <a:effectLst/>
                <a:latin typeface="Helvetica Neue"/>
                <a:ea typeface="Calibri" panose="020F0502020204030204" pitchFamily="34" charset="0"/>
                <a:cs typeface="Times New Roman" panose="02020603050405020304" pitchFamily="18" charset="0"/>
              </a:rPr>
              <a:t>“Is this a resubmission of an unsuccessful application to the same Funding Opportunity?”.</a:t>
            </a:r>
            <a:endParaRPr lang="en-US" b="1" i="1" dirty="0"/>
          </a:p>
          <a:p>
            <a:pPr algn="just"/>
            <a:endParaRPr lang="en-US" dirty="0"/>
          </a:p>
          <a:p>
            <a:pPr marL="0" marR="0" algn="just">
              <a:spcBef>
                <a:spcPts val="0"/>
              </a:spcBef>
              <a:spcAft>
                <a:spcPts val="0"/>
              </a:spcAft>
            </a:pPr>
            <a:r>
              <a:rPr lang="en-US" sz="1800" b="1" i="1" dirty="0">
                <a:solidFill>
                  <a:srgbClr val="333333"/>
                </a:solidFill>
                <a:effectLst/>
                <a:latin typeface="Calibri" panose="020F0502020204030204" pitchFamily="34" charset="0"/>
                <a:ea typeface="Calibri" panose="020F0502020204030204" pitchFamily="34" charset="0"/>
              </a:rPr>
              <a:t>If you are submitting a response to previous reviews:</a:t>
            </a:r>
            <a:endParaRPr lang="en-US" sz="1800" dirty="0">
              <a:effectLst/>
              <a:latin typeface="Calibri" panose="020F0502020204030204" pitchFamily="34" charset="0"/>
              <a:ea typeface="Calibri" panose="020F0502020204030204" pitchFamily="34" charset="0"/>
            </a:endParaRPr>
          </a:p>
          <a:p>
            <a:pPr lvl="1" algn="just">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rPr>
              <a:t>You must include </a:t>
            </a:r>
            <a:r>
              <a:rPr lang="en-US" sz="1800" b="1" dirty="0">
                <a:solidFill>
                  <a:srgbClr val="333333"/>
                </a:solidFill>
                <a:effectLst/>
                <a:latin typeface="Calibri" panose="020F0502020204030204" pitchFamily="34" charset="0"/>
                <a:ea typeface="Times New Roman" panose="02020603050405020304" pitchFamily="18" charset="0"/>
              </a:rPr>
              <a:t>all</a:t>
            </a:r>
            <a:r>
              <a:rPr lang="en-US" sz="1800" dirty="0">
                <a:solidFill>
                  <a:srgbClr val="333333"/>
                </a:solidFill>
                <a:effectLst/>
                <a:latin typeface="Calibri" panose="020F0502020204030204" pitchFamily="34" charset="0"/>
                <a:ea typeface="Times New Roman" panose="02020603050405020304" pitchFamily="18" charset="0"/>
              </a:rPr>
              <a:t> the reviews and Scientific Officer (SO) Notes (if available) received in that round of submission</a:t>
            </a:r>
          </a:p>
          <a:p>
            <a:pPr lvl="1" algn="just">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rPr>
              <a:t>The reviews and SO Notes do not count towards the two-page response limit.</a:t>
            </a:r>
            <a:endParaRPr lang="en-US" sz="1800" dirty="0">
              <a:solidFill>
                <a:srgbClr val="333333"/>
              </a:solidFill>
              <a:latin typeface="Calibri" panose="020F0502020204030204" pitchFamily="34" charset="0"/>
              <a:ea typeface="Times New Roman" panose="02020603050405020304" pitchFamily="18" charset="0"/>
            </a:endParaRPr>
          </a:p>
          <a:p>
            <a:pPr lvl="1" algn="just">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rPr>
              <a:t>You do not have to respond to all the comments in the reviews—only those that are relevant to your revised application. </a:t>
            </a:r>
            <a:endParaRPr lang="en-US" sz="1800" dirty="0">
              <a:solidFill>
                <a:srgbClr val="333333"/>
              </a:solidFill>
              <a:latin typeface="Calibri" panose="020F0502020204030204" pitchFamily="34" charset="0"/>
              <a:ea typeface="Times New Roman" panose="02020603050405020304" pitchFamily="18" charset="0"/>
            </a:endParaRPr>
          </a:p>
          <a:p>
            <a:pPr lvl="1" algn="just">
              <a:spcBef>
                <a:spcPts val="0"/>
              </a:spcBef>
              <a:spcAft>
                <a:spcPts val="0"/>
              </a:spcAft>
            </a:pPr>
            <a:r>
              <a:rPr lang="en-US" sz="1800" dirty="0">
                <a:solidFill>
                  <a:srgbClr val="333333"/>
                </a:solidFill>
                <a:effectLst/>
                <a:latin typeface="Calibri" panose="020F0502020204030204" pitchFamily="34" charset="0"/>
                <a:ea typeface="Times New Roman" panose="02020603050405020304" pitchFamily="18" charset="0"/>
              </a:rPr>
              <a:t>The reviews to which you are responding may stem from a </a:t>
            </a:r>
            <a:r>
              <a:rPr lang="en-US" sz="1800" dirty="0">
                <a:solidFill>
                  <a:srgbClr val="333333"/>
                </a:solidFill>
                <a:latin typeface="Calibri" panose="020F0502020204030204" pitchFamily="34" charset="0"/>
                <a:ea typeface="Times New Roman" panose="02020603050405020304" pitchFamily="18" charset="0"/>
              </a:rPr>
              <a:t>previous Project competition and/or any CIHR priority-driven competition </a:t>
            </a:r>
            <a:r>
              <a:rPr lang="en-US" sz="1800" dirty="0">
                <a:solidFill>
                  <a:srgbClr val="333333"/>
                </a:solidFill>
                <a:effectLst/>
                <a:latin typeface="Calibri" panose="020F0502020204030204" pitchFamily="34" charset="0"/>
                <a:ea typeface="Times New Roman" panose="02020603050405020304" pitchFamily="18" charset="0"/>
              </a:rPr>
              <a:t>application(s).</a:t>
            </a:r>
            <a:endParaRPr lang="en-US" sz="18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800" dirty="0">
                <a:solidFill>
                  <a:srgbClr val="333333"/>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800" b="1" dirty="0">
                <a:solidFill>
                  <a:srgbClr val="333333"/>
                </a:solidFill>
                <a:effectLst/>
                <a:latin typeface="Calibri" panose="020F0502020204030204" pitchFamily="34" charset="0"/>
                <a:ea typeface="Calibri" panose="020F0502020204030204" pitchFamily="34" charset="0"/>
              </a:rPr>
              <a:t>Reviewers are not obligated to read your response if you do not include all the previous reviews, nor are they obligated to read any pages over the two-page response.</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12</a:t>
            </a:fld>
            <a:endParaRPr lang="en-JM"/>
          </a:p>
        </p:txBody>
      </p:sp>
    </p:spTree>
    <p:extLst>
      <p:ext uri="{BB962C8B-B14F-4D97-AF65-F5344CB8AC3E}">
        <p14:creationId xmlns:p14="http://schemas.microsoft.com/office/powerpoint/2010/main" val="266653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specific and clear with the budget aspect of your grant application. Your request should be obvious to the reviewers.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budget sections in </a:t>
            </a:r>
            <a:r>
              <a:rPr lang="en-US" dirty="0" err="1"/>
              <a:t>ResearchNet</a:t>
            </a:r>
            <a:r>
              <a:rPr lang="en-US" dirty="0"/>
              <a:t> were expanded so there is ample space to fully justify your budget items.</a:t>
            </a:r>
          </a:p>
          <a:p>
            <a:endParaRPr lang="en-US" dirty="0"/>
          </a:p>
          <a:p>
            <a:pPr marL="342900" indent="-342900">
              <a:lnSpc>
                <a:spcPct val="150000"/>
              </a:lnSpc>
              <a:buFont typeface="Arial" panose="020B0604020202020204" pitchFamily="34" charset="0"/>
              <a:buChar char="•"/>
            </a:pPr>
            <a:r>
              <a:rPr lang="en-US" dirty="0"/>
              <a:t>Ensure that the budget is an </a:t>
            </a:r>
            <a:r>
              <a:rPr lang="en-US" b="1" u="sng" dirty="0"/>
              <a:t>accurate assessment of the funding needed to complete the research</a:t>
            </a:r>
            <a:r>
              <a:rPr lang="en-US" dirty="0"/>
              <a:t>.</a:t>
            </a:r>
          </a:p>
          <a:p>
            <a:pPr marL="342900" indent="-342900">
              <a:lnSpc>
                <a:spcPct val="150000"/>
              </a:lnSpc>
              <a:buFont typeface="Arial" panose="020B0604020202020204" pitchFamily="34" charset="0"/>
              <a:buChar char="•"/>
            </a:pPr>
            <a:r>
              <a:rPr lang="en-US" dirty="0"/>
              <a:t>Verify that the budget items are </a:t>
            </a:r>
            <a:r>
              <a:rPr lang="en-US" b="1" dirty="0"/>
              <a:t>eligible, reasonable and justifiable expenses. </a:t>
            </a:r>
            <a:r>
              <a:rPr lang="en-US" dirty="0"/>
              <a:t>You must convince the reviewers of the resources needed to complete it</a:t>
            </a:r>
          </a:p>
          <a:p>
            <a:pPr marL="342900" indent="-342900">
              <a:lnSpc>
                <a:spcPct val="150000"/>
              </a:lnSpc>
              <a:buFont typeface="Arial" panose="020B0604020202020204" pitchFamily="34" charset="0"/>
              <a:buChar char="•"/>
            </a:pPr>
            <a:r>
              <a:rPr lang="en-US" dirty="0"/>
              <a:t>Check for mathematical errors the budget, and that all amounts match with each other in the different sections of the application.</a:t>
            </a:r>
          </a:p>
          <a:p>
            <a:pPr marL="342900" indent="-342900">
              <a:lnSpc>
                <a:spcPct val="150000"/>
              </a:lnSpc>
              <a:buFont typeface="Arial" panose="020B0604020202020204" pitchFamily="34" charset="0"/>
              <a:buChar char="•"/>
            </a:pPr>
            <a:r>
              <a:rPr lang="en-US" dirty="0"/>
              <a:t>Application instructions</a:t>
            </a:r>
            <a:r>
              <a:rPr lang="en-US" baseline="0" dirty="0"/>
              <a:t> now also contain some additional information/guidance as to what a detailed budget justification should include for each respective category.</a:t>
            </a:r>
          </a:p>
          <a:p>
            <a:pPr marL="342900" marR="0" lvl="0" indent="-342900" algn="l" defTabSz="914400" rtl="0" eaLnBrk="0" fontAlgn="base" latinLnBrk="0" hangingPunct="0">
              <a:lnSpc>
                <a:spcPct val="150000"/>
              </a:lnSpc>
              <a:spcBef>
                <a:spcPct val="30000"/>
              </a:spcBef>
              <a:spcAft>
                <a:spcPct val="0"/>
              </a:spcAft>
              <a:buClrTx/>
              <a:buSzTx/>
              <a:buFont typeface="Arial" panose="020B0604020202020204" pitchFamily="34" charset="0"/>
              <a:buChar char="•"/>
              <a:tabLst/>
              <a:defRPr/>
            </a:pPr>
            <a:r>
              <a:rPr lang="en-US" sz="1800" b="1" dirty="0">
                <a:effectLst/>
                <a:latin typeface="Calibri" panose="020F0502020204030204" pitchFamily="34" charset="0"/>
                <a:ea typeface="Calibri" panose="020F0502020204030204" pitchFamily="34" charset="0"/>
              </a:rPr>
              <a:t>In order for the budget justifications to save properly, it is necessary to have entered the requested amount. If the requested amount is not entered at the time of saving the justification, all information entered for that budget category will be lost regardless of the </a:t>
            </a:r>
            <a:r>
              <a:rPr lang="en-US" sz="1800" b="1" dirty="0" err="1">
                <a:effectLst/>
                <a:latin typeface="Calibri" panose="020F0502020204030204" pitchFamily="34" charset="0"/>
                <a:ea typeface="Calibri" panose="020F0502020204030204" pitchFamily="34" charset="0"/>
              </a:rPr>
              <a:t>ResearchNet</a:t>
            </a:r>
            <a:r>
              <a:rPr lang="en-US" sz="1800" b="1" dirty="0">
                <a:effectLst/>
                <a:latin typeface="Calibri" panose="020F0502020204030204" pitchFamily="34" charset="0"/>
                <a:ea typeface="Calibri" panose="020F0502020204030204" pitchFamily="34" charset="0"/>
              </a:rPr>
              <a:t> message stating that “Your work was successfully saved”.</a:t>
            </a:r>
            <a:endParaRPr lang="fr-CA" dirty="0"/>
          </a:p>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13</a:t>
            </a:fld>
            <a:endParaRPr lang="en-JM"/>
          </a:p>
        </p:txBody>
      </p:sp>
    </p:spTree>
    <p:extLst>
      <p:ext uri="{BB962C8B-B14F-4D97-AF65-F5344CB8AC3E}">
        <p14:creationId xmlns:p14="http://schemas.microsoft.com/office/powerpoint/2010/main" val="546983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Use attachments in Task 7 judiciously. Attachments should not contain crucial information that should be included in your research proposal</a:t>
            </a:r>
            <a:r>
              <a:rPr lang="en-US" baseline="0" dirty="0"/>
              <a:t> as r</a:t>
            </a:r>
            <a:r>
              <a:rPr lang="en-US" dirty="0"/>
              <a:t>eviewers are under no obligation to read appendices and many chose not to consult them at all.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Limit the amount of appendices to reduce reviewer burden.</a:t>
            </a:r>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14</a:t>
            </a:fld>
            <a:endParaRPr lang="en-JM"/>
          </a:p>
        </p:txBody>
      </p:sp>
    </p:spTree>
    <p:extLst>
      <p:ext uri="{BB962C8B-B14F-4D97-AF65-F5344CB8AC3E}">
        <p14:creationId xmlns:p14="http://schemas.microsoft.com/office/powerpoint/2010/main" val="2578712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You can identify up to three PAs for consideration</a:t>
            </a:r>
            <a:r>
              <a:rPr lang="en-US" sz="1200" kern="1200" baseline="0" dirty="0">
                <a:solidFill>
                  <a:schemeClr val="tx1"/>
                </a:solidFill>
                <a:effectLst/>
                <a:latin typeface="+mn-lt"/>
                <a:ea typeface="+mn-ea"/>
                <a:cs typeface="+mn-cs"/>
              </a:rPr>
              <a:t> on your Project Grant application (separate Task in </a:t>
            </a:r>
            <a:r>
              <a:rPr lang="en-US" sz="1200" kern="1200" baseline="0" dirty="0" err="1">
                <a:solidFill>
                  <a:schemeClr val="tx1"/>
                </a:solidFill>
                <a:effectLst/>
                <a:latin typeface="+mn-lt"/>
                <a:ea typeface="+mn-ea"/>
                <a:cs typeface="+mn-cs"/>
              </a:rPr>
              <a:t>ResearchNet</a:t>
            </a:r>
            <a:r>
              <a:rPr lang="en-US" sz="1200" kern="1200" baseline="0" dirty="0">
                <a:solidFill>
                  <a:schemeClr val="tx1"/>
                </a:solidFill>
                <a:effectLst/>
                <a:latin typeface="+mn-lt"/>
                <a:ea typeface="+mn-ea"/>
                <a:cs typeface="+mn-cs"/>
              </a:rPr>
              <a:t>- apply to priority announcements).</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Note, you must specifically apply to these opportunities, with the exception of Prize PAs.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Applicants are encouraged to read the description of all PAs (there is a separate funding opportunity for the Priority announcements) to identify those </a:t>
            </a:r>
            <a:r>
              <a:rPr lang="en-US" sz="1800" dirty="0">
                <a:solidFill>
                  <a:srgbClr val="FF0000"/>
                </a:solidFill>
                <a:effectLst/>
                <a:latin typeface="Calibri" panose="020F0502020204030204" pitchFamily="34" charset="0"/>
                <a:ea typeface="Calibri" panose="020F0502020204030204" pitchFamily="34" charset="0"/>
              </a:rPr>
              <a:t>they are eligible for and </a:t>
            </a:r>
            <a:r>
              <a:rPr lang="en-US" sz="1200" kern="1200" dirty="0">
                <a:solidFill>
                  <a:schemeClr val="tx1"/>
                </a:solidFill>
                <a:effectLst/>
                <a:latin typeface="+mn-lt"/>
                <a:ea typeface="+mn-ea"/>
                <a:cs typeface="+mn-cs"/>
              </a:rPr>
              <a:t>that are relevant to their work. Some PAs will require a half-page relevance form, but some will not, so</a:t>
            </a:r>
            <a:r>
              <a:rPr lang="en-US" sz="1200" kern="1200" baseline="0" dirty="0">
                <a:solidFill>
                  <a:schemeClr val="tx1"/>
                </a:solidFill>
                <a:effectLst/>
                <a:latin typeface="+mn-lt"/>
                <a:ea typeface="+mn-ea"/>
                <a:cs typeface="+mn-cs"/>
              </a:rPr>
              <a:t> again we encourage you to read the Funding opportunity ahead of time.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important that within their application to the Project Grant competition, applicants </a:t>
            </a:r>
            <a:r>
              <a:rPr lang="en-US" sz="1200" b="1" kern="1200" dirty="0">
                <a:solidFill>
                  <a:schemeClr val="tx1"/>
                </a:solidFill>
                <a:effectLst/>
                <a:latin typeface="+mn-lt"/>
                <a:ea typeface="+mn-ea"/>
                <a:cs typeface="+mn-cs"/>
              </a:rPr>
              <a:t>must consent to the sharing of information in order to be considered</a:t>
            </a:r>
            <a:r>
              <a:rPr lang="en-US" sz="1200" kern="1200" dirty="0">
                <a:solidFill>
                  <a:schemeClr val="tx1"/>
                </a:solidFill>
                <a:effectLst/>
                <a:latin typeface="+mn-lt"/>
                <a:ea typeface="+mn-ea"/>
                <a:cs typeface="+mn-cs"/>
              </a:rPr>
              <a:t> for Priority Announcements. This is because your information will be considered by the CIHR Institute or Initiative, or by an external funding Partner supporting the PA.</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application is assessed through the Project Grant peer review process, as usual.</a:t>
            </a:r>
          </a:p>
          <a:p>
            <a:pPr lvl="0"/>
            <a:endParaRPr lang="en-US"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Applications rated below 3.5 are not eligible for PA funding.</a:t>
            </a:r>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15</a:t>
            </a:fld>
            <a:endParaRPr lang="en-JM"/>
          </a:p>
        </p:txBody>
      </p:sp>
    </p:spTree>
    <p:extLst>
      <p:ext uri="{BB962C8B-B14F-4D97-AF65-F5344CB8AC3E}">
        <p14:creationId xmlns:p14="http://schemas.microsoft.com/office/powerpoint/2010/main" val="3877267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In alignment with international best practices, and in accordance with existing tri-agency policies, Nominated Principal Investigators  (NPIs) receiving </a:t>
            </a:r>
            <a:r>
              <a:rPr lang="en-US" sz="1800" b="1" dirty="0">
                <a:effectLst/>
                <a:latin typeface="Arial" panose="020B0604020202020204" pitchFamily="34" charset="0"/>
                <a:ea typeface="Calibri" panose="020F0502020204030204" pitchFamily="34" charset="0"/>
                <a:cs typeface="Arial" panose="020B0604020202020204" pitchFamily="34" charset="0"/>
              </a:rPr>
              <a:t>CIHR grant funds for conducting clinical trials on or after January 1, 2022</a:t>
            </a:r>
            <a:r>
              <a:rPr lang="en-US" sz="1800" dirty="0">
                <a:effectLst/>
                <a:latin typeface="Arial" panose="020B0604020202020204" pitchFamily="34" charset="0"/>
                <a:ea typeface="Calibri" panose="020F0502020204030204" pitchFamily="34" charset="0"/>
                <a:cs typeface="Arial" panose="020B0604020202020204" pitchFamily="34" charset="0"/>
              </a:rPr>
              <a:t> must comply with the </a:t>
            </a:r>
            <a:r>
              <a:rPr lang="en-US" sz="1800" dirty="0">
                <a:effectLst/>
                <a:highlight>
                  <a:srgbClr val="FFFFFF"/>
                </a:highlight>
                <a:latin typeface="+mn-lt"/>
                <a:ea typeface="Times New Roman" panose="02020603050405020304" pitchFamily="18" charset="0"/>
              </a:rPr>
              <a:t>requirements outlined in the </a:t>
            </a:r>
            <a:r>
              <a:rPr lang="en-US" sz="1800" dirty="0">
                <a:effectLst/>
                <a:highlight>
                  <a:srgbClr val="FFFFFF"/>
                </a:highlight>
                <a:latin typeface="+mn-lt"/>
                <a:ea typeface="Times New Roman" panose="02020603050405020304" pitchFamily="18" charset="0"/>
                <a:hlinkClick r:id="rId3"/>
              </a:rPr>
              <a:t>CIHR Policy Guide </a:t>
            </a:r>
            <a:r>
              <a:rPr lang="en-US" sz="1800" dirty="0">
                <a:effectLst/>
                <a:highlight>
                  <a:srgbClr val="FFFFFF"/>
                </a:highlight>
                <a:latin typeface="+mn-lt"/>
                <a:ea typeface="Times New Roman" panose="02020603050405020304" pitchFamily="18" charset="0"/>
              </a:rPr>
              <a:t>to</a:t>
            </a:r>
            <a:r>
              <a:rPr lang="en-US" sz="1800" dirty="0">
                <a:effectLst/>
                <a:latin typeface="Arial" panose="020B0604020202020204" pitchFamily="34" charset="0"/>
                <a:ea typeface="Calibri" panose="020F0502020204030204" pitchFamily="34" charset="0"/>
                <a:cs typeface="Arial" panose="020B0604020202020204" pitchFamily="34" charset="0"/>
              </a:rPr>
              <a:t> remain eligible for any new CIHR funding.</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Font typeface="Arial" panose="020B0604020202020204" pitchFamily="34" charset="0"/>
              <a:buNone/>
            </a:pPr>
            <a:r>
              <a:rPr lang="en-US" sz="2000" dirty="0">
                <a:highlight>
                  <a:srgbClr val="FFFFFF"/>
                </a:highlight>
                <a:latin typeface="+mn-lt"/>
                <a:ea typeface="Times New Roman" panose="02020603050405020304" pitchFamily="18" charset="0"/>
              </a:rPr>
              <a:t>When responding to the question “Does this application contain a clinical trial?” in your application, it is important to accurately </a:t>
            </a:r>
            <a:r>
              <a:rPr lang="en-US" sz="2000" b="1" dirty="0">
                <a:highlight>
                  <a:srgbClr val="FFFFFF"/>
                </a:highlight>
                <a:latin typeface="+mn-lt"/>
                <a:ea typeface="Times New Roman" panose="02020603050405020304" pitchFamily="18" charset="0"/>
              </a:rPr>
              <a:t>indicate if your application includes a clinical trial. </a:t>
            </a:r>
            <a:r>
              <a:rPr lang="en-US" sz="2000" dirty="0">
                <a:highlight>
                  <a:srgbClr val="FFFFFF"/>
                </a:highlight>
                <a:latin typeface="+mn-lt"/>
                <a:ea typeface="Times New Roman" panose="02020603050405020304" pitchFamily="18" charset="0"/>
              </a:rPr>
              <a:t>For the definition of clinical trial, please consult the </a:t>
            </a:r>
            <a:r>
              <a:rPr lang="en-US" sz="2000" dirty="0">
                <a:highlight>
                  <a:srgbClr val="FFFFFF"/>
                </a:highlight>
                <a:latin typeface="+mn-lt"/>
                <a:ea typeface="Times New Roman" panose="02020603050405020304" pitchFamily="18" charset="0"/>
                <a:hlinkClick r:id="rId4"/>
              </a:rPr>
              <a:t>CIHR glossary of funding-related terms</a:t>
            </a:r>
            <a:endParaRPr lang="en-US" sz="2000" dirty="0">
              <a:effectLst/>
              <a:highlight>
                <a:srgbClr val="FFFFFF"/>
              </a:highlight>
              <a:latin typeface="+mn-lt"/>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b="1" baseline="0" dirty="0">
                <a:solidFill>
                  <a:srgbClr val="000000"/>
                </a:solidFill>
                <a:latin typeface="Arial" panose="020B0604020202020204" pitchFamily="34" charset="0"/>
              </a:rPr>
              <a:t>CIHR began to monitor policy compliance in 2022</a:t>
            </a:r>
            <a:r>
              <a:rPr lang="en-US" sz="1800" baseline="0" dirty="0">
                <a:solidFill>
                  <a:srgbClr val="000000"/>
                </a:solidFill>
                <a:latin typeface="Arial" panose="020B0604020202020204" pitchFamily="34" charset="0"/>
              </a:rPr>
              <a:t>, with a </a:t>
            </a:r>
            <a:r>
              <a:rPr lang="en-US" sz="1800" b="1" baseline="0" dirty="0">
                <a:solidFill>
                  <a:srgbClr val="000000"/>
                </a:solidFill>
                <a:latin typeface="Arial" panose="020B0604020202020204" pitchFamily="34" charset="0"/>
              </a:rPr>
              <a:t>review of this process planned for fall 2023</a:t>
            </a:r>
            <a:endParaRPr lang="en-US" sz="1800" baseline="0" dirty="0">
              <a:solidFill>
                <a:srgbClr val="000000"/>
              </a:solidFill>
              <a:latin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800" baseline="0" dirty="0">
              <a:solidFill>
                <a:srgbClr val="000000"/>
              </a:solidFill>
              <a:latin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baseline="0" dirty="0">
                <a:solidFill>
                  <a:srgbClr val="000000"/>
                </a:solidFill>
                <a:latin typeface="Arial" panose="020B0604020202020204" pitchFamily="34" charset="0"/>
              </a:rPr>
              <a:t>CIHR is available to assist with interpretation of the new Policy Guide, and </a:t>
            </a:r>
            <a:r>
              <a:rPr lang="en-US" sz="1800" b="1" baseline="0" dirty="0">
                <a:solidFill>
                  <a:srgbClr val="000000"/>
                </a:solidFill>
                <a:latin typeface="Arial" panose="020B0604020202020204" pitchFamily="34" charset="0"/>
              </a:rPr>
              <a:t>questions can be directed to the Contact Centre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1" dirty="0">
                <a:effectLst/>
                <a:latin typeface="Arial" panose="020B0604020202020204" pitchFamily="34" charset="0"/>
                <a:ea typeface="Calibri" panose="020F0502020204030204" pitchFamily="34" charset="0"/>
                <a:cs typeface="Arial" panose="020B0604020202020204" pitchFamily="34" charset="0"/>
              </a:rPr>
              <a:t>DON’T SAY. BACK POCKET INFO IF NEEDED: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The policy requirements are as follows: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a:solidFill>
                  <a:srgbClr val="000000"/>
                </a:solidFill>
                <a:latin typeface="Arial" panose="020B0604020202020204" pitchFamily="34" charset="0"/>
              </a:rPr>
              <a:t>Clinical trials must be registered in a publicly available, free-to-access, searchable clinical trial registry complying with the WHO’s international agreed standards before the researcher meets with the first study participant.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baseline="0" dirty="0">
              <a:solidFill>
                <a:srgbClr val="000000"/>
              </a:solidFill>
              <a:latin typeface="Arial" panose="020B0604020202020204"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a:solidFill>
                  <a:srgbClr val="000000"/>
                </a:solidFill>
                <a:latin typeface="Arial" panose="020B0604020202020204" pitchFamily="34" charset="0"/>
              </a:rPr>
              <a:t>Public disclosure of results must be done within a mandated time frame: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a:solidFill>
                  <a:srgbClr val="000000"/>
                </a:solidFill>
                <a:latin typeface="Arial" panose="020B0604020202020204" pitchFamily="34" charset="0"/>
              </a:rPr>
              <a:t>Publications describing clinical trial results must be open access from the date of publication.</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a:solidFill>
                  <a:srgbClr val="000000"/>
                </a:solidFill>
                <a:latin typeface="Arial" panose="020B0604020202020204" pitchFamily="34" charset="0"/>
              </a:rPr>
              <a:t>Summary results must be publicly available within 12 months from the last visit of the last participant (for collection of data on the primary outcome)</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100" baseline="0" dirty="0">
              <a:solidFill>
                <a:srgbClr val="000000"/>
              </a:solidFill>
              <a:latin typeface="Arial" panose="020B0604020202020204"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aseline="0" dirty="0">
                <a:solidFill>
                  <a:srgbClr val="000000"/>
                </a:solidFill>
                <a:latin typeface="Arial" panose="020B0604020202020204" pitchFamily="34" charset="0"/>
              </a:rPr>
              <a:t>All study publications must include the registration number/Trial ID (to be specified in the article summary/abstract)</a:t>
            </a:r>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16</a:t>
            </a:fld>
            <a:endParaRPr lang="en-JM"/>
          </a:p>
        </p:txBody>
      </p:sp>
    </p:spTree>
    <p:extLst>
      <p:ext uri="{BB962C8B-B14F-4D97-AF65-F5344CB8AC3E}">
        <p14:creationId xmlns:p14="http://schemas.microsoft.com/office/powerpoint/2010/main" val="3441690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Tri-Agency Interdisciplinary Peer Review Committee pilot was launched in 2021</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ensure the agencies have robust mechanisms to review and support interdisciplinary research. The Project Grant Tri-Agency interdisciplinary committee continues to be offered in the Fall 2023 </a:t>
            </a:r>
            <a:r>
              <a:rPr lang="en-US" dirty="0"/>
              <a:t>and Spring 2024 competitions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Applications considered relevant for review by this committee must represent research across disciplines and subject areas pertaining to two or more of the (1) social sciences and humanities, (2) natural sciences and engineering, and (3) health and wellness, and that clearly articulate interdisciplinary approaches. </a:t>
            </a:r>
            <a:r>
              <a:rPr lang="en-US" sz="1200" b="1" kern="1200" dirty="0">
                <a:solidFill>
                  <a:schemeClr val="tx1"/>
                </a:solidFill>
                <a:effectLst/>
                <a:latin typeface="+mn-lt"/>
                <a:ea typeface="+mn-ea"/>
                <a:cs typeface="+mn-cs"/>
              </a:rPr>
              <a:t>Importantly, </a:t>
            </a:r>
            <a:r>
              <a:rPr lang="en-US" sz="1200" b="1" i="0" u="sng" kern="1200" dirty="0">
                <a:solidFill>
                  <a:srgbClr val="333333"/>
                </a:solidFill>
                <a:effectLst/>
                <a:latin typeface="Helvetica Neue"/>
                <a:ea typeface="+mn-ea"/>
                <a:cs typeface="+mn-cs"/>
              </a:rPr>
              <a:t>i</a:t>
            </a:r>
            <a:r>
              <a:rPr lang="en-US" b="1" i="0" u="sng" dirty="0">
                <a:solidFill>
                  <a:srgbClr val="333333"/>
                </a:solidFill>
                <a:effectLst/>
                <a:latin typeface="Helvetica Neue"/>
              </a:rPr>
              <a:t>nterdisciplinarity must be a key characteristic of proposed projects, where the project goals could not be achieved without an interdisciplinary approach.</a:t>
            </a:r>
            <a:endParaRPr lang="en-US" sz="1200" b="1" u="sng"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Applications reviewed in this committee will undergo a unique peer review process and be evaluated against specific evaluation criteria within the context of the Project Grant Adjudication Criteria and Interpretation Guidelines. Notably, applications are competing only against applications submitted to the same Agency.</a:t>
            </a:r>
            <a:endParaRPr lang="en-US" sz="1200" kern="1200" dirty="0">
              <a:solidFill>
                <a:schemeClr val="tx1"/>
              </a:solidFill>
              <a:effectLst/>
              <a:latin typeface="+mn-lt"/>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algn="just"/>
            <a:r>
              <a:rPr lang="en-US" sz="1200" dirty="0"/>
              <a:t>Fall 2023 Project Grant applicants who </a:t>
            </a:r>
            <a:r>
              <a:rPr lang="en-US" dirty="0"/>
              <a:t>want their</a:t>
            </a:r>
            <a:r>
              <a:rPr lang="en-US" sz="1200" dirty="0"/>
              <a:t> application to be considered for review in the Tri-Agency interdisciplinary committee </a:t>
            </a:r>
            <a:r>
              <a:rPr lang="en-US" sz="1200" b="1" dirty="0"/>
              <a:t>must </a:t>
            </a:r>
            <a:r>
              <a:rPr lang="en-US" b="1" dirty="0"/>
              <a:t>indicate</a:t>
            </a:r>
            <a:r>
              <a:rPr lang="en-US" sz="1200" dirty="0"/>
              <a:t> </a:t>
            </a:r>
            <a:r>
              <a:rPr lang="en-US" sz="1200" b="1" dirty="0"/>
              <a:t>the Tri-Agency Interdisciplinary committee </a:t>
            </a:r>
            <a:r>
              <a:rPr lang="en-US" sz="1200" dirty="0"/>
              <a:t>as their </a:t>
            </a:r>
            <a:r>
              <a:rPr lang="en-US" sz="1200" b="1" u="sng" dirty="0"/>
              <a:t>first suggested</a:t>
            </a:r>
            <a:r>
              <a:rPr lang="en-US" sz="1200" b="1" dirty="0"/>
              <a:t> committee at registration, and </a:t>
            </a:r>
            <a:r>
              <a:rPr lang="en-US" b="1" dirty="0"/>
              <a:t>must provide</a:t>
            </a:r>
            <a:r>
              <a:rPr lang="en-US" sz="1200" b="1" dirty="0"/>
              <a:t> a detailed justification </a:t>
            </a:r>
            <a:r>
              <a:rPr lang="en-US" b="1" dirty="0"/>
              <a:t>as to </a:t>
            </a:r>
            <a:r>
              <a:rPr lang="en-US" b="1" u="sng" dirty="0"/>
              <a:t>how the proposal integrates the interdisciplinary approaches to achieve the project goals</a:t>
            </a:r>
            <a:r>
              <a:rPr lang="en-US" sz="1200" dirty="0"/>
              <a:t>. </a:t>
            </a:r>
            <a:r>
              <a:rPr lang="en-US" sz="1200" b="1" dirty="0"/>
              <a:t>In </a:t>
            </a:r>
            <a:r>
              <a:rPr lang="en-US" sz="1200" b="1" dirty="0" err="1"/>
              <a:t>ResearchNet</a:t>
            </a:r>
            <a:r>
              <a:rPr lang="en-US" sz="1200" b="1" dirty="0"/>
              <a:t>, this committee selection appeared as “Tri-Agency Interdisciplinary” (TIR)</a:t>
            </a:r>
            <a:r>
              <a:rPr lang="en-US" sz="1200" dirty="0"/>
              <a:t>.</a:t>
            </a:r>
            <a:endParaRPr lang="en-US" sz="1200" dirty="0">
              <a:cs typeface="Calibri"/>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please consult the following websites: </a:t>
            </a:r>
            <a:r>
              <a:rPr lang="en-US" sz="1200" u="sng" kern="1200" dirty="0">
                <a:solidFill>
                  <a:schemeClr val="tx1"/>
                </a:solidFill>
                <a:effectLst/>
                <a:latin typeface="+mn-lt"/>
                <a:ea typeface="+mn-ea"/>
                <a:cs typeface="+mn-cs"/>
                <a:hlinkClick r:id="rId3"/>
              </a:rPr>
              <a:t>Tri-Agency Interdisciplinary Peer Review Committee </a:t>
            </a:r>
            <a:r>
              <a:rPr lang="en-US" sz="1200" kern="1200" dirty="0">
                <a:solidFill>
                  <a:schemeClr val="tx1"/>
                </a:solidFill>
                <a:effectLst/>
                <a:latin typeface="+mn-lt"/>
                <a:ea typeface="+mn-ea"/>
                <a:cs typeface="+mn-cs"/>
              </a:rPr>
              <a:t>landing page, the Frequently Asked Questions, and the peer review guide.</a:t>
            </a:r>
            <a:r>
              <a:rPr lang="en-US" dirty="0"/>
              <a:t>  </a:t>
            </a: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17</a:t>
            </a:fld>
            <a:endParaRPr lang="en-JM"/>
          </a:p>
        </p:txBody>
      </p:sp>
    </p:spTree>
    <p:extLst>
      <p:ext uri="{BB962C8B-B14F-4D97-AF65-F5344CB8AC3E}">
        <p14:creationId xmlns:p14="http://schemas.microsoft.com/office/powerpoint/2010/main" val="160088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 alignment with the other federal granting agencies, in June 2022 CIHR has implemented an expanded version of the Equity, Diversity and Inclusion Self-Identification Questionnaire </a:t>
            </a:r>
            <a:r>
              <a:rPr lang="en-CA" sz="1200" i="1" kern="1200" dirty="0">
                <a:solidFill>
                  <a:schemeClr val="tx1"/>
                </a:solidFill>
                <a:effectLst/>
                <a:latin typeface="+mn-lt"/>
                <a:ea typeface="+mn-ea"/>
                <a:cs typeface="+mn-cs"/>
              </a:rPr>
              <a:t>(previously referred to as the Equity and Diversity Questionnaire)</a:t>
            </a:r>
            <a:r>
              <a:rPr lang="en-CA" sz="1200" kern="1200" dirty="0">
                <a:solidFill>
                  <a:schemeClr val="tx1"/>
                </a:solidFill>
                <a:effectLst/>
                <a:latin typeface="+mn-lt"/>
                <a:ea typeface="+mn-ea"/>
                <a:cs typeface="+mn-cs"/>
              </a:rPr>
              <a:t>.</a:t>
            </a:r>
            <a:r>
              <a:rPr lang="en-CA" sz="1200" u="none" kern="1200" dirty="0">
                <a:solidFill>
                  <a:schemeClr val="tx1"/>
                </a:solidFill>
                <a:effectLst/>
                <a:latin typeface="+mn-lt"/>
                <a:ea typeface="+mn-ea"/>
                <a:cs typeface="+mn-cs"/>
              </a:rPr>
              <a:t> It includes </a:t>
            </a:r>
            <a:r>
              <a:rPr lang="en-CA" sz="1200" u="none" kern="1200" dirty="0">
                <a:solidFill>
                  <a:srgbClr val="FF0000"/>
                </a:solidFill>
                <a:effectLst/>
                <a:latin typeface="+mn-lt"/>
                <a:ea typeface="+mn-ea"/>
                <a:cs typeface="+mn-cs"/>
              </a:rPr>
              <a:t>new</a:t>
            </a:r>
            <a:r>
              <a:rPr lang="en-CA" sz="1200" u="none" kern="1200" dirty="0">
                <a:solidFill>
                  <a:schemeClr val="tx1"/>
                </a:solidFill>
                <a:effectLst/>
                <a:latin typeface="+mn-lt"/>
                <a:ea typeface="+mn-ea"/>
                <a:cs typeface="+mn-cs"/>
              </a:rPr>
              <a:t> questions about sexual orientation and population group as well as a more detailed question on disability status. The questionnaire was further updated on December 15, 2022, with respect to question 2 </a:t>
            </a:r>
            <a:r>
              <a:rPr kumimoji="0" lang="en-CA" sz="12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to address gender identity and sex assigned at birth. </a:t>
            </a:r>
          </a:p>
          <a:p>
            <a:endParaRPr lang="en-CA" sz="1200" u="none"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self-identification data is completed through a mandatory task in </a:t>
            </a:r>
            <a:r>
              <a:rPr lang="en-CA" sz="1200" kern="1200" dirty="0" err="1">
                <a:solidFill>
                  <a:schemeClr val="tx1"/>
                </a:solidFill>
                <a:effectLst/>
                <a:latin typeface="+mn-lt"/>
                <a:ea typeface="+mn-ea"/>
                <a:cs typeface="+mn-cs"/>
              </a:rPr>
              <a:t>ResearchNet</a:t>
            </a:r>
            <a:r>
              <a:rPr lang="en-CA" sz="1200" kern="1200" dirty="0">
                <a:solidFill>
                  <a:schemeClr val="tx1"/>
                </a:solidFill>
                <a:effectLst/>
                <a:latin typeface="+mn-lt"/>
                <a:ea typeface="+mn-ea"/>
                <a:cs typeface="+mn-cs"/>
              </a:rPr>
              <a:t>. All participants with the exception of Collaborators must complete the questionnaire before the NPA can submit the application. The questionnaire can also be completed within your </a:t>
            </a:r>
            <a:r>
              <a:rPr lang="en-CA" sz="1200" kern="1200" dirty="0" err="1">
                <a:solidFill>
                  <a:schemeClr val="tx1"/>
                </a:solidFill>
                <a:effectLst/>
                <a:latin typeface="+mn-lt"/>
                <a:ea typeface="+mn-ea"/>
                <a:cs typeface="+mn-cs"/>
              </a:rPr>
              <a:t>ResearchNet</a:t>
            </a:r>
            <a:r>
              <a:rPr lang="en-CA" sz="1200" kern="1200" dirty="0">
                <a:solidFill>
                  <a:schemeClr val="tx1"/>
                </a:solidFill>
                <a:effectLst/>
                <a:latin typeface="+mn-lt"/>
                <a:ea typeface="+mn-ea"/>
                <a:cs typeface="+mn-cs"/>
              </a:rPr>
              <a:t> User Profile.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If you do not wish to provide a response to a question, choose "I prefer not to answer" for one or more questions, but you must select this option (or another option) for each question and save your responses in order for your questionnaire to be marked as complete. Self-identification information can be changed at any time. However, you will only be prompted to provide information at the time of submitting an application.</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And finally, the questionnaire is accompanied by a Privacy Notice Statement which now gives CIHR the ability to use personal data for equalization of funding, eligibility to targeted funding opportunities and towards peer review committee membership. Aggregated data will be used to report and improve on our programs and inform management on new program designs and delivery.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Applicants are encouraged to refer to the specific information provided with each funding opportunity to understand whether self-identification responses are tied to decisions that will be made regarding their application.</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For more information about the expanded questionnaire, check out the Frequently Asked Questions and the How-To Instructions available on our </a:t>
            </a:r>
            <a:r>
              <a:rPr lang="en-CA" sz="1200" u="sng" kern="1200" dirty="0">
                <a:solidFill>
                  <a:schemeClr val="tx1"/>
                </a:solidFill>
                <a:effectLst/>
                <a:latin typeface="+mn-lt"/>
                <a:ea typeface="+mn-ea"/>
                <a:cs typeface="+mn-cs"/>
                <a:hlinkClick r:id="rId3" tooltip="Original URL: https://cihr-irsc.gc.ca/e/50956.html. Click or tap if you trust this link."/>
              </a:rPr>
              <a:t>website</a:t>
            </a:r>
            <a:r>
              <a:rPr lang="en-CA" sz="1200" kern="1200" dirty="0">
                <a:solidFill>
                  <a:schemeClr val="tx1"/>
                </a:solidFill>
                <a:effectLst/>
                <a:latin typeface="+mn-lt"/>
                <a:ea typeface="+mn-ea"/>
                <a:cs typeface="+mn-cs"/>
              </a:rPr>
              <a:t> and read the </a:t>
            </a:r>
            <a:r>
              <a:rPr lang="en-CA" sz="1200" u="sng" kern="1200" dirty="0">
                <a:solidFill>
                  <a:schemeClr val="tx1"/>
                </a:solidFill>
                <a:effectLst/>
                <a:latin typeface="+mn-lt"/>
                <a:ea typeface="+mn-ea"/>
                <a:cs typeface="+mn-cs"/>
                <a:hlinkClick r:id="rId4" tooltip="Original URL: https://cihr-irsc.gc.ca/e/50852.html. Click or tap if you trust this link."/>
              </a:rPr>
              <a:t>Privacy Notice Statement</a:t>
            </a:r>
            <a:r>
              <a:rPr lang="en-CA" sz="1200" kern="1200" dirty="0">
                <a:solidFill>
                  <a:schemeClr val="tx1"/>
                </a:solidFill>
                <a:effectLst/>
                <a:latin typeface="+mn-lt"/>
                <a:ea typeface="+mn-ea"/>
                <a:cs typeface="+mn-cs"/>
              </a:rPr>
              <a:t> for more information about the privacy and appropriate uses of the data collected through the questionnaire.</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DON’T READ. THIS IS BACKPOCKET INFO IF ASKED:</a:t>
            </a:r>
          </a:p>
          <a:p>
            <a:r>
              <a:rPr lang="en-CA" sz="1200" kern="1200" dirty="0">
                <a:solidFill>
                  <a:schemeClr val="tx1"/>
                </a:solidFill>
                <a:effectLst/>
                <a:latin typeface="+mn-lt"/>
                <a:ea typeface="+mn-ea"/>
                <a:cs typeface="+mn-cs"/>
              </a:rPr>
              <a:t>The revisions were to question #2, which was previously a one-part question, but has now been split into two parts (2a focuses on gender identity with new options available and 2b asks “</a:t>
            </a:r>
            <a:r>
              <a:rPr lang="en-US" sz="1100" dirty="0">
                <a:effectLst/>
                <a:latin typeface="Times New Roman" panose="02020603050405020304" pitchFamily="18" charset="0"/>
                <a:ea typeface="Times New Roman" panose="02020603050405020304" pitchFamily="18" charset="0"/>
              </a:rPr>
              <a:t>Which sex was assigned to you at birth?”).</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18</a:t>
            </a:fld>
            <a:endParaRPr lang="en-JM"/>
          </a:p>
        </p:txBody>
      </p:sp>
    </p:spTree>
    <p:extLst>
      <p:ext uri="{BB962C8B-B14F-4D97-AF65-F5344CB8AC3E}">
        <p14:creationId xmlns:p14="http://schemas.microsoft.com/office/powerpoint/2010/main" val="2860698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Only a portion of the Project Grant applications submitted to a competition will ultimately be funded. Therefore, it is important that during the peer review meeting, committee members focus their discussions on the most competitive applications to ensure and achieve an accurate comparative evaluation. To help support this goal, a streamlining process is used to remove applications that are not competitive from the discussion process, thereby allowing committee members more time to judge and discriminate between potentially successful applications and helping to ensure that the most deserving applications receive </a:t>
            </a:r>
            <a:r>
              <a:rPr lang="en-US" sz="1200" b="1" i="0" kern="1200" dirty="0">
                <a:solidFill>
                  <a:schemeClr val="tx1"/>
                </a:solidFill>
                <a:effectLst/>
                <a:latin typeface="+mn-lt"/>
                <a:ea typeface="+mn-ea"/>
                <a:cs typeface="+mn-cs"/>
              </a:rPr>
              <a:t>full</a:t>
            </a:r>
            <a:r>
              <a:rPr lang="en-US" sz="1200" b="0" i="0" kern="1200" dirty="0">
                <a:solidFill>
                  <a:schemeClr val="tx1"/>
                </a:solidFill>
                <a:effectLst/>
                <a:latin typeface="+mn-lt"/>
                <a:ea typeface="+mn-ea"/>
                <a:cs typeface="+mn-cs"/>
              </a:rPr>
              <a:t> funding. Applicants whose proposals are streamlined still benefit from the review process, as they receive the written reviews from the assigned reviewers (but no detailed Scientific Officer notes).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 application is streamlined if it meets the following conditions:</a:t>
            </a:r>
          </a:p>
          <a:p>
            <a:pPr marL="285750" indent="-285750">
              <a:buFont typeface="+mj-lt"/>
              <a:buAutoNum type="romanUcPeriod"/>
            </a:pPr>
            <a:r>
              <a:rPr lang="en-US" sz="1200" b="0" i="0" kern="1200" dirty="0">
                <a:solidFill>
                  <a:schemeClr val="tx1"/>
                </a:solidFill>
                <a:effectLst/>
                <a:latin typeface="+mn-lt"/>
                <a:ea typeface="+mn-ea"/>
                <a:cs typeface="+mn-cs"/>
              </a:rPr>
              <a:t>The average of the reviewers’ scores places the application in the bottom 60% of all applications in the committee;</a:t>
            </a:r>
          </a:p>
          <a:p>
            <a:pPr marL="285750" indent="-285750">
              <a:buFont typeface="+mj-lt"/>
              <a:buAutoNum type="romanUcPeriod"/>
            </a:pPr>
            <a:r>
              <a:rPr lang="en-US" sz="1200" b="0" i="0" kern="1200" dirty="0">
                <a:solidFill>
                  <a:schemeClr val="tx1"/>
                </a:solidFill>
                <a:effectLst/>
                <a:latin typeface="+mn-lt"/>
                <a:ea typeface="+mn-ea"/>
                <a:cs typeface="+mn-cs"/>
              </a:rPr>
              <a:t>At least one reviewer identified the application as non-competitive (bottom); and,</a:t>
            </a:r>
          </a:p>
          <a:p>
            <a:pPr marL="285750" indent="-285750">
              <a:buFont typeface="+mj-lt"/>
              <a:buAutoNum type="romanUcPeriod"/>
            </a:pPr>
            <a:r>
              <a:rPr lang="en-US" sz="1200" b="0" i="0" kern="1200" dirty="0">
                <a:solidFill>
                  <a:schemeClr val="tx1"/>
                </a:solidFill>
                <a:effectLst/>
                <a:latin typeface="+mn-lt"/>
                <a:ea typeface="+mn-ea"/>
                <a:cs typeface="+mn-cs"/>
              </a:rPr>
              <a:t>There is no objection from any committee member to streamline the application.</a:t>
            </a:r>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19</a:t>
            </a:fld>
            <a:endParaRPr lang="en-JM"/>
          </a:p>
        </p:txBody>
      </p:sp>
    </p:spTree>
    <p:extLst>
      <p:ext uri="{BB962C8B-B14F-4D97-AF65-F5344CB8AC3E}">
        <p14:creationId xmlns:p14="http://schemas.microsoft.com/office/powerpoint/2010/main" val="197290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These are the topics we will be covering during the session. (Don’t read slide)</a:t>
            </a:r>
          </a:p>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2</a:t>
            </a:fld>
            <a:endParaRPr lang="en-JM"/>
          </a:p>
        </p:txBody>
      </p:sp>
    </p:spTree>
    <p:extLst>
      <p:ext uri="{BB962C8B-B14F-4D97-AF65-F5344CB8AC3E}">
        <p14:creationId xmlns:p14="http://schemas.microsoft.com/office/powerpoint/2010/main" val="918433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links will</a:t>
            </a:r>
            <a:r>
              <a:rPr lang="en-US" baseline="0" dirty="0"/>
              <a:t> take you to reference materials, which are your core resources. </a:t>
            </a:r>
          </a:p>
          <a:p>
            <a:endParaRPr lang="en-US" baseline="0" dirty="0"/>
          </a:p>
          <a:p>
            <a:r>
              <a:rPr lang="en-US" baseline="0" dirty="0"/>
              <a:t>You will be able to access them through the PDF version of the slide deck if you request it.</a:t>
            </a:r>
          </a:p>
          <a:p>
            <a:endParaRPr lang="en-US" baseline="0" dirty="0"/>
          </a:p>
          <a:p>
            <a:r>
              <a:rPr lang="en-US" baseline="0" dirty="0"/>
              <a:t>The funding opportunity can be your main resource and many of the links, such as to the registration and application instructions can be linked to through there.</a:t>
            </a:r>
          </a:p>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21</a:t>
            </a:fld>
            <a:endParaRPr lang="en-JM"/>
          </a:p>
        </p:txBody>
      </p:sp>
    </p:spTree>
    <p:extLst>
      <p:ext uri="{BB962C8B-B14F-4D97-AF65-F5344CB8AC3E}">
        <p14:creationId xmlns:p14="http://schemas.microsoft.com/office/powerpoint/2010/main" val="1213133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Same as previous</a:t>
            </a:r>
            <a:r>
              <a:rPr lang="en-US" baseline="0" dirty="0"/>
              <a:t> slide.</a:t>
            </a:r>
          </a:p>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22</a:t>
            </a:fld>
            <a:endParaRPr lang="en-JM"/>
          </a:p>
        </p:txBody>
      </p:sp>
    </p:spTree>
    <p:extLst>
      <p:ext uri="{BB962C8B-B14F-4D97-AF65-F5344CB8AC3E}">
        <p14:creationId xmlns:p14="http://schemas.microsoft.com/office/powerpoint/2010/main" val="2565841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links will</a:t>
            </a:r>
            <a:r>
              <a:rPr lang="en-US" baseline="0" dirty="0"/>
              <a:t> take you to learning materials, which are your supporting resources. </a:t>
            </a:r>
          </a:p>
          <a:p>
            <a:endParaRPr lang="en-US" baseline="0" dirty="0"/>
          </a:p>
          <a:p>
            <a:pPr marL="628650" lvl="1" indent="-171450">
              <a:buFont typeface="Arial" panose="020B0604020202020204" pitchFamily="34" charset="0"/>
              <a:buChar char="•"/>
            </a:pPr>
            <a:r>
              <a:rPr lang="en-US" baseline="0" dirty="0"/>
              <a:t>The eLearning module was designed to be viewed independently or as preparation for submitting an application. It remains available for your use.</a:t>
            </a:r>
          </a:p>
          <a:p>
            <a:pPr marL="0" lvl="0" indent="0">
              <a:buFont typeface="Arial" panose="020B0604020202020204" pitchFamily="34" charset="0"/>
              <a:buNone/>
            </a:pPr>
            <a:endParaRPr lang="en-US" strike="noStrike" baseline="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i="1" strike="noStrike" baseline="0" dirty="0"/>
              <a:t>[Only say during JULY 27 (ENGLISH webinar from 11-12]: </a:t>
            </a:r>
            <a:r>
              <a:rPr lang="en-US" strike="noStrike" baseline="0" dirty="0"/>
              <a:t>Note that we will be offering this same webinar in French this afternoon from 1-2pm ET, and this same webinar in English and French on Aug 23.</a:t>
            </a:r>
          </a:p>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23</a:t>
            </a:fld>
            <a:endParaRPr lang="en-JM"/>
          </a:p>
        </p:txBody>
      </p:sp>
    </p:spTree>
    <p:extLst>
      <p:ext uri="{BB962C8B-B14F-4D97-AF65-F5344CB8AC3E}">
        <p14:creationId xmlns:p14="http://schemas.microsoft.com/office/powerpoint/2010/main" val="1118977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you have further questions after this webinar, please reach out to the Contact</a:t>
            </a:r>
            <a:r>
              <a:rPr lang="en-US" baseline="0" dirty="0"/>
              <a:t> Centre at this telephone number or by email, Monday to Friday between 7am and 8pm Eastern time.</a:t>
            </a:r>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24</a:t>
            </a:fld>
            <a:endParaRPr lang="en-JM"/>
          </a:p>
        </p:txBody>
      </p:sp>
    </p:spTree>
    <p:extLst>
      <p:ext uri="{BB962C8B-B14F-4D97-AF65-F5344CB8AC3E}">
        <p14:creationId xmlns:p14="http://schemas.microsoft.com/office/powerpoint/2010/main" val="1981192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chemeClr val="tx1"/>
                </a:solidFill>
              </a:rPr>
              <a:t>Now we are at the Question and Answer Session</a:t>
            </a:r>
            <a:r>
              <a:rPr lang="en-US" b="0" i="0" baseline="0" dirty="0">
                <a:solidFill>
                  <a:schemeClr val="tx1"/>
                </a:solidFill>
              </a:rPr>
              <a:t> and as mentioned previously we will be answering the questions in the Question and Answer feature of the meeting in the order they were submitted. Please be mindful of the questions already answered in order not to repeat the same questions. </a:t>
            </a:r>
          </a:p>
          <a:p>
            <a:endParaRPr lang="en-US" b="0" i="0" baseline="0" dirty="0">
              <a:solidFill>
                <a:schemeClr val="tx1"/>
              </a:solidFill>
            </a:endParaRPr>
          </a:p>
          <a:p>
            <a:r>
              <a:rPr lang="en-US" b="0" i="0" baseline="0" dirty="0">
                <a:solidFill>
                  <a:schemeClr val="tx1"/>
                </a:solidFill>
              </a:rPr>
              <a:t>If there are still details lacking after we have provided an answer to your questions, or you think of a question after the session has ended, please feel free to reach out to the Contact Centre and they will address your question individually.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25</a:t>
            </a:fld>
            <a:endParaRPr lang="en-JM"/>
          </a:p>
        </p:txBody>
      </p:sp>
    </p:spTree>
    <p:extLst>
      <p:ext uri="{BB962C8B-B14F-4D97-AF65-F5344CB8AC3E}">
        <p14:creationId xmlns:p14="http://schemas.microsoft.com/office/powerpoint/2010/main" val="66101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the timelines for the Spring Project Grant Competition. </a:t>
            </a:r>
          </a:p>
          <a:p>
            <a:endParaRPr lang="en-US" baseline="0" dirty="0"/>
          </a:p>
          <a:p>
            <a:pPr marL="0" marR="0" lvl="0" indent="0" algn="l" defTabSz="914400" rtl="0" eaLnBrk="1" fontAlgn="ctr" latinLnBrk="0" hangingPunct="1">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One note about the Full Application</a:t>
            </a:r>
            <a:r>
              <a:rPr lang="en-US" sz="1200" b="0" i="0" u="none" strike="noStrike" kern="1200" baseline="0" dirty="0">
                <a:solidFill>
                  <a:schemeClr val="tx1"/>
                </a:solidFill>
                <a:effectLst/>
                <a:latin typeface="+mn-lt"/>
                <a:ea typeface="+mn-ea"/>
                <a:cs typeface="+mn-cs"/>
              </a:rPr>
              <a:t> Deadline </a:t>
            </a:r>
            <a:r>
              <a:rPr lang="en-US" sz="1200" b="1" i="0" u="none" strike="noStrike" kern="1200" baseline="0" dirty="0" err="1">
                <a:solidFill>
                  <a:schemeClr val="tx1"/>
                </a:solidFill>
                <a:effectLst/>
                <a:latin typeface="+mn-lt"/>
                <a:ea typeface="+mn-ea"/>
                <a:cs typeface="+mn-cs"/>
              </a:rPr>
              <a:t>ResearchNet</a:t>
            </a:r>
            <a:r>
              <a:rPr lang="en-US" sz="1200" b="1" i="0" u="none" strike="noStrike" kern="1200" baseline="0" dirty="0">
                <a:solidFill>
                  <a:schemeClr val="tx1"/>
                </a:solidFill>
                <a:effectLst/>
                <a:latin typeface="+mn-lt"/>
                <a:ea typeface="+mn-ea"/>
                <a:cs typeface="+mn-cs"/>
              </a:rPr>
              <a:t> closes on September 14, 2023 at 8.00 pm Eastern time. </a:t>
            </a:r>
            <a:r>
              <a:rPr lang="en-US" sz="1800" dirty="0">
                <a:effectLst/>
                <a:latin typeface="Segoe UI" panose="020B0502040204020203" pitchFamily="34" charset="0"/>
              </a:rPr>
              <a:t>We cannot emphasize this enough: please do NOT submit your application at 7:59pm. Should you encounter any technical difficulties, and it pushes you past 7:59.59, this WILL prevent you from being able to submit. </a:t>
            </a:r>
            <a:r>
              <a:rPr lang="en-US" sz="1200" kern="1200" dirty="0">
                <a:solidFill>
                  <a:schemeClr val="tx1"/>
                </a:solidFill>
                <a:effectLst/>
                <a:latin typeface="+mn-lt"/>
                <a:ea typeface="+mn-ea"/>
                <a:cs typeface="+mn-cs"/>
              </a:rPr>
              <a:t>You will then have to get in touch with our Contact Centre. </a:t>
            </a:r>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3</a:t>
            </a:fld>
            <a:endParaRPr lang="en-JM"/>
          </a:p>
        </p:txBody>
      </p:sp>
    </p:spTree>
    <p:extLst>
      <p:ext uri="{BB962C8B-B14F-4D97-AF65-F5344CB8AC3E}">
        <p14:creationId xmlns:p14="http://schemas.microsoft.com/office/powerpoint/2010/main" val="4275059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lnSpc>
                <a:spcPct val="107000"/>
              </a:lnSpc>
              <a:spcBef>
                <a:spcPts val="0"/>
              </a:spcBef>
              <a:spcAft>
                <a:spcPts val="0"/>
              </a:spcAft>
            </a:pPr>
            <a:r>
              <a:rPr lang="en-US" sz="1100" b="1" u="sng" kern="100" dirty="0">
                <a:effectLst/>
                <a:latin typeface="Calibri" panose="020F0502020204030204" pitchFamily="34" charset="0"/>
                <a:ea typeface="Calibri" panose="020F0502020204030204" pitchFamily="34" charset="0"/>
                <a:cs typeface="Times New Roman" panose="02020603050405020304" pitchFamily="18" charset="0"/>
              </a:rPr>
              <a:t>A few words about the formatting guidelines: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When preparing your application, CIHR expects that you will adhere to all applicable instructions and requirements.  </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This includes the following:</a:t>
            </a:r>
          </a:p>
          <a:p>
            <a:pPr marL="342900" marR="0" lvl="0" indent="-342900">
              <a:lnSpc>
                <a:spcPct val="107000"/>
              </a:lnSpc>
              <a:spcBef>
                <a:spcPts val="0"/>
              </a:spcBef>
              <a:spcAft>
                <a:spcPts val="0"/>
              </a:spcAft>
              <a:buFont typeface="Calibri" panose="020F0502020204030204" pitchFamily="34" charset="0"/>
              <a:buChar char="-"/>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Font: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New this competition, your application </a:t>
            </a:r>
            <a:r>
              <a:rPr lang="en-US" sz="1100" b="1" u="sng" kern="100" dirty="0">
                <a:effectLst/>
                <a:latin typeface="Calibri" panose="020F0502020204030204" pitchFamily="34" charset="0"/>
                <a:ea typeface="Calibri" panose="020F0502020204030204" pitchFamily="34" charset="0"/>
                <a:cs typeface="Times New Roman" panose="02020603050405020304" pitchFamily="18" charset="0"/>
              </a:rPr>
              <a:t>must</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be written in Times New Roman font</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12 point font size</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black color type</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Do not use condensed fonts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Use normal/standard character spacing</a:t>
            </a:r>
          </a:p>
          <a:p>
            <a:pPr marL="742950" marR="0" lvl="1" indent="-285750">
              <a:lnSpc>
                <a:spcPct val="107000"/>
              </a:lnSpc>
              <a:spcBef>
                <a:spcPts val="0"/>
              </a:spcBef>
              <a:spcAft>
                <a:spcPts val="0"/>
              </a:spcAft>
              <a:buFont typeface="Courier New" panose="02070309020205020404" pitchFamily="49" charset="0"/>
              <a:buChar char="o"/>
            </a:pPr>
            <a:endParaRPr lang="en-US" sz="1100" kern="100" dirty="0">
              <a:effectLst/>
              <a:latin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Courier New" panose="02070309020205020404" pitchFamily="49" charset="0"/>
              <a:buNone/>
            </a:pPr>
            <a:r>
              <a:rPr lang="en-US" sz="2400" dirty="0"/>
              <a:t>We have heard a lot of requests for clarity from the community related to whether different fonts can be used in figures, graphs, etc. It's not required that those adhere to the TNR font, but they should be legible. The importance of maintaining the TNR font in the body of the proposal is to ensure that the same amount of space is available to all applicants to present their research proposal. </a:t>
            </a:r>
          </a:p>
          <a:p>
            <a:pPr marL="457200" marR="0" lvl="1" indent="0">
              <a:lnSpc>
                <a:spcPct val="107000"/>
              </a:lnSpc>
              <a:spcBef>
                <a:spcPts val="0"/>
              </a:spcBef>
              <a:spcAft>
                <a:spcPts val="0"/>
              </a:spcAft>
              <a:buFont typeface="Courier New" panose="02070309020205020404" pitchFamily="49" charset="0"/>
              <a:buNone/>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Line spacing: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 minimum of single line spacing is required. Do not use narrow line spacing. We consider it a form of cheating when you use anything else as you are trying to gain more space, which is not fair to other applicants. For example, to set your line spacing correctly use the following settings:</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In </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Microsoft Word:</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go to the Paragraph settings and select the line spacing option “single”.</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In </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Apple Pages:</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go to the Format sidebar and select “Lines” with a value of 1.</a:t>
            </a:r>
          </a:p>
          <a:p>
            <a:pPr marL="342900" marR="0" lvl="0" indent="-342900">
              <a:lnSpc>
                <a:spcPct val="107000"/>
              </a:lnSpc>
              <a:spcBef>
                <a:spcPts val="0"/>
              </a:spcBef>
              <a:spcAft>
                <a:spcPts val="0"/>
              </a:spcAft>
              <a:buFont typeface="Calibri" panose="020F0502020204030204" pitchFamily="34" charset="0"/>
              <a:buChar char="-"/>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Margins</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No less than 2 cm (3/4 inch) on all sides</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Ensure that your figures do not fall outside of the margins. </a:t>
            </a:r>
          </a:p>
          <a:p>
            <a:pPr marL="742950" marR="0" lvl="1" indent="-285750">
              <a:lnSpc>
                <a:spcPct val="107000"/>
              </a:lnSpc>
              <a:spcBef>
                <a:spcPts val="0"/>
              </a:spcBef>
              <a:spcAft>
                <a:spcPts val="0"/>
              </a:spcAft>
              <a:buFont typeface="Courier New" panose="02070309020205020404" pitchFamily="49" charset="0"/>
              <a:buChar char="o"/>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Page size</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Courier New" panose="02070309020205020404" pitchFamily="49" charset="0"/>
              <a:buChar char="o"/>
            </a:pPr>
            <a:r>
              <a:rPr lang="en-US" sz="1600" dirty="0">
                <a:latin typeface="Arial"/>
                <a:cs typeface="Arial"/>
              </a:rPr>
              <a:t>Use only 8.5 X 11 inches or 21.25 X 27.5 cm letter size</a:t>
            </a:r>
          </a:p>
          <a:p>
            <a:pPr marL="457200" marR="0" lvl="1" indent="0">
              <a:lnSpc>
                <a:spcPct val="107000"/>
              </a:lnSpc>
              <a:spcBef>
                <a:spcPts val="0"/>
              </a:spcBef>
              <a:spcAft>
                <a:spcPts val="0"/>
              </a:spcAft>
              <a:buFont typeface="Courier New" panose="02070309020205020404" pitchFamily="49" charset="0"/>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You can use bold, underline and/or italics to make key concepts and phrases stand out; however, it cannot be emphasized enough that the reviewers do notice a divergence from the guidelines, and this can negatively impact their appreciation of the application. Don’t make it hard for them to read your application.</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As an example, try not to present a block of fully justified text spanning multiple pages.</a:t>
            </a:r>
          </a:p>
          <a:p>
            <a:pPr marL="0" marR="0">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And finally, if your application does not meet these requirements, CIHR reserves the right to withdraw your application.</a:t>
            </a:r>
          </a:p>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4</a:t>
            </a:fld>
            <a:endParaRPr lang="en-JM"/>
          </a:p>
        </p:txBody>
      </p:sp>
    </p:spTree>
    <p:extLst>
      <p:ext uri="{BB962C8B-B14F-4D97-AF65-F5344CB8AC3E}">
        <p14:creationId xmlns:p14="http://schemas.microsoft.com/office/powerpoint/2010/main" val="40231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0" i="0" dirty="0">
                <a:solidFill>
                  <a:srgbClr val="333333"/>
                </a:solidFill>
                <a:effectLst/>
                <a:latin typeface="Helvetica Neue"/>
              </a:rPr>
              <a:t>In alignment with the </a:t>
            </a:r>
            <a:r>
              <a:rPr lang="en-US" sz="1800" b="0" i="0" u="sng" dirty="0">
                <a:solidFill>
                  <a:srgbClr val="295376"/>
                </a:solidFill>
                <a:effectLst/>
                <a:latin typeface="Helvetica Neue"/>
                <a:hlinkClick r:id="rId3"/>
              </a:rPr>
              <a:t>San Francisco Declaration on Research Assessment, or DORA</a:t>
            </a:r>
            <a:r>
              <a:rPr lang="en-US" sz="1800" b="0" i="0" dirty="0">
                <a:solidFill>
                  <a:srgbClr val="333333"/>
                </a:solidFill>
                <a:effectLst/>
                <a:latin typeface="Helvetica Neue"/>
              </a:rPr>
              <a:t>, CIHR has updated our program materials to reflect that research output is to be assessed broadly by taking into consideration a range of contributions and impacts. </a:t>
            </a:r>
            <a:r>
              <a:rPr lang="en-US" sz="1800" b="0" i="0" dirty="0">
                <a:solidFill>
                  <a:srgbClr val="000000"/>
                </a:solidFill>
                <a:effectLst/>
              </a:rPr>
              <a:t>Reviewers are directed to consider a broad range of research contributions and impacts in research assessment. </a:t>
            </a:r>
            <a:r>
              <a:rPr lang="en-US" sz="1800" b="0" i="0" dirty="0">
                <a:solidFill>
                  <a:srgbClr val="333333"/>
                </a:solidFill>
                <a:effectLst/>
                <a:latin typeface="Helvetica Neue"/>
              </a:rPr>
              <a:t>Reviewers are directed to </a:t>
            </a:r>
            <a:r>
              <a:rPr lang="en-US" sz="2800" b="0" i="0" dirty="0">
                <a:solidFill>
                  <a:srgbClr val="000000"/>
                </a:solidFill>
                <a:effectLst/>
              </a:rPr>
              <a:t>avoid using metrics, like the number of publications and citations, and size or number of research grants, in isolation and to avoid using journal-based metrics, for example Journal Impact Factors, as surrogate measures of quality and impact.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2800" b="0" i="0" dirty="0">
              <a:solidFill>
                <a:srgbClr val="000000"/>
              </a:solidFill>
              <a:effectLst/>
              <a:latin typeface="Helvetica Neue"/>
              <a:cs typeface="Times New Roman" panose="02020603050405020304" pitchFamily="18" charset="0"/>
            </a:endParaRPr>
          </a:p>
          <a:p>
            <a:pPr algn="l">
              <a:buFont typeface="Arial" panose="020B0604020202020204" pitchFamily="34" charset="0"/>
              <a:buNone/>
            </a:pPr>
            <a:r>
              <a:rPr lang="en-US" sz="2800" b="0" i="0" dirty="0">
                <a:solidFill>
                  <a:srgbClr val="000000"/>
                </a:solidFill>
                <a:effectLst/>
                <a:latin typeface="Helvetica Neue"/>
                <a:cs typeface="Times New Roman" panose="02020603050405020304" pitchFamily="18" charset="0"/>
              </a:rPr>
              <a:t>As such, applicants are encouraged to:</a:t>
            </a:r>
          </a:p>
          <a:p>
            <a:pPr marL="285750" indent="-285750" algn="just">
              <a:spcBef>
                <a:spcPts val="0"/>
              </a:spcBef>
              <a:spcAft>
                <a:spcPts val="600"/>
              </a:spcAft>
              <a:buFont typeface="Arial" panose="020B0604020202020204" pitchFamily="34" charset="0"/>
              <a:buChar char="•"/>
            </a:pPr>
            <a:r>
              <a:rPr lang="en-US" sz="1200" dirty="0">
                <a:solidFill>
                  <a:srgbClr val="333333"/>
                </a:solidFill>
                <a:effectLst/>
                <a:latin typeface="Helvetica Neue"/>
                <a:ea typeface="Times New Roman" panose="02020603050405020304" pitchFamily="18" charset="0"/>
                <a:cs typeface="Times New Roman" panose="02020603050405020304" pitchFamily="18" charset="0"/>
              </a:rPr>
              <a:t>Think broadly when choosing contributions and impacts to highlight</a:t>
            </a:r>
          </a:p>
          <a:p>
            <a:pPr marL="285750" indent="-285750" algn="just">
              <a:spcBef>
                <a:spcPts val="0"/>
              </a:spcBef>
              <a:spcAft>
                <a:spcPts val="600"/>
              </a:spcAft>
              <a:buFont typeface="Arial" panose="020B0604020202020204" pitchFamily="34" charset="0"/>
              <a:buChar char="•"/>
            </a:pPr>
            <a:r>
              <a:rPr lang="en-US" sz="1200" dirty="0">
                <a:solidFill>
                  <a:srgbClr val="333333"/>
                </a:solidFill>
                <a:effectLst/>
                <a:latin typeface="Helvetica Neue"/>
                <a:ea typeface="Times New Roman" panose="02020603050405020304" pitchFamily="18" charset="0"/>
                <a:cs typeface="Times New Roman" panose="02020603050405020304" pitchFamily="18" charset="0"/>
              </a:rPr>
              <a:t>Include indicators of quality, for example, distinctions-based, meaningful and culturally safe health research, and impact, for example, influence on policy and practice, health and societal outcomes</a:t>
            </a:r>
          </a:p>
          <a:p>
            <a:pPr marL="285750" indent="-285750" algn="just">
              <a:spcBef>
                <a:spcPts val="0"/>
              </a:spcBef>
              <a:spcAft>
                <a:spcPts val="600"/>
              </a:spcAft>
              <a:buFont typeface="Arial" panose="020B0604020202020204" pitchFamily="34" charset="0"/>
              <a:buChar char="•"/>
            </a:pPr>
            <a:r>
              <a:rPr lang="en-US" sz="1200" dirty="0">
                <a:solidFill>
                  <a:srgbClr val="333333"/>
                </a:solidFill>
                <a:effectLst/>
                <a:latin typeface="Helvetica Neue"/>
                <a:ea typeface="Times New Roman" panose="02020603050405020304" pitchFamily="18" charset="0"/>
                <a:cs typeface="Times New Roman" panose="02020603050405020304" pitchFamily="18" charset="0"/>
              </a:rPr>
              <a:t>If relevant, provide context to support peer reviewers in assessing your track record</a:t>
            </a:r>
          </a:p>
          <a:p>
            <a:pPr marL="0" indent="0" algn="just">
              <a:spcBef>
                <a:spcPts val="0"/>
              </a:spcBef>
              <a:spcAft>
                <a:spcPts val="600"/>
              </a:spcAft>
              <a:buFont typeface="Arial" panose="020B0604020202020204" pitchFamily="34" charset="0"/>
              <a:buNone/>
            </a:pPr>
            <a:endParaRPr lang="en-US" sz="1200" dirty="0">
              <a:solidFill>
                <a:srgbClr val="333333"/>
              </a:solidFill>
              <a:effectLst/>
              <a:latin typeface="Helvetica Neue"/>
              <a:cs typeface="Times New Roman" panose="02020603050405020304" pitchFamily="18" charset="0"/>
            </a:endParaRPr>
          </a:p>
          <a:p>
            <a:pPr algn="just">
              <a:lnSpc>
                <a:spcPct val="107000"/>
              </a:lnSpc>
              <a:spcBef>
                <a:spcPts val="0"/>
              </a:spcBef>
              <a:spcAft>
                <a:spcPts val="0"/>
              </a:spcAft>
            </a:pPr>
            <a:r>
              <a:rPr lang="en-US" sz="1200" dirty="0">
                <a:solidFill>
                  <a:srgbClr val="333333"/>
                </a:solidFill>
                <a:effectLst/>
                <a:latin typeface="Helvetica Neue"/>
                <a:cs typeface="Times New Roman" panose="02020603050405020304" pitchFamily="18" charset="0"/>
              </a:rPr>
              <a:t>Reference: CIHR DORA Webpage: https://cihr-irsc.gc.ca/e/51731.html</a:t>
            </a:r>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5</a:t>
            </a:fld>
            <a:endParaRPr lang="en-JM"/>
          </a:p>
        </p:txBody>
      </p:sp>
    </p:spTree>
    <p:extLst>
      <p:ext uri="{BB962C8B-B14F-4D97-AF65-F5344CB8AC3E}">
        <p14:creationId xmlns:p14="http://schemas.microsoft.com/office/powerpoint/2010/main" val="272728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previous consultations with the community regarding the implementation of security enhancements in </a:t>
            </a:r>
            <a:r>
              <a:rPr lang="en-US" dirty="0" err="1"/>
              <a:t>ResearchNet</a:t>
            </a:r>
            <a:r>
              <a:rPr lang="en-US" dirty="0"/>
              <a:t>, the most common theme identified as a barrier was the delegation of tasks. As such, implementation of the Manage Access task to </a:t>
            </a:r>
            <a:r>
              <a:rPr lang="en-US" dirty="0" err="1"/>
              <a:t>ResearchNet</a:t>
            </a:r>
            <a:r>
              <a:rPr lang="en-US" dirty="0"/>
              <a:t> was created to allow research teams to easily and securely collaborate on applications.</a:t>
            </a:r>
          </a:p>
          <a:p>
            <a:pPr>
              <a:defRPr/>
            </a:pPr>
            <a:endParaRPr lang="en-US" dirty="0"/>
          </a:p>
          <a:p>
            <a:pPr>
              <a:defRPr/>
            </a:pPr>
            <a:r>
              <a:rPr lang="en-US" dirty="0"/>
              <a:t>This new optional task allows a Nominated Principal Applicant (NPA) to delegate access to a maximum of five [5] individuals.</a:t>
            </a:r>
            <a:endParaRPr lang="en-US" dirty="0">
              <a:cs typeface="Calibri"/>
            </a:endParaRPr>
          </a:p>
          <a:p>
            <a:endParaRPr lang="en-US" dirty="0">
              <a:cs typeface="Calibri"/>
            </a:endParaRPr>
          </a:p>
          <a:p>
            <a:pPr algn="just">
              <a:spcBef>
                <a:spcPts val="600"/>
              </a:spcBef>
            </a:pPr>
            <a:r>
              <a:rPr lang="en-US" dirty="0"/>
              <a:t>Individuals with delegated access:</a:t>
            </a:r>
            <a:endParaRPr lang="en-US" dirty="0">
              <a:cs typeface="Calibri"/>
            </a:endParaRPr>
          </a:p>
          <a:p>
            <a:pPr marL="742950" lvl="1" indent="-285750" algn="just">
              <a:spcBef>
                <a:spcPts val="600"/>
              </a:spcBef>
              <a:spcAft>
                <a:spcPts val="600"/>
              </a:spcAft>
              <a:buFont typeface="Arial"/>
              <a:buChar char="•"/>
            </a:pPr>
            <a:r>
              <a:rPr lang="en-US" dirty="0"/>
              <a:t>Can support the completion of </a:t>
            </a:r>
            <a:r>
              <a:rPr lang="en-US" dirty="0" err="1"/>
              <a:t>eSubmission</a:t>
            </a:r>
            <a:r>
              <a:rPr lang="en-US" dirty="0"/>
              <a:t> tasks in collaboration with others</a:t>
            </a:r>
            <a:endParaRPr lang="en-US" dirty="0">
              <a:cs typeface="Calibri"/>
            </a:endParaRPr>
          </a:p>
          <a:p>
            <a:pPr marL="742950" lvl="1" indent="-285750" algn="just">
              <a:spcBef>
                <a:spcPts val="600"/>
              </a:spcBef>
              <a:spcAft>
                <a:spcPts val="600"/>
              </a:spcAft>
              <a:buFont typeface="Arial"/>
              <a:buChar char="•"/>
            </a:pPr>
            <a:r>
              <a:rPr lang="en-US" dirty="0"/>
              <a:t>Require their own </a:t>
            </a:r>
            <a:r>
              <a:rPr lang="en-US" dirty="0" err="1"/>
              <a:t>ResearchNet</a:t>
            </a:r>
            <a:r>
              <a:rPr lang="en-US" dirty="0"/>
              <a:t> account</a:t>
            </a:r>
            <a:endParaRPr lang="en-US" dirty="0">
              <a:cs typeface="Calibri"/>
            </a:endParaRPr>
          </a:p>
          <a:p>
            <a:pPr marL="742950" lvl="1" indent="-285750" algn="just">
              <a:spcBef>
                <a:spcPts val="600"/>
              </a:spcBef>
              <a:spcAft>
                <a:spcPts val="600"/>
              </a:spcAft>
              <a:buFont typeface="Arial"/>
              <a:buChar char="•"/>
            </a:pPr>
            <a:r>
              <a:rPr lang="en-US" dirty="0"/>
              <a:t>Do not require a CIHR PIN</a:t>
            </a:r>
            <a:endParaRPr lang="en-US" dirty="0">
              <a:cs typeface="Calibri"/>
            </a:endParaRPr>
          </a:p>
          <a:p>
            <a:pPr marL="742950" lvl="1" indent="-285750" algn="just">
              <a:spcBef>
                <a:spcPts val="600"/>
              </a:spcBef>
              <a:spcAft>
                <a:spcPts val="600"/>
              </a:spcAft>
              <a:buFont typeface="Arial"/>
              <a:buChar char="•"/>
            </a:pPr>
            <a:r>
              <a:rPr lang="en-US" dirty="0"/>
              <a:t>Cannot access or view any participant Self-Identification Questionnaire Information</a:t>
            </a:r>
            <a:endParaRPr lang="en-US" dirty="0">
              <a:cs typeface="Calibri"/>
            </a:endParaRPr>
          </a:p>
          <a:p>
            <a:pPr marL="742950" lvl="1" indent="-285750" algn="just">
              <a:spcBef>
                <a:spcPts val="600"/>
              </a:spcBef>
              <a:spcAft>
                <a:spcPts val="600"/>
              </a:spcAft>
              <a:buFont typeface="Arial"/>
              <a:buChar char="•"/>
            </a:pPr>
            <a:r>
              <a:rPr lang="en-US" dirty="0"/>
              <a:t>Cannot access NPA Current/Completed or Inactive activities in which they are not delegated</a:t>
            </a:r>
            <a:endParaRPr lang="en-US" dirty="0">
              <a:cs typeface="Calibri"/>
            </a:endParaRPr>
          </a:p>
          <a:p>
            <a:pPr marL="742950" lvl="1" indent="-285750" algn="just">
              <a:spcBef>
                <a:spcPts val="600"/>
              </a:spcBef>
              <a:spcAft>
                <a:spcPts val="600"/>
              </a:spcAft>
              <a:buFont typeface="Arial"/>
              <a:buChar char="•"/>
            </a:pPr>
            <a:r>
              <a:rPr lang="en-US" dirty="0"/>
              <a:t>Cannot submit the application</a:t>
            </a:r>
            <a:endParaRPr lang="en-US" dirty="0">
              <a:cs typeface="Calibri"/>
            </a:endParaRPr>
          </a:p>
          <a:p>
            <a:pPr algn="just">
              <a:lnSpc>
                <a:spcPct val="107000"/>
              </a:lnSpc>
              <a:spcBef>
                <a:spcPts val="0"/>
              </a:spcBef>
              <a:spcAft>
                <a:spcPts val="0"/>
              </a:spcAft>
            </a:pPr>
            <a:endParaRPr lang="en-US" sz="1800" dirty="0">
              <a:solidFill>
                <a:srgbClr val="333333"/>
              </a:solidFill>
              <a:effectLst/>
              <a:latin typeface="Helvetica Neue"/>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Segoe UI" panose="020B0502040204020203" pitchFamily="34" charset="0"/>
              </a:rPr>
              <a:t>Of note, the task has been designed to allow for delegation of application responsibilities, but not to have several delegates working on the application simultaneously, as task saves are independent of each other. Should two individuals collaborate on the same task concurrently, only the last person who saves their work will have their content retained. As a result, we recommend the NPA consider coordinating the contribution of work on tasks to ensure</a:t>
            </a:r>
            <a:r>
              <a:rPr lang="en-US" sz="1800" dirty="0">
                <a:effectLst/>
                <a:latin typeface="Segoe UI" panose="020B0502040204020203" pitchFamily="34" charset="0"/>
                <a:ea typeface="Times New Roman" panose="02020603050405020304" pitchFamily="18" charset="0"/>
                <a:cs typeface="Segoe UI" panose="020B0502040204020203" pitchFamily="34" charset="0"/>
              </a:rPr>
              <a:t> </a:t>
            </a:r>
            <a:r>
              <a:rPr lang="en-US" sz="1800" dirty="0">
                <a:effectLst/>
                <a:latin typeface="Arial" panose="020B0604020202020204" pitchFamily="34" charset="0"/>
                <a:ea typeface="Times New Roman" panose="02020603050405020304" pitchFamily="18" charset="0"/>
              </a:rPr>
              <a:t>only one person is working on a specific task at a time. </a:t>
            </a:r>
            <a:endParaRPr lang="en-US" sz="18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6</a:t>
            </a:fld>
            <a:endParaRPr lang="en-JM"/>
          </a:p>
        </p:txBody>
      </p:sp>
    </p:spTree>
    <p:extLst>
      <p:ext uri="{BB962C8B-B14F-4D97-AF65-F5344CB8AC3E}">
        <p14:creationId xmlns:p14="http://schemas.microsoft.com/office/powerpoint/2010/main" val="2986155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Completing CVs: </a:t>
            </a:r>
            <a:r>
              <a:rPr lang="en-US" sz="1200" kern="1200" dirty="0">
                <a:solidFill>
                  <a:schemeClr val="tx1"/>
                </a:solidFill>
                <a:effectLst/>
                <a:latin typeface="+mn-lt"/>
                <a:ea typeface="+mn-ea"/>
                <a:cs typeface="+mn-cs"/>
              </a:rPr>
              <a:t>A reminder that all participants, except for collaborators (although we want their PINs), are required to submit a CV that is completed </a:t>
            </a:r>
            <a:r>
              <a:rPr lang="en-US" dirty="0"/>
              <a:t>via the Canadian Common CV (CCV) interface</a:t>
            </a:r>
            <a:r>
              <a:rPr lang="en-US" sz="1200" kern="1200" dirty="0">
                <a:solidFill>
                  <a:schemeClr val="tx1"/>
                </a:solidFill>
                <a:effectLst/>
                <a:latin typeface="+mn-lt"/>
                <a:ea typeface="+mn-ea"/>
                <a:cs typeface="+mn-cs"/>
              </a:rPr>
              <a:t>.</a:t>
            </a:r>
            <a:r>
              <a:rPr lang="en-US" dirty="0"/>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Canadian academic applicants </a:t>
            </a:r>
            <a:r>
              <a:rPr lang="en-US" sz="1200" b="1" kern="1200" dirty="0">
                <a:solidFill>
                  <a:schemeClr val="tx1"/>
                </a:solidFill>
                <a:effectLst/>
                <a:latin typeface="+mn-lt"/>
                <a:ea typeface="+mn-ea"/>
                <a:cs typeface="+mn-cs"/>
              </a:rPr>
              <a:t>MUST</a:t>
            </a:r>
            <a:r>
              <a:rPr lang="en-US" sz="1200" kern="1200" dirty="0">
                <a:solidFill>
                  <a:schemeClr val="tx1"/>
                </a:solidFill>
                <a:effectLst/>
                <a:latin typeface="+mn-lt"/>
                <a:ea typeface="+mn-ea"/>
                <a:cs typeface="+mn-cs"/>
              </a:rPr>
              <a:t> submit the CIHR </a:t>
            </a:r>
            <a:r>
              <a:rPr lang="en-US" sz="1200" kern="1200" dirty="0" err="1">
                <a:solidFill>
                  <a:schemeClr val="tx1"/>
                </a:solidFill>
                <a:effectLst/>
                <a:latin typeface="+mn-lt"/>
                <a:ea typeface="+mn-ea"/>
                <a:cs typeface="+mn-cs"/>
              </a:rPr>
              <a:t>Biosketch</a:t>
            </a:r>
            <a:r>
              <a:rPr lang="en-US" sz="1200" kern="1200" dirty="0">
                <a:solidFill>
                  <a:schemeClr val="tx1"/>
                </a:solidFill>
                <a:effectLst/>
                <a:latin typeface="+mn-lt"/>
                <a:ea typeface="+mn-ea"/>
                <a:cs typeface="+mn-cs"/>
              </a:rPr>
              <a:t> CV.</a:t>
            </a:r>
            <a:r>
              <a:rPr lang="en-US" dirty="0"/>
              <a:t> </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knowledge users, non-academics, Indigenous organizations, and international applicants have the option to submit either the </a:t>
            </a:r>
            <a:r>
              <a:rPr lang="en-US" sz="1200" kern="1200" dirty="0" err="1">
                <a:solidFill>
                  <a:schemeClr val="tx1"/>
                </a:solidFill>
                <a:effectLst/>
                <a:latin typeface="+mn-lt"/>
                <a:ea typeface="+mn-ea"/>
                <a:cs typeface="+mn-cs"/>
              </a:rPr>
              <a:t>Biosketch</a:t>
            </a:r>
            <a:r>
              <a:rPr lang="en-US" sz="1200" kern="1200" dirty="0">
                <a:solidFill>
                  <a:schemeClr val="tx1"/>
                </a:solidFill>
                <a:effectLst/>
                <a:latin typeface="+mn-lt"/>
                <a:ea typeface="+mn-ea"/>
                <a:cs typeface="+mn-cs"/>
              </a:rPr>
              <a:t> CV or an applicant profile CV.</a:t>
            </a:r>
            <a:r>
              <a:rPr lang="en-US" dirty="0"/>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To complete an Applicant Profile CV, download the </a:t>
            </a:r>
            <a:r>
              <a:rPr lang="en-US" sz="1200" u="sng" kern="1200" dirty="0">
                <a:solidFill>
                  <a:schemeClr val="tx1"/>
                </a:solidFill>
                <a:effectLst/>
                <a:latin typeface="+mn-lt"/>
                <a:ea typeface="+mn-ea"/>
                <a:cs typeface="+mn-cs"/>
                <a:hlinkClick r:id="rId3"/>
              </a:rPr>
              <a:t>Applicant Profile CV</a:t>
            </a:r>
            <a:r>
              <a:rPr lang="en-US" sz="1200" kern="1200" dirty="0">
                <a:solidFill>
                  <a:schemeClr val="tx1"/>
                </a:solidFill>
                <a:effectLst/>
                <a:latin typeface="+mn-lt"/>
                <a:ea typeface="+mn-ea"/>
                <a:cs typeface="+mn-cs"/>
              </a:rPr>
              <a:t> template from CIHR’s website and complete the form as instructed. The completed form should be uploaded in the “Attachments” section in the Participant Information </a:t>
            </a:r>
            <a:r>
              <a:rPr lang="en-US" sz="1200" kern="1200" dirty="0" err="1">
                <a:solidFill>
                  <a:schemeClr val="tx1"/>
                </a:solidFill>
                <a:effectLst/>
                <a:latin typeface="+mn-lt"/>
                <a:ea typeface="+mn-ea"/>
                <a:cs typeface="+mn-cs"/>
              </a:rPr>
              <a:t>SubTask</a:t>
            </a:r>
            <a:r>
              <a:rPr lang="en-US" sz="1200" kern="1200" dirty="0">
                <a:solidFill>
                  <a:schemeClr val="tx1"/>
                </a:solidFill>
                <a:effectLst/>
                <a:latin typeface="+mn-lt"/>
                <a:ea typeface="+mn-ea"/>
                <a:cs typeface="+mn-cs"/>
              </a:rPr>
              <a:t>. </a:t>
            </a:r>
            <a:r>
              <a:rPr lang="en-US" sz="1800" dirty="0">
                <a:effectLst/>
                <a:latin typeface="Calibri"/>
                <a:ea typeface="Calibri" panose="020F0502020204030204" pitchFamily="34" charset="0"/>
                <a:cs typeface="Calibri"/>
              </a:rPr>
              <a:t>Although the Applicant Profile CV may not exceed three pages, there are no section restrictions; therefore, each applicant can choose what to emphasize; however, p</a:t>
            </a:r>
            <a:r>
              <a:rPr lang="en-US" sz="2800" b="0" i="0" dirty="0">
                <a:solidFill>
                  <a:srgbClr val="333333"/>
                </a:solidFill>
                <a:effectLst/>
                <a:latin typeface="Helvetica Neue"/>
              </a:rPr>
              <a:t>ersonal information should not be included in the Application Profile CV. </a:t>
            </a:r>
            <a:r>
              <a:rPr lang="en-US" sz="1800" dirty="0">
                <a:effectLst/>
                <a:latin typeface="Calibri"/>
                <a:ea typeface="Calibri" panose="020F0502020204030204" pitchFamily="34" charset="0"/>
                <a:cs typeface="Calibri"/>
              </a:rPr>
              <a:t>For non-academics, it is possible that not all sections are applicable.</a:t>
            </a:r>
            <a:endParaRPr lang="en-US" sz="1200" kern="1200" dirty="0">
              <a:solidFill>
                <a:schemeClr val="tx1"/>
              </a:solidFill>
              <a:effectLst/>
              <a:latin typeface="Calibri"/>
              <a:cs typeface="Calibri"/>
            </a:endParaRPr>
          </a:p>
          <a:p>
            <a:endParaRPr lang="en-US" sz="1000" dirty="0"/>
          </a:p>
          <a:p>
            <a:r>
              <a:rPr lang="en-US" sz="1000" dirty="0"/>
              <a:t>A CV is </a:t>
            </a:r>
            <a:r>
              <a:rPr lang="en-US" sz="1000" b="1" dirty="0"/>
              <a:t>not applicable </a:t>
            </a:r>
            <a:r>
              <a:rPr lang="en-US" sz="1000" dirty="0"/>
              <a:t>for </a:t>
            </a:r>
            <a:r>
              <a:rPr lang="en-US" sz="1000" b="1" dirty="0"/>
              <a:t>Collaborators and will not be considered in the review of the applications</a:t>
            </a:r>
            <a:r>
              <a:rPr lang="en-US" sz="1000" dirty="0"/>
              <a:t>. The contribution and services provided by the Collaborator(s) should be highlighted in the research proposal.</a:t>
            </a:r>
            <a:r>
              <a:rPr lang="en-US" sz="1000" baseline="0" dirty="0"/>
              <a:t> Please provide the CIHR PIN numbers for your collaborators.</a:t>
            </a:r>
            <a:endParaRPr lang="en-US" sz="1000" baseline="0" dirty="0">
              <a:cs typeface="Calibri"/>
            </a:endParaRPr>
          </a:p>
          <a:p>
            <a:endParaRPr lang="en-US" sz="1000" dirty="0"/>
          </a:p>
          <a:p>
            <a:r>
              <a:rPr lang="en-US" sz="1200" kern="1200" dirty="0">
                <a:solidFill>
                  <a:schemeClr val="tx1"/>
                </a:solidFill>
                <a:effectLst/>
                <a:latin typeface="+mn-lt"/>
                <a:ea typeface="+mn-ea"/>
                <a:cs typeface="+mn-cs"/>
              </a:rPr>
              <a:t>Failure to provide the correct CV format for a given role/participant type may negatively impact the evaluation of the application.</a:t>
            </a:r>
            <a:endParaRPr lang="en-US" dirty="0">
              <a:cs typeface="Calibri"/>
            </a:endParaRPr>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7</a:t>
            </a:fld>
            <a:endParaRPr lang="en-JM"/>
          </a:p>
        </p:txBody>
      </p:sp>
    </p:spTree>
    <p:extLst>
      <p:ext uri="{BB962C8B-B14F-4D97-AF65-F5344CB8AC3E}">
        <p14:creationId xmlns:p14="http://schemas.microsoft.com/office/powerpoint/2010/main" val="268851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effectLst/>
                <a:highlight>
                  <a:srgbClr val="FFFFFF"/>
                </a:highlight>
              </a:rPr>
              <a:t>The following</a:t>
            </a:r>
            <a:r>
              <a:rPr lang="en-US" dirty="0">
                <a:highlight>
                  <a:srgbClr val="FFFFFF"/>
                </a:highlight>
              </a:rPr>
              <a:t> </a:t>
            </a:r>
            <a:r>
              <a:rPr lang="en-US" dirty="0">
                <a:effectLst/>
                <a:highlight>
                  <a:srgbClr val="FFFFFF"/>
                </a:highlight>
              </a:rPr>
              <a:t>question </a:t>
            </a:r>
            <a:r>
              <a:rPr lang="en-US" dirty="0">
                <a:highlight>
                  <a:srgbClr val="FFFFFF"/>
                </a:highlight>
              </a:rPr>
              <a:t>was </a:t>
            </a:r>
            <a:r>
              <a:rPr lang="en-US" dirty="0">
                <a:effectLst/>
                <a:highlight>
                  <a:srgbClr val="FFFFFF"/>
                </a:highlight>
              </a:rPr>
              <a:t>added </a:t>
            </a:r>
            <a:r>
              <a:rPr lang="en-US" dirty="0">
                <a:highlight>
                  <a:srgbClr val="FFFFFF"/>
                </a:highlight>
              </a:rPr>
              <a:t>in the Spring 2023 competition </a:t>
            </a:r>
            <a:r>
              <a:rPr lang="en-US" dirty="0">
                <a:effectLst/>
                <a:highlight>
                  <a:srgbClr val="FFFFFF"/>
                </a:highlight>
              </a:rPr>
              <a:t>to</a:t>
            </a:r>
            <a:r>
              <a:rPr lang="en-US" dirty="0">
                <a:highlight>
                  <a:srgbClr val="FFFFFF"/>
                </a:highlight>
              </a:rPr>
              <a:t> </a:t>
            </a:r>
            <a:r>
              <a:rPr lang="en-US" dirty="0">
                <a:effectLst/>
                <a:highlight>
                  <a:srgbClr val="FFFFFF"/>
                </a:highlight>
              </a:rPr>
              <a:t>the</a:t>
            </a:r>
            <a:r>
              <a:rPr lang="en-US" dirty="0">
                <a:highlight>
                  <a:srgbClr val="FFFFFF"/>
                </a:highlight>
              </a:rPr>
              <a:t> </a:t>
            </a:r>
            <a:r>
              <a:rPr lang="en-US" dirty="0">
                <a:effectLst/>
                <a:highlight>
                  <a:srgbClr val="FFFFFF"/>
                </a:highlight>
              </a:rPr>
              <a:t>registration form on</a:t>
            </a:r>
            <a:r>
              <a:rPr lang="en-US" dirty="0">
                <a:highlight>
                  <a:srgbClr val="FFFFFF"/>
                </a:highlight>
              </a:rPr>
              <a:t> </a:t>
            </a:r>
            <a:r>
              <a:rPr lang="en-US" dirty="0" err="1">
                <a:effectLst/>
                <a:highlight>
                  <a:srgbClr val="FFFFFF"/>
                </a:highlight>
              </a:rPr>
              <a:t>ResearchNet</a:t>
            </a:r>
            <a:r>
              <a:rPr lang="en-US" dirty="0">
                <a:effectLst/>
                <a:highlight>
                  <a:srgbClr val="FFFFFF"/>
                </a:highlight>
              </a:rPr>
              <a:t>:</a:t>
            </a:r>
            <a:endParaRPr lang="en-US" dirty="0">
              <a:highlight>
                <a:srgbClr val="FFFFFF"/>
              </a:highlight>
            </a:endParaRPr>
          </a:p>
          <a:p>
            <a:pPr lvl="1" algn="just">
              <a:spcBef>
                <a:spcPts val="0"/>
              </a:spcBef>
              <a:spcAft>
                <a:spcPts val="0"/>
              </a:spcAft>
            </a:pPr>
            <a:endParaRPr lang="en-US" sz="2000" b="1" dirty="0">
              <a:solidFill>
                <a:srgbClr val="333333"/>
              </a:solidFill>
              <a:effectLst/>
              <a:latin typeface="+mn-lt"/>
              <a:ea typeface="Times New Roman" panose="02020603050405020304" pitchFamily="18" charset="0"/>
              <a:cs typeface="Times New Roman" panose="02020603050405020304" pitchFamily="18" charset="0"/>
            </a:endParaRPr>
          </a:p>
          <a:p>
            <a:pPr lvl="1" algn="just">
              <a:spcBef>
                <a:spcPts val="0"/>
              </a:spcBef>
              <a:spcAft>
                <a:spcPts val="0"/>
              </a:spcAft>
            </a:pPr>
            <a:r>
              <a:rPr lang="en-US" sz="2000" b="1" dirty="0">
                <a:solidFill>
                  <a:srgbClr val="333333"/>
                </a:solidFill>
                <a:effectLst/>
                <a:latin typeface="+mn-lt"/>
                <a:ea typeface="Times New Roman" panose="02020603050405020304" pitchFamily="18" charset="0"/>
                <a:cs typeface="Calibri"/>
              </a:rPr>
              <a:t>Is this a resubmission of an unsuccessful application to the same Funding Opportunity?</a:t>
            </a:r>
            <a:endParaRPr lang="en-US" sz="2000" b="1" dirty="0">
              <a:effectLst/>
              <a:highlight>
                <a:srgbClr val="FFFFFF"/>
              </a:highlight>
              <a:latin typeface="+mn-lt"/>
              <a:ea typeface="Times New Roman" panose="02020603050405020304" pitchFamily="18" charset="0"/>
              <a:cs typeface="Calibri"/>
            </a:endParaRPr>
          </a:p>
          <a:p>
            <a:pPr marL="285750" indent="-285750" algn="just">
              <a:spcBef>
                <a:spcPts val="0"/>
              </a:spcBef>
              <a:spcAft>
                <a:spcPts val="0"/>
              </a:spcAft>
              <a:buFont typeface="Arial" panose="020B0604020202020204" pitchFamily="34" charset="0"/>
              <a:buChar char="•"/>
            </a:pPr>
            <a:endParaRPr lang="en-US" sz="1800" dirty="0">
              <a:solidFill>
                <a:srgbClr val="333333"/>
              </a:solidFill>
              <a:effectLst/>
              <a:latin typeface="Helvetica Neue"/>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800" dirty="0">
                <a:solidFill>
                  <a:srgbClr val="333333"/>
                </a:solidFill>
                <a:effectLst/>
                <a:latin typeface="Helvetica Neue"/>
                <a:ea typeface="Times New Roman" panose="02020603050405020304" pitchFamily="18" charset="0"/>
                <a:cs typeface="Times New Roman" panose="02020603050405020304" pitchFamily="18" charset="0"/>
              </a:rPr>
              <a:t>Only answer “yes” if this application is a resubmission of a previously unsuccessful Project Grant application.</a:t>
            </a:r>
            <a:r>
              <a:rPr lang="en-US" sz="1800" dirty="0">
                <a:solidFill>
                  <a:srgbClr val="333333"/>
                </a:solidFill>
                <a:latin typeface="Helvetica Neue"/>
                <a:ea typeface="Times New Roman" panose="02020603050405020304" pitchFamily="18" charset="0"/>
                <a:cs typeface="Times New Roman" panose="02020603050405020304" pitchFamily="18" charset="0"/>
              </a:rPr>
              <a:t> </a:t>
            </a:r>
            <a:endParaRPr lang="en-US" sz="1800" dirty="0">
              <a:solidFill>
                <a:srgbClr val="333333"/>
              </a:solidFill>
              <a:effectLst/>
              <a:latin typeface="Helvetica Neue"/>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800" dirty="0">
                <a:solidFill>
                  <a:srgbClr val="333333"/>
                </a:solidFill>
                <a:effectLst/>
                <a:latin typeface="Helvetica Neue"/>
                <a:ea typeface="Times New Roman" panose="02020603050405020304" pitchFamily="18" charset="0"/>
                <a:cs typeface="Times New Roman" panose="02020603050405020304" pitchFamily="18" charset="0"/>
              </a:rPr>
              <a:t>This question appears in the application and your response from your registration will display as read-only and will not be editable.</a:t>
            </a:r>
          </a:p>
          <a:p>
            <a:pPr marL="285750" indent="-285750" algn="just">
              <a:spcBef>
                <a:spcPts val="0"/>
              </a:spcBef>
              <a:spcAft>
                <a:spcPts val="600"/>
              </a:spcAft>
              <a:buFont typeface="Arial" panose="020B0604020202020204" pitchFamily="34" charset="0"/>
              <a:buChar char="•"/>
            </a:pPr>
            <a:r>
              <a:rPr lang="en-US" sz="2800" dirty="0">
                <a:solidFill>
                  <a:srgbClr val="333333"/>
                </a:solidFill>
                <a:latin typeface="Helvetica Neue"/>
                <a:ea typeface="Times New Roman" panose="02020603050405020304" pitchFamily="18" charset="0"/>
                <a:cs typeface="Times New Roman" panose="02020603050405020304" pitchFamily="18" charset="0"/>
              </a:rPr>
              <a:t>This question and response will appear in the peer review version of the applications and be visible to the reviewers.</a:t>
            </a:r>
          </a:p>
          <a:p>
            <a:pPr marL="285750" indent="-285750" algn="just">
              <a:spcBef>
                <a:spcPts val="0"/>
              </a:spcBef>
              <a:spcAft>
                <a:spcPts val="600"/>
              </a:spcAft>
              <a:buFont typeface="Arial" panose="020B0604020202020204" pitchFamily="34" charset="0"/>
              <a:buChar char="•"/>
            </a:pPr>
            <a:r>
              <a:rPr lang="en-US" sz="1800" dirty="0">
                <a:solidFill>
                  <a:srgbClr val="333333"/>
                </a:solidFill>
                <a:effectLst/>
                <a:latin typeface="Helvetica Neue"/>
                <a:ea typeface="Times New Roman" panose="02020603050405020304" pitchFamily="18" charset="0"/>
                <a:cs typeface="Times New Roman" panose="02020603050405020304" pitchFamily="18" charset="0"/>
              </a:rPr>
              <a:t>Reviewers are instructed to treat all applications, including resubmissions, </a:t>
            </a:r>
            <a:r>
              <a:rPr lang="en-US" sz="1800" b="1" dirty="0">
                <a:solidFill>
                  <a:srgbClr val="333333"/>
                </a:solidFill>
                <a:effectLst/>
                <a:latin typeface="Helvetica Neue"/>
                <a:ea typeface="Times New Roman" panose="02020603050405020304" pitchFamily="18" charset="0"/>
                <a:cs typeface="Times New Roman" panose="02020603050405020304" pitchFamily="18" charset="0"/>
              </a:rPr>
              <a:t>as new applications</a:t>
            </a:r>
            <a:r>
              <a:rPr lang="en-US" sz="1800" dirty="0">
                <a:solidFill>
                  <a:srgbClr val="333333"/>
                </a:solidFill>
                <a:effectLst/>
                <a:latin typeface="Helvetica Neue"/>
                <a:ea typeface="Times New Roman" panose="02020603050405020304" pitchFamily="18" charset="0"/>
                <a:cs typeface="Times New Roman" panose="02020603050405020304" pitchFamily="18" charset="0"/>
              </a:rPr>
              <a:t>. This is done in an effort to ensure that all applications are reviewed relative to each other.</a:t>
            </a:r>
          </a:p>
          <a:p>
            <a:pPr marL="285750" indent="-285750" algn="just">
              <a:spcBef>
                <a:spcPts val="0"/>
              </a:spcBef>
              <a:spcAft>
                <a:spcPts val="600"/>
              </a:spcAft>
              <a:buFont typeface="Arial" panose="020B0604020202020204" pitchFamily="34" charset="0"/>
              <a:buChar char="•"/>
            </a:pPr>
            <a:r>
              <a:rPr lang="en-US" sz="2800" dirty="0">
                <a:solidFill>
                  <a:srgbClr val="333333"/>
                </a:solidFill>
                <a:latin typeface="Helvetica Neue"/>
                <a:ea typeface="Times New Roman" panose="02020603050405020304" pitchFamily="18" charset="0"/>
                <a:cs typeface="Times New Roman" panose="02020603050405020304" pitchFamily="18" charset="0"/>
              </a:rPr>
              <a:t>Completing the Response to Previous Reviews section of your application remains optional regardless of your response to this question.</a:t>
            </a:r>
            <a:endParaRPr lang="en-US" sz="2800" dirty="0">
              <a:solidFill>
                <a:srgbClr val="333333"/>
              </a:solidFill>
              <a:ea typeface="Times New Roman" panose="02020603050405020304" pitchFamily="18" charset="0"/>
              <a:cs typeface="Times New Roman" panose="02020603050405020304" pitchFamily="18" charset="0"/>
            </a:endParaRPr>
          </a:p>
          <a:p>
            <a:pPr marL="0" indent="0" algn="just">
              <a:spcBef>
                <a:spcPts val="0"/>
              </a:spcBef>
              <a:spcAft>
                <a:spcPts val="0"/>
              </a:spcAft>
              <a:buFont typeface="Arial" panose="020B0604020202020204" pitchFamily="34" charset="0"/>
              <a:buNone/>
            </a:pPr>
            <a:endParaRPr lang="en-US" sz="1800" dirty="0">
              <a:solidFill>
                <a:srgbClr val="333333"/>
              </a:solidFill>
              <a:effectLst/>
              <a:latin typeface="Helvetica Neue"/>
              <a:ea typeface="Calibri" panose="020F0502020204030204" pitchFamily="34" charset="0"/>
              <a:cs typeface="Times New Roman" panose="02020603050405020304" pitchFamily="18" charset="0"/>
            </a:endParaRPr>
          </a:p>
          <a:p>
            <a:pPr marL="0" indent="0" algn="just">
              <a:spcBef>
                <a:spcPts val="0"/>
              </a:spcBef>
              <a:spcAft>
                <a:spcPts val="0"/>
              </a:spcAft>
              <a:buFont typeface="Arial" panose="020B0604020202020204" pitchFamily="34" charset="0"/>
              <a:buNone/>
            </a:pPr>
            <a:r>
              <a:rPr lang="en-US" sz="1800" b="1" dirty="0">
                <a:solidFill>
                  <a:srgbClr val="333333"/>
                </a:solidFill>
                <a:effectLst/>
                <a:latin typeface="Helvetica Neue"/>
                <a:ea typeface="Calibri" panose="020F0502020204030204" pitchFamily="34" charset="0"/>
                <a:cs typeface="Times New Roman" panose="02020603050405020304" pitchFamily="18" charset="0"/>
              </a:rPr>
              <a:t>DO NOT SAY. BACKPOCKET INFORMATION:</a:t>
            </a:r>
          </a:p>
          <a:p>
            <a:pPr marL="0" indent="0" algn="just">
              <a:spcBef>
                <a:spcPts val="0"/>
              </a:spcBef>
              <a:spcAft>
                <a:spcPts val="0"/>
              </a:spcAft>
              <a:buFont typeface="Arial" panose="020B0604020202020204" pitchFamily="34" charset="0"/>
              <a:buNone/>
            </a:pPr>
            <a:r>
              <a:rPr lang="en-US" sz="2800" dirty="0">
                <a:hlinkClick r:id="rId3"/>
              </a:rPr>
              <a:t>Resubmissions - CIHR (cihr-irsc.gc.ca)</a:t>
            </a:r>
            <a:r>
              <a:rPr lang="en-US" sz="2800" dirty="0"/>
              <a:t> (https://cihr-irsc.gc.ca/e/43577.html)</a:t>
            </a:r>
            <a:endParaRPr lang="en-US" sz="1800" dirty="0">
              <a:solidFill>
                <a:srgbClr val="333333"/>
              </a:solidFill>
              <a:effectLst/>
              <a:latin typeface="Helvetica Neue"/>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8</a:t>
            </a:fld>
            <a:endParaRPr lang="en-JM"/>
          </a:p>
        </p:txBody>
      </p:sp>
    </p:spTree>
    <p:extLst>
      <p:ext uri="{BB962C8B-B14F-4D97-AF65-F5344CB8AC3E}">
        <p14:creationId xmlns:p14="http://schemas.microsoft.com/office/powerpoint/2010/main" val="116450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About the research proposal:</a:t>
            </a:r>
          </a:p>
          <a:p>
            <a:endParaRPr lang="en-US" dirty="0"/>
          </a:p>
          <a:p>
            <a:r>
              <a:rPr lang="en-US" dirty="0"/>
              <a:t>Attach your Proposal under Task 2 Enter Proposal Information: Your actual proposal, in its entirety, is submitted there. Your research proposal must include all crucial information (</a:t>
            </a:r>
            <a:r>
              <a:rPr lang="en-US" b="1" dirty="0"/>
              <a:t>including tables, charts, figures and photographs</a:t>
            </a:r>
            <a:r>
              <a:rPr lang="en-US" dirty="0"/>
              <a:t>) that a reviewer will need to read in order to assess your application.</a:t>
            </a:r>
          </a:p>
          <a:p>
            <a:pPr marL="0" indent="0">
              <a:buNone/>
            </a:pPr>
            <a:endParaRPr lang="en-US" dirty="0"/>
          </a:p>
          <a:p>
            <a:pPr marL="0" indent="0">
              <a:buNone/>
            </a:pPr>
            <a:r>
              <a:rPr lang="en-US" dirty="0"/>
              <a:t>The following page limits for the research proposal will apply:</a:t>
            </a:r>
          </a:p>
          <a:p>
            <a:pPr lvl="1"/>
            <a:r>
              <a:rPr lang="en-US" dirty="0"/>
              <a:t>Research proposals submitted in English – 10 pages*</a:t>
            </a:r>
            <a:endParaRPr lang="en-US" dirty="0">
              <a:solidFill>
                <a:srgbClr val="FF0000"/>
              </a:solidFill>
            </a:endParaRPr>
          </a:p>
          <a:p>
            <a:pPr lvl="1"/>
            <a:r>
              <a:rPr lang="en-US" dirty="0"/>
              <a:t>Research proposals submitted in French – 12 pages.</a:t>
            </a:r>
          </a:p>
          <a:p>
            <a:pPr lvl="1"/>
            <a:endParaRPr lang="en-US" dirty="0"/>
          </a:p>
          <a:p>
            <a:pPr marL="0" indent="0">
              <a:buNone/>
            </a:pPr>
            <a:r>
              <a:rPr lang="en-US" dirty="0"/>
              <a:t> </a:t>
            </a:r>
            <a:r>
              <a:rPr lang="en-US" sz="1600" b="1" dirty="0">
                <a:solidFill>
                  <a:srgbClr val="FF0000"/>
                </a:solidFill>
              </a:rPr>
              <a:t>* Note that any pages over the page limit identified above will be removed with no further notification to the Nominated Principal Applicant</a:t>
            </a:r>
            <a:r>
              <a:rPr lang="en-US" b="1" dirty="0">
                <a:solidFill>
                  <a:srgbClr val="FF0000"/>
                </a:solidFill>
              </a:rPr>
              <a:t>. </a:t>
            </a:r>
            <a:r>
              <a:rPr lang="en-US" b="0" dirty="0">
                <a:solidFill>
                  <a:srgbClr val="FF0000"/>
                </a:solidFill>
              </a:rPr>
              <a:t>This</a:t>
            </a:r>
            <a:r>
              <a:rPr lang="en-US" b="0" baseline="0" dirty="0">
                <a:solidFill>
                  <a:srgbClr val="FF0000"/>
                </a:solidFill>
              </a:rPr>
              <a:t> includes your references if you put them in the research proposal over the 10 pages in English rather than in the proper references attachment section.</a:t>
            </a:r>
          </a:p>
          <a:p>
            <a:pPr marL="0" indent="0">
              <a:buNone/>
            </a:pPr>
            <a:endParaRPr lang="en-US" b="0" baseline="0"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highlight>
                  <a:srgbClr val="00FFFF"/>
                </a:highlight>
                <a:latin typeface="Calibri" panose="020F0502020204030204" pitchFamily="34" charset="0"/>
                <a:ea typeface="Calibri" panose="020F0502020204030204" pitchFamily="34" charset="0"/>
              </a:rPr>
              <a:t>As a reminder, the research summary is used to determine which peer review committee will review each application and to match the most appropriate expert reviewers to the application. Additionally,</a:t>
            </a:r>
            <a:r>
              <a:rPr lang="en-US" sz="1800" dirty="0">
                <a:effectLst/>
                <a:latin typeface="Calibri" panose="020F0502020204030204" pitchFamily="34" charset="0"/>
                <a:ea typeface="Calibri" panose="020F0502020204030204" pitchFamily="34" charset="0"/>
              </a:rPr>
              <a:t> </a:t>
            </a:r>
            <a:r>
              <a:rPr lang="en-US" sz="1200" kern="1200" dirty="0">
                <a:solidFill>
                  <a:schemeClr val="tx1"/>
                </a:solidFill>
                <a:effectLst/>
                <a:latin typeface="+mn-lt"/>
                <a:ea typeface="+mn-ea"/>
                <a:cs typeface="+mn-cs"/>
              </a:rPr>
              <a:t>t</a:t>
            </a:r>
            <a:r>
              <a:rPr lang="en-US" sz="1200" kern="1200" dirty="0">
                <a:solidFill>
                  <a:schemeClr val="tx1"/>
                </a:solidFill>
                <a:latin typeface="+mn-lt"/>
                <a:ea typeface="+mn-ea"/>
                <a:cs typeface="+mn-cs"/>
              </a:rPr>
              <a:t>he research summary </a:t>
            </a:r>
            <a:r>
              <a:rPr lang="en-US" sz="1200" dirty="0"/>
              <a:t>of applications submitted in French </a:t>
            </a:r>
            <a:r>
              <a:rPr lang="en-US" sz="1200" kern="1200" dirty="0">
                <a:solidFill>
                  <a:schemeClr val="tx1"/>
                </a:solidFill>
                <a:latin typeface="+mn-lt"/>
                <a:ea typeface="+mn-ea"/>
                <a:cs typeface="+mn-cs"/>
              </a:rPr>
              <a:t>will now be translated and added to the application as</a:t>
            </a:r>
            <a:r>
              <a:rPr lang="en-US" sz="1200" kern="1200" baseline="0" dirty="0">
                <a:solidFill>
                  <a:schemeClr val="tx1"/>
                </a:solidFill>
                <a:latin typeface="+mn-lt"/>
                <a:ea typeface="+mn-ea"/>
                <a:cs typeface="+mn-cs"/>
              </a:rPr>
              <a:t> part of our commitment to continuous improvements </a:t>
            </a:r>
            <a:r>
              <a:rPr lang="en-US" sz="1200" dirty="0"/>
              <a:t>to the peer review process. </a:t>
            </a:r>
            <a:r>
              <a:rPr lang="en-US" sz="1200" kern="1200" dirty="0">
                <a:solidFill>
                  <a:schemeClr val="tx1"/>
                </a:solidFill>
                <a:latin typeface="+mn-lt"/>
                <a:ea typeface="+mn-ea"/>
                <a:cs typeface="+mn-cs"/>
              </a:rPr>
              <a:t>. </a:t>
            </a:r>
          </a:p>
          <a:p>
            <a:pPr marL="0" indent="0">
              <a:buNone/>
            </a:pPr>
            <a:endParaRPr lang="en-US" b="1"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Reminder that when you are </a:t>
            </a:r>
            <a:r>
              <a:rPr lang="en-US" sz="1200" kern="1200" dirty="0">
                <a:solidFill>
                  <a:schemeClr val="tx1"/>
                </a:solidFill>
                <a:effectLst/>
                <a:latin typeface="+mn-lt"/>
                <a:ea typeface="+mn-ea"/>
                <a:cs typeface="+mn-cs"/>
              </a:rPr>
              <a:t>preparing your application, CIHR expects that you to adhere to all applicable instructions and requirements.  This includes font sizes, spacing, page limits etc. </a:t>
            </a:r>
            <a:endParaRPr lang="fr-CA" dirty="0">
              <a:solidFill>
                <a:srgbClr val="FF0000"/>
              </a:solidFill>
            </a:endParaRPr>
          </a:p>
          <a:p>
            <a:endParaRPr lang="en-US" sz="1200" dirty="0"/>
          </a:p>
          <a:p>
            <a:r>
              <a:rPr lang="en-US" sz="1200" dirty="0"/>
              <a:t>A few tips: </a:t>
            </a:r>
          </a:p>
          <a:p>
            <a:pPr marL="171450" indent="-171450">
              <a:buFont typeface="Arial" panose="020B0604020202020204" pitchFamily="34" charset="0"/>
              <a:buChar char="•"/>
            </a:pPr>
            <a:r>
              <a:rPr lang="en-US" sz="1200" dirty="0"/>
              <a:t>Use concise, clear language that is easy for reviewers to understand and that clearly states the who, what, when, where, why and how of the proposal.</a:t>
            </a:r>
          </a:p>
          <a:p>
            <a:pPr marL="171450" indent="-171450">
              <a:buFont typeface="Arial" panose="020B0604020202020204" pitchFamily="34" charset="0"/>
              <a:buChar char="•"/>
            </a:pPr>
            <a:r>
              <a:rPr lang="en-US" sz="1200" dirty="0"/>
              <a:t>Explain your application in a way that engages reviewers- for example, why your research project is so important. Make your</a:t>
            </a:r>
            <a:r>
              <a:rPr lang="en-US" sz="1200" baseline="0" dirty="0"/>
              <a:t> research story compelling.</a:t>
            </a:r>
            <a:endParaRPr lang="en-US"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Write your proposal in a way that persuades reviewers of the importance of your research project. C</a:t>
            </a:r>
            <a:r>
              <a:rPr lang="en-US" dirty="0"/>
              <a:t>ommunicate the problem and its importance, how your project will advance the field to solve it, and the potential impact it might have.</a:t>
            </a:r>
            <a:endParaRPr lang="en-US" sz="1200" dirty="0"/>
          </a:p>
          <a:p>
            <a:pPr marL="171450" indent="-171450">
              <a:buFont typeface="Arial" panose="020B0604020202020204" pitchFamily="34" charset="0"/>
              <a:buChar char="•"/>
            </a:pPr>
            <a:r>
              <a:rPr lang="en-US" sz="1200" dirty="0"/>
              <a:t>Ensure a logical flow; linking each section (e.g., logic, hypothesis, objectives, methods, timelines, role of team members, benefits, etc.).</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Ensure that your proposal includes a realistic timeline that demonstrates that the research can be completed in the time you propose.</a:t>
            </a:r>
          </a:p>
          <a:p>
            <a:pPr marL="171450" indent="-171450">
              <a:buFont typeface="Arial" panose="020B0604020202020204" pitchFamily="34" charset="0"/>
              <a:buChar char="•"/>
            </a:pPr>
            <a:r>
              <a:rPr lang="en-US" sz="1200" dirty="0"/>
              <a:t>Use figures or images carefully to support your proposal. It can break up the lines of text and pique the interest of the reader, but don’t make them too small. Ensure they are readable.</a:t>
            </a:r>
          </a:p>
          <a:p>
            <a:pPr marL="171450" indent="-171450">
              <a:buFont typeface="Arial" panose="020B0604020202020204" pitchFamily="34" charset="0"/>
              <a:buChar char="•"/>
            </a:pPr>
            <a:r>
              <a:rPr lang="en-US" sz="1200" dirty="0"/>
              <a:t>Check for spelling mistakes and poor grammar to ensure proposal is free of errors.</a:t>
            </a:r>
          </a:p>
          <a:p>
            <a:pPr marL="171450" indent="-171450">
              <a:buFont typeface="Arial" panose="020B0604020202020204" pitchFamily="34" charset="0"/>
              <a:buChar char="•"/>
            </a:pPr>
            <a:r>
              <a:rPr lang="en-US" sz="1200" dirty="0"/>
              <a:t>Have someone else critique it</a:t>
            </a:r>
            <a:r>
              <a:rPr lang="en-US" sz="1200" baseline="0" dirty="0"/>
              <a:t> or at the very least read it over for spelling mistakes and/or grammar and that the budget section is in alignment with the proposal.</a:t>
            </a:r>
            <a:endParaRPr lang="en-US" sz="1200" dirty="0"/>
          </a:p>
          <a:p>
            <a:pPr marL="0" indent="0">
              <a:buNone/>
            </a:pPr>
            <a:endParaRPr lang="en-US" dirty="0">
              <a:solidFill>
                <a:srgbClr val="FF0000"/>
              </a:solidFill>
            </a:endParaRPr>
          </a:p>
          <a:p>
            <a:r>
              <a:rPr lang="en-US" dirty="0"/>
              <a:t>Finally, </a:t>
            </a:r>
            <a:r>
              <a:rPr lang="en-US" sz="1800" dirty="0">
                <a:effectLst/>
                <a:latin typeface="Calibri" panose="020F0502020204030204" pitchFamily="34" charset="0"/>
              </a:rPr>
              <a:t>t</a:t>
            </a:r>
            <a:r>
              <a:rPr lang="en-US" sz="1800" dirty="0">
                <a:effectLst/>
                <a:latin typeface="Calibri" panose="020F0502020204030204" pitchFamily="34" charset="0"/>
                <a:ea typeface="Calibri" panose="020F0502020204030204" pitchFamily="34" charset="0"/>
              </a:rPr>
              <a:t>he information provided in your application package must be self-contained.  Links to documents hosted on a Google drive (or other similar cloud-based services) should not be included in your application. Reviewers will not be accessing any content hosted on such cloud-based services. </a:t>
            </a:r>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9</a:t>
            </a:fld>
            <a:endParaRPr lang="en-JM"/>
          </a:p>
        </p:txBody>
      </p:sp>
    </p:spTree>
    <p:extLst>
      <p:ext uri="{BB962C8B-B14F-4D97-AF65-F5344CB8AC3E}">
        <p14:creationId xmlns:p14="http://schemas.microsoft.com/office/powerpoint/2010/main" val="3856529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image">
    <p:spTree>
      <p:nvGrpSpPr>
        <p:cNvPr id="1" name=""/>
        <p:cNvGrpSpPr/>
        <p:nvPr/>
      </p:nvGrpSpPr>
      <p:grpSpPr>
        <a:xfrm>
          <a:off x="0" y="0"/>
          <a:ext cx="0" cy="0"/>
          <a:chOff x="0" y="0"/>
          <a:chExt cx="0" cy="0"/>
        </a:xfrm>
      </p:grpSpPr>
      <p:sp>
        <p:nvSpPr>
          <p:cNvPr id="13" name="Rectangle 12"/>
          <p:cNvSpPr/>
          <p:nvPr userDrawn="1"/>
        </p:nvSpPr>
        <p:spPr>
          <a:xfrm>
            <a:off x="1" y="5975534"/>
            <a:ext cx="12198036" cy="420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00800"/>
            <a:ext cx="12192000"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3291" y="228600"/>
            <a:ext cx="2945710" cy="1857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439400" y="6452240"/>
            <a:ext cx="1238250" cy="295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Placeholder 17"/>
          <p:cNvSpPr>
            <a:spLocks noGrp="1"/>
          </p:cNvSpPr>
          <p:nvPr>
            <p:ph type="body" sz="quarter" idx="10" hasCustomPrompt="1"/>
          </p:nvPr>
        </p:nvSpPr>
        <p:spPr>
          <a:xfrm>
            <a:off x="4572000" y="861572"/>
            <a:ext cx="7010400" cy="523220"/>
          </a:xfrm>
          <a:prstGeom prst="rect">
            <a:avLst/>
          </a:prstGeom>
        </p:spPr>
        <p:txBody>
          <a:bodyPr wrap="square" anchor="ctr" anchorCtr="0">
            <a:sp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tabLst/>
              <a:defRPr sz="2800" b="1" baseline="0">
                <a:solidFill>
                  <a:srgbClr val="3F9C35"/>
                </a:solidFill>
              </a:defRPr>
            </a:lvl1pPr>
            <a:lvl2pPr marL="457200" indent="0" algn="l">
              <a:buNone/>
              <a:defRPr sz="2700">
                <a:solidFill>
                  <a:schemeClr val="tx1">
                    <a:lumMod val="75000"/>
                    <a:lumOff val="25000"/>
                  </a:schemeClr>
                </a:solidFill>
              </a:defRPr>
            </a:lvl2pPr>
            <a:lvl3pPr marL="914400" indent="0">
              <a:buNone/>
              <a:defRPr sz="2700">
                <a:solidFill>
                  <a:schemeClr val="tx1">
                    <a:lumMod val="75000"/>
                    <a:lumOff val="25000"/>
                  </a:schemeClr>
                </a:solidFill>
              </a:defRPr>
            </a:lvl3pPr>
            <a:lvl4pPr marL="1371600" indent="0">
              <a:buNone/>
              <a:defRPr sz="2700">
                <a:solidFill>
                  <a:schemeClr val="tx1">
                    <a:lumMod val="75000"/>
                    <a:lumOff val="25000"/>
                  </a:schemeClr>
                </a:solidFill>
              </a:defRPr>
            </a:lvl4pPr>
            <a:lvl5pPr marL="1828800" indent="0">
              <a:buNone/>
              <a:defRPr sz="2700">
                <a:solidFill>
                  <a:schemeClr val="tx1">
                    <a:lumMod val="75000"/>
                    <a:lumOff val="25000"/>
                  </a:schemeClr>
                </a:solidFill>
              </a:defRPr>
            </a:lvl5pPr>
          </a:lstStyle>
          <a:p>
            <a:pPr lvl="0"/>
            <a:r>
              <a:rPr lang="en-US"/>
              <a:t>Edit master text style</a:t>
            </a:r>
          </a:p>
        </p:txBody>
      </p:sp>
      <p:sp>
        <p:nvSpPr>
          <p:cNvPr id="14"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6428" y="2362200"/>
            <a:ext cx="12191999" cy="3608692"/>
          </a:xfrm>
          <a:prstGeom prst="rect">
            <a:avLst/>
          </a:pr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a:t>Insert Image</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290" y="6463667"/>
            <a:ext cx="3060078" cy="310896"/>
          </a:xfrm>
          <a:prstGeom prst="rect">
            <a:avLst/>
          </a:prstGeom>
        </p:spPr>
      </p:pic>
      <p:pic>
        <p:nvPicPr>
          <p:cNvPr id="4" name="Picture 3">
            <a:extLst>
              <a:ext uri="{FF2B5EF4-FFF2-40B4-BE49-F238E27FC236}">
                <a16:creationId xmlns:a16="http://schemas.microsoft.com/office/drawing/2014/main" id="{01AB20B6-F939-7289-3BC1-E293FBC57B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3290" y="6064949"/>
            <a:ext cx="5949759" cy="252414"/>
          </a:xfrm>
          <a:prstGeom prst="rect">
            <a:avLst/>
          </a:prstGeom>
        </p:spPr>
      </p:pic>
    </p:spTree>
    <p:extLst>
      <p:ext uri="{BB962C8B-B14F-4D97-AF65-F5344CB8AC3E}">
        <p14:creationId xmlns:p14="http://schemas.microsoft.com/office/powerpoint/2010/main" val="100963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83475" y="1265238"/>
            <a:ext cx="5386917" cy="563562"/>
          </a:xfrm>
        </p:spPr>
        <p:txBody>
          <a:bodyPr>
            <a:noAutofit/>
          </a:bodyPr>
          <a:lstStyle>
            <a:lvl1pPr marL="0" indent="0">
              <a:buNone/>
              <a:defRPr sz="2400" b="1">
                <a:solidFill>
                  <a:schemeClr val="tx1">
                    <a:alpha val="9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4" name="Content Placeholder 3"/>
          <p:cNvSpPr>
            <a:spLocks noGrp="1"/>
          </p:cNvSpPr>
          <p:nvPr>
            <p:ph sz="half" idx="2"/>
          </p:nvPr>
        </p:nvSpPr>
        <p:spPr>
          <a:xfrm>
            <a:off x="583475" y="1828800"/>
            <a:ext cx="5386917" cy="4495800"/>
          </a:xfrm>
        </p:spPr>
        <p:txBody>
          <a:bodyPr>
            <a:no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hasCustomPrompt="1"/>
          </p:nvPr>
        </p:nvSpPr>
        <p:spPr>
          <a:xfrm>
            <a:off x="6167242" y="1265238"/>
            <a:ext cx="5389033" cy="563562"/>
          </a:xfrm>
        </p:spPr>
        <p:txBody>
          <a:bodyPr>
            <a:normAutofit/>
          </a:bodyPr>
          <a:lstStyle>
            <a:lvl1pPr marL="0" indent="0">
              <a:buNone/>
              <a:defRPr sz="2400" b="1" baseline="0">
                <a:solidFill>
                  <a:schemeClr val="tx1">
                    <a:alpha val="9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6" name="Content Placeholder 5"/>
          <p:cNvSpPr>
            <a:spLocks noGrp="1"/>
          </p:cNvSpPr>
          <p:nvPr>
            <p:ph sz="quarter" idx="4"/>
          </p:nvPr>
        </p:nvSpPr>
        <p:spPr>
          <a:xfrm>
            <a:off x="6167242" y="1828800"/>
            <a:ext cx="5389033" cy="4419600"/>
          </a:xfrm>
        </p:spPr>
        <p:txBody>
          <a:bodyPr>
            <a:no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9"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lvl1pPr>
          </a:lstStyle>
          <a:p>
            <a:pPr lvl="0"/>
            <a:r>
              <a:rPr lang="en-US" altLang="en-US"/>
              <a:t>Click to edit master title style</a:t>
            </a:r>
            <a:endParaRPr lang="en-JM" altLang="en-US"/>
          </a:p>
        </p:txBody>
      </p:sp>
    </p:spTree>
    <p:extLst>
      <p:ext uri="{BB962C8B-B14F-4D97-AF65-F5344CB8AC3E}">
        <p14:creationId xmlns:p14="http://schemas.microsoft.com/office/powerpoint/2010/main" val="201073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Two colum with background">
    <p:spTree>
      <p:nvGrpSpPr>
        <p:cNvPr id="1" name=""/>
        <p:cNvGrpSpPr/>
        <p:nvPr/>
      </p:nvGrpSpPr>
      <p:grpSpPr>
        <a:xfrm>
          <a:off x="0" y="0"/>
          <a:ext cx="0" cy="0"/>
          <a:chOff x="0" y="0"/>
          <a:chExt cx="0" cy="0"/>
        </a:xfrm>
      </p:grpSpPr>
      <p:sp>
        <p:nvSpPr>
          <p:cNvPr id="7" name="Rectangle 6"/>
          <p:cNvSpPr/>
          <p:nvPr userDrawn="1"/>
        </p:nvSpPr>
        <p:spPr>
          <a:xfrm>
            <a:off x="5994401" y="914401"/>
            <a:ext cx="6197600" cy="5334000"/>
          </a:xfrm>
          <a:prstGeom prst="rect">
            <a:avLst/>
          </a:prstGeom>
          <a:gradFill>
            <a:gsLst>
              <a:gs pos="0">
                <a:schemeClr val="bg1">
                  <a:alpha val="50000"/>
                </a:schemeClr>
              </a:gs>
              <a:gs pos="91000">
                <a:srgbClr val="E2E2E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idx="1" hasCustomPrompt="1"/>
          </p:nvPr>
        </p:nvSpPr>
        <p:spPr>
          <a:xfrm>
            <a:off x="583475" y="1295400"/>
            <a:ext cx="5254752" cy="454152"/>
          </a:xfrm>
        </p:spPr>
        <p:txBody>
          <a:bodyPr>
            <a:noAutofit/>
          </a:bodyPr>
          <a:lstStyle>
            <a:lvl1pPr marL="0" indent="0">
              <a:buNone/>
              <a:defRPr sz="2400" b="1">
                <a:solidFill>
                  <a:schemeClr val="tx1">
                    <a:alpha val="9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12" name="Content Placeholder 3"/>
          <p:cNvSpPr>
            <a:spLocks noGrp="1"/>
          </p:cNvSpPr>
          <p:nvPr>
            <p:ph sz="half" idx="2"/>
          </p:nvPr>
        </p:nvSpPr>
        <p:spPr>
          <a:xfrm>
            <a:off x="583475" y="1825752"/>
            <a:ext cx="5254752" cy="4343400"/>
          </a:xfrm>
        </p:spPr>
        <p:txBody>
          <a:bodyPr>
            <a:no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3" name="Text Placeholder 4"/>
          <p:cNvSpPr>
            <a:spLocks noGrp="1"/>
          </p:cNvSpPr>
          <p:nvPr>
            <p:ph type="body" sz="quarter" idx="3" hasCustomPrompt="1"/>
          </p:nvPr>
        </p:nvSpPr>
        <p:spPr>
          <a:xfrm>
            <a:off x="6299200" y="1295400"/>
            <a:ext cx="5257075" cy="454152"/>
          </a:xfrm>
        </p:spPr>
        <p:txBody>
          <a:bodyPr>
            <a:normAutofit/>
          </a:bodyPr>
          <a:lstStyle>
            <a:lvl1pPr marL="0" indent="0">
              <a:buNone/>
              <a:defRPr sz="2400" b="1" baseline="0">
                <a:solidFill>
                  <a:schemeClr val="tx1">
                    <a:alpha val="9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14" name="Content Placeholder 5"/>
          <p:cNvSpPr>
            <a:spLocks noGrp="1"/>
          </p:cNvSpPr>
          <p:nvPr>
            <p:ph sz="quarter" idx="4"/>
          </p:nvPr>
        </p:nvSpPr>
        <p:spPr>
          <a:xfrm>
            <a:off x="6299200" y="1825752"/>
            <a:ext cx="5257075" cy="4343400"/>
          </a:xfrm>
        </p:spPr>
        <p:txBody>
          <a:bodyPr>
            <a:no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7"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Click to edit master title style</a:t>
            </a:r>
            <a:endParaRPr lang="en-JM" altLang="en-US"/>
          </a:p>
        </p:txBody>
      </p:sp>
    </p:spTree>
    <p:extLst>
      <p:ext uri="{BB962C8B-B14F-4D97-AF65-F5344CB8AC3E}">
        <p14:creationId xmlns:p14="http://schemas.microsoft.com/office/powerpoint/2010/main" val="1318954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right ">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609600" y="1905000"/>
            <a:ext cx="5588000" cy="4419600"/>
          </a:xfrm>
        </p:spPr>
        <p:txBody>
          <a:bodyPr>
            <a:normAutofit/>
          </a:bodyPr>
          <a:lstStyle>
            <a:lvl1pPr>
              <a:defRPr sz="2000">
                <a:solidFill>
                  <a:schemeClr val="tx1"/>
                </a:solidFill>
              </a:defRPr>
            </a:lvl1pPr>
            <a:lvl2pPr>
              <a:defRPr sz="2000">
                <a:solidFill>
                  <a:schemeClr val="tx1"/>
                </a:solidFill>
              </a:defRPr>
            </a:lvl2pPr>
            <a:lvl3pPr>
              <a:defRPr sz="2000" baseline="0">
                <a:solidFill>
                  <a:schemeClr val="tx1"/>
                </a:solidFill>
              </a:defRPr>
            </a:lvl3pPr>
            <a:lvl4pPr>
              <a:defRPr sz="2000">
                <a:solidFill>
                  <a:schemeClr val="tx1"/>
                </a:solidFill>
              </a:defRPr>
            </a:lvl4pPr>
            <a:lvl5pPr>
              <a:defRPr sz="2000">
                <a:solidFill>
                  <a:schemeClr val="tx1"/>
                </a:solidFill>
              </a:defRPr>
            </a:lvl5pPr>
          </a:lstStyle>
          <a:p>
            <a:pPr lvl="0"/>
            <a:r>
              <a:rPr lang="en-US"/>
              <a:t>You can update the image on the right </a:t>
            </a:r>
          </a:p>
          <a:p>
            <a:pPr lvl="1"/>
            <a:r>
              <a:rPr lang="en-US"/>
              <a:t>Select the image and press DELETE key.</a:t>
            </a:r>
          </a:p>
          <a:p>
            <a:pPr lvl="1"/>
            <a:r>
              <a:rPr lang="en-US"/>
              <a:t>Insert new image.</a:t>
            </a:r>
          </a:p>
          <a:p>
            <a:pPr lvl="2"/>
            <a:r>
              <a:rPr lang="en-US"/>
              <a:t>Resize if needed</a:t>
            </a:r>
          </a:p>
        </p:txBody>
      </p:sp>
      <p:sp>
        <p:nvSpPr>
          <p:cNvPr id="6"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Click to edit master title style</a:t>
            </a:r>
            <a:endParaRPr lang="en-JM" altLang="en-US"/>
          </a:p>
        </p:txBody>
      </p:sp>
      <p:sp>
        <p:nvSpPr>
          <p:cNvPr id="8" name="Text Placeholder 6"/>
          <p:cNvSpPr>
            <a:spLocks noGrp="1"/>
          </p:cNvSpPr>
          <p:nvPr>
            <p:ph type="body" sz="quarter" idx="18" hasCustomPrompt="1"/>
          </p:nvPr>
        </p:nvSpPr>
        <p:spPr>
          <a:xfrm>
            <a:off x="609600" y="1367136"/>
            <a:ext cx="5588000" cy="461665"/>
          </a:xfrm>
        </p:spPr>
        <p:txBody>
          <a:bodyPr wrap="square" tIns="45720">
            <a:spAutoFit/>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2400" b="1" baseline="0">
                <a:solidFill>
                  <a:schemeClr val="tx1">
                    <a:alpha val="90000"/>
                  </a:schemeClr>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a:t>Optional subtitle</a:t>
            </a:r>
          </a:p>
        </p:txBody>
      </p:sp>
      <p:sp>
        <p:nvSpPr>
          <p:cNvPr id="7"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400800" y="1367136"/>
            <a:ext cx="5791200" cy="4881264"/>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a:t>Insert Image</a:t>
            </a:r>
          </a:p>
        </p:txBody>
      </p:sp>
    </p:spTree>
    <p:extLst>
      <p:ext uri="{BB962C8B-B14F-4D97-AF65-F5344CB8AC3E}">
        <p14:creationId xmlns:p14="http://schemas.microsoft.com/office/powerpoint/2010/main" val="1892595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Click to edit master title style</a:t>
            </a:r>
            <a:endParaRPr lang="en-JM" altLang="en-US"/>
          </a:p>
        </p:txBody>
      </p:sp>
      <p:sp>
        <p:nvSpPr>
          <p:cNvPr id="14" name="Content Placeholder 4"/>
          <p:cNvSpPr>
            <a:spLocks noGrp="1"/>
          </p:cNvSpPr>
          <p:nvPr>
            <p:ph sz="quarter" idx="17" hasCustomPrompt="1"/>
          </p:nvPr>
        </p:nvSpPr>
        <p:spPr>
          <a:xfrm>
            <a:off x="5994400" y="1905000"/>
            <a:ext cx="5588000" cy="4419600"/>
          </a:xfrm>
        </p:spPr>
        <p:txBody>
          <a:bodyPr>
            <a:normAutofit/>
          </a:bodyPr>
          <a:lstStyle>
            <a:lvl1pPr>
              <a:defRPr sz="2000">
                <a:solidFill>
                  <a:schemeClr val="tx1"/>
                </a:solidFill>
              </a:defRPr>
            </a:lvl1pPr>
            <a:lvl2pPr>
              <a:defRPr sz="2000">
                <a:solidFill>
                  <a:schemeClr val="tx1"/>
                </a:solidFill>
              </a:defRPr>
            </a:lvl2pPr>
            <a:lvl3pPr>
              <a:defRPr sz="2000" baseline="0">
                <a:solidFill>
                  <a:schemeClr val="tx1"/>
                </a:solidFill>
              </a:defRPr>
            </a:lvl3pPr>
            <a:lvl4pPr>
              <a:defRPr sz="2000">
                <a:solidFill>
                  <a:schemeClr val="tx1"/>
                </a:solidFill>
              </a:defRPr>
            </a:lvl4pPr>
            <a:lvl5pPr>
              <a:defRPr sz="2000">
                <a:solidFill>
                  <a:schemeClr val="tx1"/>
                </a:solidFill>
              </a:defRPr>
            </a:lvl5pPr>
          </a:lstStyle>
          <a:p>
            <a:pPr lvl="0"/>
            <a:r>
              <a:rPr lang="en-US"/>
              <a:t>You can update the image on the right </a:t>
            </a:r>
          </a:p>
          <a:p>
            <a:pPr lvl="1"/>
            <a:r>
              <a:rPr lang="en-US"/>
              <a:t>Select the image and press DELETE key.</a:t>
            </a:r>
          </a:p>
          <a:p>
            <a:pPr lvl="1"/>
            <a:r>
              <a:rPr lang="en-US"/>
              <a:t>Insert new image.</a:t>
            </a:r>
          </a:p>
          <a:p>
            <a:pPr lvl="2"/>
            <a:r>
              <a:rPr lang="en-US"/>
              <a:t>Resize if needed</a:t>
            </a:r>
          </a:p>
        </p:txBody>
      </p:sp>
      <p:sp>
        <p:nvSpPr>
          <p:cNvPr id="15" name="Text Placeholder 6"/>
          <p:cNvSpPr>
            <a:spLocks noGrp="1"/>
          </p:cNvSpPr>
          <p:nvPr>
            <p:ph type="body" sz="quarter" idx="18" hasCustomPrompt="1"/>
          </p:nvPr>
        </p:nvSpPr>
        <p:spPr>
          <a:xfrm>
            <a:off x="5994400" y="1443336"/>
            <a:ext cx="5588000" cy="461665"/>
          </a:xfrm>
        </p:spPr>
        <p:txBody>
          <a:bodyPr wrap="square" tIns="45720">
            <a:spAutoFit/>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2400" b="1" baseline="0">
                <a:solidFill>
                  <a:schemeClr val="tx1">
                    <a:alpha val="90000"/>
                  </a:schemeClr>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a:t>Optional subtitle</a:t>
            </a:r>
          </a:p>
        </p:txBody>
      </p:sp>
      <p:sp>
        <p:nvSpPr>
          <p:cNvPr id="6"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0" y="1443336"/>
            <a:ext cx="5715000" cy="4881264"/>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a:t>Insert Image</a:t>
            </a:r>
          </a:p>
        </p:txBody>
      </p:sp>
    </p:spTree>
    <p:extLst>
      <p:ext uri="{BB962C8B-B14F-4D97-AF65-F5344CB8AC3E}">
        <p14:creationId xmlns:p14="http://schemas.microsoft.com/office/powerpoint/2010/main" val="1197961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no banner - with page #">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b="1">
                <a:solidFill>
                  <a:srgbClr val="3F9C35"/>
                </a:solidFill>
              </a:defRPr>
            </a:lvl1pPr>
          </a:lstStyle>
          <a:p>
            <a:pPr lvl="0"/>
            <a:r>
              <a:rPr lang="en-US" altLang="en-US"/>
              <a:t>Click to edit master title style</a:t>
            </a:r>
            <a:endParaRPr lang="en-JM" altLang="en-US"/>
          </a:p>
        </p:txBody>
      </p:sp>
      <p:sp>
        <p:nvSpPr>
          <p:cNvPr id="4" name="Rectangle 3">
            <a:extLst>
              <a:ext uri="{FF2B5EF4-FFF2-40B4-BE49-F238E27FC236}">
                <a16:creationId xmlns:a16="http://schemas.microsoft.com/office/drawing/2014/main" id="{05951AB2-D568-4A7E-9408-FADC8BED4119}"/>
              </a:ext>
            </a:extLst>
          </p:cNvPr>
          <p:cNvSpPr/>
          <p:nvPr userDrawn="1"/>
        </p:nvSpPr>
        <p:spPr>
          <a:xfrm rot="16200000">
            <a:off x="-509015" y="509016"/>
            <a:ext cx="1188720" cy="170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263322" y="6400800"/>
            <a:ext cx="447879" cy="457200"/>
          </a:xfrm>
          <a:prstGeom prst="rect">
            <a:avLst/>
          </a:prstGeom>
          <a:noFill/>
        </p:spPr>
        <p:txBody>
          <a:bodyPr vert="horz" lIns="0" tIns="4572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78048C4E-7BD1-46A5-B2F2-6AD408DAAD47}" type="slidenum">
              <a:rPr lang="en-GB" sz="800" b="0" smtClean="0">
                <a:solidFill>
                  <a:schemeClr val="tx1"/>
                </a:solidFill>
                <a:latin typeface="Arial" panose="020B0604020202020204" pitchFamily="34" charset="0"/>
                <a:cs typeface="Arial" panose="020B0604020202020204" pitchFamily="34" charset="0"/>
              </a:rPr>
              <a:pPr algn="l"/>
              <a:t>‹#›</a:t>
            </a:fld>
            <a:endParaRPr lang="en-GB" sz="8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691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601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slide-thankyou">
    <p:spTree>
      <p:nvGrpSpPr>
        <p:cNvPr id="1" name=""/>
        <p:cNvGrpSpPr/>
        <p:nvPr/>
      </p:nvGrpSpPr>
      <p:grpSpPr>
        <a:xfrm>
          <a:off x="0" y="0"/>
          <a:ext cx="0" cy="0"/>
          <a:chOff x="0" y="0"/>
          <a:chExt cx="0" cy="0"/>
        </a:xfrm>
      </p:grpSpPr>
      <p:sp>
        <p:nvSpPr>
          <p:cNvPr id="8" name="Rectangle 7"/>
          <p:cNvSpPr/>
          <p:nvPr userDrawn="1"/>
        </p:nvSpPr>
        <p:spPr>
          <a:xfrm>
            <a:off x="0" y="6400800"/>
            <a:ext cx="12192000" cy="477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0442448" y="6511925"/>
            <a:ext cx="1224619" cy="292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84632" y="6525419"/>
            <a:ext cx="33051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990600" y="417810"/>
            <a:ext cx="2747489" cy="1737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userDrawn="1"/>
        </p:nvSpPr>
        <p:spPr>
          <a:xfrm>
            <a:off x="7518400" y="0"/>
            <a:ext cx="4673600" cy="4178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924800" y="108842"/>
            <a:ext cx="4097337" cy="200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05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no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103981"/>
            <a:ext cx="12190476" cy="6858856"/>
          </a:xfrm>
          <a:prstGeom prst="rect">
            <a:avLst/>
          </a:prstGeom>
        </p:spPr>
      </p:pic>
      <p:sp>
        <p:nvSpPr>
          <p:cNvPr id="8" name="Rectangle 7"/>
          <p:cNvSpPr/>
          <p:nvPr/>
        </p:nvSpPr>
        <p:spPr>
          <a:xfrm>
            <a:off x="0" y="6400800"/>
            <a:ext cx="12192000" cy="477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442448" y="6511925"/>
            <a:ext cx="1224619" cy="292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84632" y="6525419"/>
            <a:ext cx="33051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Subtitle 2"/>
          <p:cNvSpPr>
            <a:spLocks noGrp="1"/>
          </p:cNvSpPr>
          <p:nvPr>
            <p:ph type="subTitle" idx="1" hasCustomPrompt="1"/>
          </p:nvPr>
        </p:nvSpPr>
        <p:spPr>
          <a:xfrm>
            <a:off x="609602" y="3576935"/>
            <a:ext cx="10121900" cy="461665"/>
          </a:xfrm>
          <a:prstGeom prst="rect">
            <a:avLst/>
          </a:prstGeom>
        </p:spPr>
        <p:txBody>
          <a:bodyPr>
            <a:spAutoFit/>
          </a:bodyPr>
          <a:lstStyle>
            <a:lvl1pPr marL="0" indent="0">
              <a:buNone/>
              <a:defRPr sz="2400" b="1" baseline="0">
                <a:solidFill>
                  <a:schemeClr val="tx1">
                    <a:alpha val="90000"/>
                  </a:schemeClr>
                </a:solidFill>
              </a:defRPr>
            </a:lvl1pPr>
          </a:lstStyle>
          <a:p>
            <a:r>
              <a:rPr lang="en-US"/>
              <a:t>Click to edit master subtitle style</a:t>
            </a:r>
            <a:endParaRPr lang="en-JM"/>
          </a:p>
        </p:txBody>
      </p:sp>
      <p:sp>
        <p:nvSpPr>
          <p:cNvPr id="3" name="Text Placeholder 2"/>
          <p:cNvSpPr>
            <a:spLocks noGrp="1"/>
          </p:cNvSpPr>
          <p:nvPr>
            <p:ph type="body" sz="quarter" idx="10" hasCustomPrompt="1"/>
          </p:nvPr>
        </p:nvSpPr>
        <p:spPr>
          <a:xfrm>
            <a:off x="609601" y="2590800"/>
            <a:ext cx="10121901" cy="523220"/>
          </a:xfrm>
          <a:prstGeom prst="rect">
            <a:avLst/>
          </a:prstGeom>
        </p:spPr>
        <p:txBody>
          <a:bodyPr wrap="square">
            <a:spAutoFit/>
          </a:bodyPr>
          <a:lstStyle>
            <a:lvl1pPr marL="0" indent="0">
              <a:buNone/>
              <a:defRPr sz="2800" b="1">
                <a:solidFill>
                  <a:srgbClr val="3F9C35"/>
                </a:solidFill>
              </a:defRPr>
            </a:lvl1pPr>
          </a:lstStyle>
          <a:p>
            <a:pPr lvl="0"/>
            <a:r>
              <a:rPr lang="en-US"/>
              <a:t>Edit master text styles</a:t>
            </a:r>
          </a:p>
        </p:txBody>
      </p:sp>
      <p:sp>
        <p:nvSpPr>
          <p:cNvPr id="21" name="Text Placeholder 20"/>
          <p:cNvSpPr>
            <a:spLocks noGrp="1"/>
          </p:cNvSpPr>
          <p:nvPr>
            <p:ph type="body" sz="quarter" idx="11" hasCustomPrompt="1"/>
          </p:nvPr>
        </p:nvSpPr>
        <p:spPr>
          <a:xfrm>
            <a:off x="609602" y="4567535"/>
            <a:ext cx="10121900" cy="461665"/>
          </a:xfrm>
          <a:prstGeom prst="rect">
            <a:avLst/>
          </a:prstGeom>
        </p:spPr>
        <p:txBody>
          <a:bodyPr>
            <a:spAutoFit/>
          </a:bodyPr>
          <a:lstStyle>
            <a:lvl1pPr marL="0" indent="0">
              <a:buNone/>
              <a:defRPr sz="2400">
                <a:solidFill>
                  <a:schemeClr val="tx1">
                    <a:lumMod val="65000"/>
                    <a:lumOff val="35000"/>
                  </a:schemeClr>
                </a:solidFill>
              </a:defRPr>
            </a:lvl1pPr>
          </a:lstStyle>
          <a:p>
            <a:pPr lvl="0"/>
            <a:r>
              <a:rPr lang="en-US"/>
              <a:t>Edit master text styles</a:t>
            </a:r>
          </a:p>
        </p:txBody>
      </p:sp>
      <p:pic>
        <p:nvPicPr>
          <p:cNvPr id="12"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8377711" y="69172"/>
            <a:ext cx="2747489" cy="1737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15"/>
          <p:cNvSpPr/>
          <p:nvPr userDrawn="1"/>
        </p:nvSpPr>
        <p:spPr>
          <a:xfrm>
            <a:off x="7518400" y="1917742"/>
            <a:ext cx="4673600" cy="4178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C9A3816-C84F-5DCC-2D76-F3588880A98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03435" y="2026285"/>
            <a:ext cx="4461196" cy="189262"/>
          </a:xfrm>
          <a:prstGeom prst="rect">
            <a:avLst/>
          </a:prstGeom>
        </p:spPr>
      </p:pic>
    </p:spTree>
    <p:extLst>
      <p:ext uri="{BB962C8B-B14F-4D97-AF65-F5344CB8AC3E}">
        <p14:creationId xmlns:p14="http://schemas.microsoft.com/office/powerpoint/2010/main" val="380017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7" name="Text Placeholder 3"/>
          <p:cNvSpPr>
            <a:spLocks noGrp="1"/>
          </p:cNvSpPr>
          <p:nvPr>
            <p:ph type="body" sz="quarter" idx="19" hasCustomPrompt="1"/>
          </p:nvPr>
        </p:nvSpPr>
        <p:spPr>
          <a:xfrm>
            <a:off x="1727200" y="1175871"/>
            <a:ext cx="96520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baseline="0">
                <a:solidFill>
                  <a:schemeClr val="tx1"/>
                </a:solidFill>
              </a:defRPr>
            </a:lvl1pPr>
            <a:lvl2pPr>
              <a:defRPr sz="1600"/>
            </a:lvl2pPr>
            <a:lvl3pPr>
              <a:defRPr sz="1400"/>
            </a:lvl3pPr>
            <a:lvl4pPr>
              <a:defRPr sz="1200"/>
            </a:lvl4pPr>
            <a:lvl5pPr>
              <a:defRPr sz="1200"/>
            </a:lvl5pPr>
          </a:lstStyle>
          <a:p>
            <a:pPr lvl="0"/>
            <a:r>
              <a:rPr lang="en-US"/>
              <a:t>Item 1 – Keep messages short</a:t>
            </a:r>
          </a:p>
        </p:txBody>
      </p:sp>
      <p:sp>
        <p:nvSpPr>
          <p:cNvPr id="28" name="Text Placeholder 3"/>
          <p:cNvSpPr>
            <a:spLocks noGrp="1"/>
          </p:cNvSpPr>
          <p:nvPr>
            <p:ph type="body" sz="quarter" idx="20" hasCustomPrompt="1"/>
          </p:nvPr>
        </p:nvSpPr>
        <p:spPr>
          <a:xfrm>
            <a:off x="1727200" y="1925201"/>
            <a:ext cx="96520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baseline="0">
                <a:solidFill>
                  <a:schemeClr val="tx1"/>
                </a:solidFill>
              </a:defRPr>
            </a:lvl1pPr>
            <a:lvl2pPr>
              <a:defRPr sz="1600"/>
            </a:lvl2pPr>
            <a:lvl3pPr>
              <a:defRPr sz="1400"/>
            </a:lvl3pPr>
            <a:lvl4pPr>
              <a:defRPr sz="1200"/>
            </a:lvl4pPr>
            <a:lvl5pPr>
              <a:defRPr sz="1200"/>
            </a:lvl5pPr>
          </a:lstStyle>
          <a:p>
            <a:pPr lvl="0"/>
            <a:r>
              <a:rPr lang="en-US"/>
              <a:t>Item 2 – Give a quick overview</a:t>
            </a:r>
          </a:p>
        </p:txBody>
      </p:sp>
      <p:sp>
        <p:nvSpPr>
          <p:cNvPr id="29" name="Text Placeholder 3"/>
          <p:cNvSpPr>
            <a:spLocks noGrp="1"/>
          </p:cNvSpPr>
          <p:nvPr>
            <p:ph type="body" sz="quarter" idx="21" hasCustomPrompt="1"/>
          </p:nvPr>
        </p:nvSpPr>
        <p:spPr>
          <a:xfrm>
            <a:off x="1727200" y="2674531"/>
            <a:ext cx="9652000" cy="54864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lvl="0"/>
            <a:r>
              <a:rPr lang="en-US"/>
              <a:t>Item 3 – Delete items you do not need</a:t>
            </a:r>
          </a:p>
          <a:p>
            <a:pPr lvl="0"/>
            <a:endParaRPr lang="en-US"/>
          </a:p>
        </p:txBody>
      </p:sp>
      <p:sp>
        <p:nvSpPr>
          <p:cNvPr id="30" name="Text Placeholder 3"/>
          <p:cNvSpPr>
            <a:spLocks noGrp="1"/>
          </p:cNvSpPr>
          <p:nvPr>
            <p:ph type="body" sz="quarter" idx="22" hasCustomPrompt="1"/>
          </p:nvPr>
        </p:nvSpPr>
        <p:spPr>
          <a:xfrm>
            <a:off x="1727200" y="3439101"/>
            <a:ext cx="96520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lvl="0"/>
            <a:r>
              <a:rPr lang="en-US"/>
              <a:t>Item 4 – Lorem Ipsum Dolor</a:t>
            </a:r>
          </a:p>
          <a:p>
            <a:pPr lvl="0"/>
            <a:endParaRPr lang="en-US"/>
          </a:p>
        </p:txBody>
      </p:sp>
      <p:sp>
        <p:nvSpPr>
          <p:cNvPr id="31" name="Text Placeholder 3"/>
          <p:cNvSpPr>
            <a:spLocks noGrp="1"/>
          </p:cNvSpPr>
          <p:nvPr>
            <p:ph type="body" sz="quarter" idx="23" hasCustomPrompt="1"/>
          </p:nvPr>
        </p:nvSpPr>
        <p:spPr>
          <a:xfrm>
            <a:off x="1734240" y="4188431"/>
            <a:ext cx="9644959"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lvl="0"/>
            <a:r>
              <a:rPr lang="en-US"/>
              <a:t>Item 5 – Lorem ipsum dolor</a:t>
            </a:r>
          </a:p>
        </p:txBody>
      </p:sp>
      <p:sp>
        <p:nvSpPr>
          <p:cNvPr id="32" name="Text Placeholder 3"/>
          <p:cNvSpPr>
            <a:spLocks noGrp="1"/>
          </p:cNvSpPr>
          <p:nvPr>
            <p:ph type="body" sz="quarter" idx="24" hasCustomPrompt="1"/>
          </p:nvPr>
        </p:nvSpPr>
        <p:spPr>
          <a:xfrm>
            <a:off x="1729212" y="4937760"/>
            <a:ext cx="9649987" cy="54864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a:t>Item 6 – Item 6 – If more items, add to next slide</a:t>
            </a:r>
          </a:p>
          <a:p>
            <a:pPr lvl="0"/>
            <a:endParaRPr lang="en-US"/>
          </a:p>
        </p:txBody>
      </p:sp>
      <p:sp>
        <p:nvSpPr>
          <p:cNvPr id="9"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Agenda</a:t>
            </a:r>
            <a:endParaRPr lang="en-JM" altLang="en-US"/>
          </a:p>
        </p:txBody>
      </p:sp>
    </p:spTree>
    <p:extLst>
      <p:ext uri="{BB962C8B-B14F-4D97-AF65-F5344CB8AC3E}">
        <p14:creationId xmlns:p14="http://schemas.microsoft.com/office/powerpoint/2010/main" val="174166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image">
    <p:spTree>
      <p:nvGrpSpPr>
        <p:cNvPr id="1" name=""/>
        <p:cNvGrpSpPr/>
        <p:nvPr/>
      </p:nvGrpSpPr>
      <p:grpSpPr>
        <a:xfrm>
          <a:off x="0" y="0"/>
          <a:ext cx="0" cy="0"/>
          <a:chOff x="0" y="0"/>
          <a:chExt cx="0" cy="0"/>
        </a:xfrm>
      </p:grpSpPr>
      <p:sp useBgFill="1">
        <p:nvSpPr>
          <p:cNvPr id="4" name="Picture Placeholder 3"/>
          <p:cNvSpPr>
            <a:spLocks noGrp="1"/>
          </p:cNvSpPr>
          <p:nvPr>
            <p:ph type="pic" sz="quarter" idx="12"/>
          </p:nvPr>
        </p:nvSpPr>
        <p:spPr>
          <a:xfrm>
            <a:off x="0" y="0"/>
            <a:ext cx="12192000" cy="6324600"/>
          </a:xfrm>
        </p:spPr>
        <p:txBody>
          <a:bodyPr rtlCol="0">
            <a:normAutofit/>
          </a:bodyPr>
          <a:lstStyle/>
          <a:p>
            <a:pPr lvl="0"/>
            <a:endParaRPr lang="en-US" noProof="0"/>
          </a:p>
        </p:txBody>
      </p:sp>
      <p:sp>
        <p:nvSpPr>
          <p:cNvPr id="9" name="Title 8"/>
          <p:cNvSpPr>
            <a:spLocks noGrp="1"/>
          </p:cNvSpPr>
          <p:nvPr>
            <p:ph type="title" hasCustomPrompt="1"/>
          </p:nvPr>
        </p:nvSpPr>
        <p:spPr>
          <a:xfrm>
            <a:off x="0" y="1518047"/>
            <a:ext cx="6197600" cy="615553"/>
          </a:xfrm>
          <a:solidFill>
            <a:schemeClr val="bg1">
              <a:alpha val="85000"/>
            </a:schemeClr>
          </a:solidFill>
        </p:spPr>
        <p:txBody>
          <a:bodyPr wrap="square" lIns="457200" tIns="91440" rIns="91440" bIns="91440" anchor="ctr" anchorCtr="0">
            <a:spAutoFit/>
          </a:bodyPr>
          <a:lstStyle>
            <a:lvl1pPr>
              <a:defRPr sz="2800" baseline="0">
                <a:solidFill>
                  <a:srgbClr val="3F9C35"/>
                </a:solidFill>
              </a:defRPr>
            </a:lvl1pPr>
          </a:lstStyle>
          <a:p>
            <a:r>
              <a:rPr lang="en-US"/>
              <a:t>Click to edit master title style</a:t>
            </a:r>
          </a:p>
        </p:txBody>
      </p:sp>
    </p:spTree>
    <p:extLst>
      <p:ext uri="{BB962C8B-B14F-4D97-AF65-F5344CB8AC3E}">
        <p14:creationId xmlns:p14="http://schemas.microsoft.com/office/powerpoint/2010/main" val="154063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 image + curv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0" y="1518047"/>
            <a:ext cx="6197600" cy="615553"/>
          </a:xfrm>
          <a:solidFill>
            <a:schemeClr val="bg1">
              <a:alpha val="85000"/>
            </a:schemeClr>
          </a:solidFill>
        </p:spPr>
        <p:txBody>
          <a:bodyPr wrap="square" lIns="457200" tIns="91440" rIns="91440" bIns="91440" anchor="ctr" anchorCtr="0">
            <a:spAutoFit/>
          </a:bodyPr>
          <a:lstStyle>
            <a:lvl1pPr>
              <a:defRPr sz="2800" baseline="0">
                <a:solidFill>
                  <a:srgbClr val="3F9C35"/>
                </a:solidFill>
              </a:defRPr>
            </a:lvl1pPr>
          </a:lstStyle>
          <a:p>
            <a:r>
              <a:rPr lang="en-US"/>
              <a:t>Click to edit master title style</a:t>
            </a:r>
          </a:p>
        </p:txBody>
      </p:sp>
      <p:sp>
        <p:nvSpPr>
          <p:cNvPr id="5"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0" y="0"/>
            <a:ext cx="12192000" cy="4572000"/>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a:t>Insert Image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3"/>
              </a:solidFill>
            </a:endParaRPr>
          </a:p>
        </p:txBody>
      </p:sp>
      <p:sp>
        <p:nvSpPr>
          <p:cNvPr id="13" name="Text Placeholder 2"/>
          <p:cNvSpPr>
            <a:spLocks noGrp="1"/>
          </p:cNvSpPr>
          <p:nvPr>
            <p:ph type="body" sz="quarter" idx="16" hasCustomPrompt="1"/>
          </p:nvPr>
        </p:nvSpPr>
        <p:spPr>
          <a:xfrm>
            <a:off x="762000" y="4724400"/>
            <a:ext cx="8534400" cy="523220"/>
          </a:xfrm>
        </p:spPr>
        <p:txBody>
          <a:bodyPr wrap="square">
            <a:spAutoFit/>
          </a:bodyPr>
          <a:lstStyle>
            <a:lvl1pPr marL="0" indent="0" algn="l">
              <a:buNone/>
              <a:defRPr sz="2800" b="1">
                <a:solidFill>
                  <a:srgbClr val="3F9C3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Text Placeholder 9"/>
          <p:cNvSpPr>
            <a:spLocks noGrp="1"/>
          </p:cNvSpPr>
          <p:nvPr>
            <p:ph type="body" sz="quarter" idx="14" hasCustomPrompt="1"/>
          </p:nvPr>
        </p:nvSpPr>
        <p:spPr>
          <a:xfrm>
            <a:off x="762000" y="5562600"/>
            <a:ext cx="8534400" cy="461665"/>
          </a:xfrm>
        </p:spPr>
        <p:txBody>
          <a:bodyPr wrap="square">
            <a:spAutoFit/>
          </a:bodyPr>
          <a:lstStyle>
            <a:lvl1pPr algn="l">
              <a:buNone/>
              <a:defRPr sz="2400" b="1" baseline="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76306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no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47" y="0"/>
            <a:ext cx="12253316" cy="6858000"/>
          </a:xfrm>
          <a:prstGeom prst="rect">
            <a:avLst/>
          </a:prstGeom>
        </p:spPr>
      </p:pic>
      <p:sp>
        <p:nvSpPr>
          <p:cNvPr id="6" name="Text Placeholder 9"/>
          <p:cNvSpPr>
            <a:spLocks noGrp="1"/>
          </p:cNvSpPr>
          <p:nvPr>
            <p:ph type="body" sz="quarter" idx="14" hasCustomPrompt="1"/>
          </p:nvPr>
        </p:nvSpPr>
        <p:spPr>
          <a:xfrm>
            <a:off x="3048000" y="3429001"/>
            <a:ext cx="8534400" cy="461665"/>
          </a:xfrm>
        </p:spPr>
        <p:txBody>
          <a:bodyPr wrap="square">
            <a:spAutoFit/>
          </a:bodyPr>
          <a:lstStyle>
            <a:lvl1pPr algn="l">
              <a:buNone/>
              <a:defRPr sz="2400" b="1" baseline="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Content Placeholder 2"/>
          <p:cNvSpPr>
            <a:spLocks noGrp="1"/>
          </p:cNvSpPr>
          <p:nvPr>
            <p:ph sz="quarter" idx="15"/>
          </p:nvPr>
        </p:nvSpPr>
        <p:spPr>
          <a:xfrm>
            <a:off x="1117599" y="2529245"/>
            <a:ext cx="1527048" cy="1524000"/>
          </a:xfrm>
          <a:prstGeom prst="ellipse">
            <a:avLst/>
          </a:prstGeom>
          <a:solidFill>
            <a:schemeClr val="accent3"/>
          </a:solidFill>
        </p:spPr>
        <p:txBody>
          <a:bodyPr anchor="ctr">
            <a:normAutofit/>
          </a:bodyPr>
          <a:lstStyle>
            <a:lvl1pPr marL="0" indent="0" algn="ctr">
              <a:buFontTx/>
              <a:buNone/>
              <a:defRPr sz="2000" b="1">
                <a:solidFill>
                  <a:schemeClr val="bg1"/>
                </a:solidFill>
                <a:latin typeface="Arial" panose="020B0604020202020204" pitchFamily="34" charset="0"/>
                <a:cs typeface="Arial" panose="020B0604020202020204" pitchFamily="34" charset="0"/>
              </a:defRPr>
            </a:lvl1pPr>
          </a:lstStyle>
          <a:p>
            <a:pPr lvl="0"/>
            <a:endParaRPr lang="en-JM"/>
          </a:p>
        </p:txBody>
      </p:sp>
      <p:sp>
        <p:nvSpPr>
          <p:cNvPr id="3" name="Text Placeholder 2"/>
          <p:cNvSpPr>
            <a:spLocks noGrp="1"/>
          </p:cNvSpPr>
          <p:nvPr>
            <p:ph type="body" sz="quarter" idx="16" hasCustomPrompt="1"/>
          </p:nvPr>
        </p:nvSpPr>
        <p:spPr>
          <a:xfrm>
            <a:off x="3048000" y="2768025"/>
            <a:ext cx="8534400" cy="523220"/>
          </a:xfrm>
        </p:spPr>
        <p:txBody>
          <a:bodyPr wrap="square">
            <a:spAutoFit/>
          </a:bodyPr>
          <a:lstStyle>
            <a:lvl1pPr marL="0" indent="0" algn="l">
              <a:buNone/>
              <a:defRPr sz="2800" b="1">
                <a:solidFill>
                  <a:srgbClr val="3F9C3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263322" y="6400800"/>
            <a:ext cx="447879" cy="457200"/>
          </a:xfrm>
          <a:prstGeom prst="rect">
            <a:avLst/>
          </a:prstGeom>
          <a:noFill/>
        </p:spPr>
        <p:txBody>
          <a:bodyPr vert="horz" lIns="0" tIns="4572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78048C4E-7BD1-46A5-B2F2-6AD408DAAD47}" type="slidenum">
              <a:rPr lang="en-GB" sz="800" b="0" smtClean="0">
                <a:solidFill>
                  <a:schemeClr val="tx1"/>
                </a:solidFill>
                <a:latin typeface="Arial" panose="020B0604020202020204" pitchFamily="34" charset="0"/>
                <a:cs typeface="Arial" panose="020B0604020202020204" pitchFamily="34" charset="0"/>
              </a:rPr>
              <a:pPr algn="l"/>
              <a:t>‹#›</a:t>
            </a:fld>
            <a:endParaRPr lang="en-GB" sz="800" b="0">
              <a:solidFill>
                <a:schemeClr val="tx1"/>
              </a:solidFill>
              <a:latin typeface="Arial" panose="020B0604020202020204" pitchFamily="34" charset="0"/>
              <a:cs typeface="Arial" panose="020B0604020202020204" pitchFamily="34" charset="0"/>
            </a:endParaRPr>
          </a:p>
        </p:txBody>
      </p:sp>
      <p:sp>
        <p:nvSpPr>
          <p:cNvPr id="9" name="Rectangle 8"/>
          <p:cNvSpPr/>
          <p:nvPr userDrawn="1"/>
        </p:nvSpPr>
        <p:spPr>
          <a:xfrm>
            <a:off x="8534400" y="6321036"/>
            <a:ext cx="3657600" cy="5369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91600" y="6400801"/>
            <a:ext cx="2743200" cy="396895"/>
          </a:xfrm>
          <a:prstGeom prst="rect">
            <a:avLst/>
          </a:prstGeom>
        </p:spPr>
      </p:pic>
    </p:spTree>
    <p:extLst>
      <p:ext uri="{BB962C8B-B14F-4D97-AF65-F5344CB8AC3E}">
        <p14:creationId xmlns:p14="http://schemas.microsoft.com/office/powerpoint/2010/main" val="86200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curve image bottom">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0" y="4711225"/>
            <a:ext cx="12192000"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a:t>Insert Image</a:t>
            </a:r>
          </a:p>
        </p:txBody>
      </p:sp>
      <p:sp>
        <p:nvSpPr>
          <p:cNvPr id="6" name="Text Placeholder 9"/>
          <p:cNvSpPr>
            <a:spLocks noGrp="1"/>
          </p:cNvSpPr>
          <p:nvPr>
            <p:ph type="body" sz="quarter" idx="14" hasCustomPrompt="1"/>
          </p:nvPr>
        </p:nvSpPr>
        <p:spPr>
          <a:xfrm>
            <a:off x="914400" y="2617848"/>
            <a:ext cx="8534400" cy="461665"/>
          </a:xfrm>
        </p:spPr>
        <p:txBody>
          <a:bodyPr wrap="square">
            <a:spAutoFit/>
          </a:bodyPr>
          <a:lstStyle>
            <a:lvl1pPr algn="l">
              <a:buNone/>
              <a:defRPr sz="2400" b="1" baseline="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Text Placeholder 2"/>
          <p:cNvSpPr>
            <a:spLocks noGrp="1"/>
          </p:cNvSpPr>
          <p:nvPr>
            <p:ph type="body" sz="quarter" idx="16" hasCustomPrompt="1"/>
          </p:nvPr>
        </p:nvSpPr>
        <p:spPr>
          <a:xfrm>
            <a:off x="914400" y="1956872"/>
            <a:ext cx="8534400" cy="523220"/>
          </a:xfrm>
        </p:spPr>
        <p:txBody>
          <a:bodyPr wrap="square">
            <a:spAutoFit/>
          </a:bodyPr>
          <a:lstStyle>
            <a:lvl1pPr marL="0" indent="0" algn="l">
              <a:buNone/>
              <a:defRPr sz="2800" b="1">
                <a:solidFill>
                  <a:srgbClr val="3F9C3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263322" y="6400800"/>
            <a:ext cx="447879" cy="457200"/>
          </a:xfrm>
          <a:prstGeom prst="rect">
            <a:avLst/>
          </a:prstGeom>
          <a:noFill/>
        </p:spPr>
        <p:txBody>
          <a:bodyPr vert="horz" lIns="0" tIns="4572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78048C4E-7BD1-46A5-B2F2-6AD408DAAD47}" type="slidenum">
              <a:rPr lang="en-GB" sz="800" b="0" smtClean="0">
                <a:solidFill>
                  <a:schemeClr val="tx1"/>
                </a:solidFill>
                <a:latin typeface="Arial" panose="020B0604020202020204" pitchFamily="34" charset="0"/>
                <a:cs typeface="Arial" panose="020B0604020202020204" pitchFamily="34" charset="0"/>
              </a:rPr>
              <a:pPr algn="l"/>
              <a:t>‹#›</a:t>
            </a:fld>
            <a:endParaRPr lang="en-GB" sz="800" b="0">
              <a:solidFill>
                <a:schemeClr val="tx1"/>
              </a:solidFill>
              <a:latin typeface="Arial" panose="020B0604020202020204" pitchFamily="34" charset="0"/>
              <a:cs typeface="Arial" panose="020B0604020202020204" pitchFamily="34" charset="0"/>
            </a:endParaRPr>
          </a:p>
        </p:txBody>
      </p:sp>
      <p:sp>
        <p:nvSpPr>
          <p:cNvPr id="4" name="Rectangle 3"/>
          <p:cNvSpPr/>
          <p:nvPr userDrawn="1"/>
        </p:nvSpPr>
        <p:spPr>
          <a:xfrm>
            <a:off x="0" y="0"/>
            <a:ext cx="263322"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0C8850-C2CD-4E0B-AA6F-6B884EB94B4B}"/>
              </a:ext>
            </a:extLst>
          </p:cNvPr>
          <p:cNvSpPr/>
          <p:nvPr userDrawn="1"/>
        </p:nvSpPr>
        <p:spPr>
          <a:xfrm>
            <a:off x="638630" y="1809038"/>
            <a:ext cx="72571"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04584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752600"/>
            <a:ext cx="10972800" cy="4572000"/>
          </a:xfrm>
        </p:spPr>
        <p:txBody>
          <a:bodyPr>
            <a:no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a:t>Text 24 points – minimum size 20 points</a:t>
            </a:r>
          </a:p>
          <a:p>
            <a:pPr lvl="1"/>
            <a:r>
              <a:rPr lang="en-US"/>
              <a:t>Second level</a:t>
            </a:r>
          </a:p>
          <a:p>
            <a:pPr lvl="2"/>
            <a:r>
              <a:rPr lang="en-US"/>
              <a:t>Third level</a:t>
            </a:r>
          </a:p>
          <a:p>
            <a:pPr lvl="3"/>
            <a:r>
              <a:rPr lang="en-US"/>
              <a:t>If text is longer than the slide, it either goes on the next page or in the notes section</a:t>
            </a:r>
          </a:p>
          <a:p>
            <a:pPr lvl="4"/>
            <a:r>
              <a:rPr lang="en-US"/>
              <a:t>Fifth level</a:t>
            </a:r>
            <a:endParaRPr lang="en-JM"/>
          </a:p>
        </p:txBody>
      </p:sp>
      <p:sp>
        <p:nvSpPr>
          <p:cNvPr id="5" name="Text Placeholder 6"/>
          <p:cNvSpPr>
            <a:spLocks noGrp="1"/>
          </p:cNvSpPr>
          <p:nvPr>
            <p:ph type="body" sz="quarter" idx="18" hasCustomPrompt="1"/>
          </p:nvPr>
        </p:nvSpPr>
        <p:spPr>
          <a:xfrm>
            <a:off x="609600" y="1219201"/>
            <a:ext cx="10972800" cy="461665"/>
          </a:xfrm>
        </p:spPr>
        <p:txBody>
          <a:bodyPr tIns="45720">
            <a:spAutoFit/>
          </a:bodyPr>
          <a:lstStyle>
            <a:lvl1pPr marL="0" indent="0">
              <a:buNone/>
              <a:defRPr sz="2400" b="1" baseline="0">
                <a:solidFill>
                  <a:schemeClr val="tx1">
                    <a:alpha val="90000"/>
                  </a:schemeClr>
                </a:solidFill>
                <a:latin typeface="Arial" panose="020B0604020202020204" pitchFamily="34" charset="0"/>
                <a:cs typeface="Arial" panose="020B0604020202020204" pitchFamily="34" charset="0"/>
              </a:defRPr>
            </a:lvl1pPr>
          </a:lstStyle>
          <a:p>
            <a:pPr lvl="0"/>
            <a:r>
              <a:rPr lang="en-US"/>
              <a:t>Optional subtitle</a:t>
            </a:r>
          </a:p>
        </p:txBody>
      </p:sp>
      <p:sp>
        <p:nvSpPr>
          <p:cNvPr id="6"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Click to edit master title style</a:t>
            </a:r>
            <a:endParaRPr lang="en-JM" altLang="en-US"/>
          </a:p>
        </p:txBody>
      </p:sp>
    </p:spTree>
    <p:extLst>
      <p:ext uri="{BB962C8B-B14F-4D97-AF65-F5344CB8AC3E}">
        <p14:creationId xmlns:p14="http://schemas.microsoft.com/office/powerpoint/2010/main" val="389026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Click to edit master title style</a:t>
            </a:r>
            <a:endParaRPr lang="en-JM" altLang="en-US"/>
          </a:p>
        </p:txBody>
      </p:sp>
    </p:spTree>
    <p:extLst>
      <p:ext uri="{BB962C8B-B14F-4D97-AF65-F5344CB8AC3E}">
        <p14:creationId xmlns:p14="http://schemas.microsoft.com/office/powerpoint/2010/main" val="3641742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9.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6" r:id="rId1"/>
    <p:sldLayoutId id="2147483938" r:id="rId2"/>
  </p:sldLayoutIdLst>
  <p:hf hdr="0" dt="0"/>
  <p:txStyles>
    <p:titleStyle>
      <a:lvl1pPr algn="l" rtl="0" eaLnBrk="1" fontAlgn="base" hangingPunct="1">
        <a:spcBef>
          <a:spcPct val="0"/>
        </a:spcBef>
        <a:spcAft>
          <a:spcPct val="0"/>
        </a:spcAft>
        <a:defRPr sz="2800" kern="1200">
          <a:solidFill>
            <a:srgbClr val="00B0F0"/>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800">
          <a:solidFill>
            <a:srgbClr val="00B0F0"/>
          </a:solidFill>
          <a:latin typeface="Arial" pitchFamily="34" charset="0"/>
          <a:cs typeface="Arial" pitchFamily="34" charset="0"/>
        </a:defRPr>
      </a:lvl2pPr>
      <a:lvl3pPr algn="l" rtl="0" eaLnBrk="1" fontAlgn="base" hangingPunct="1">
        <a:spcBef>
          <a:spcPct val="0"/>
        </a:spcBef>
        <a:spcAft>
          <a:spcPct val="0"/>
        </a:spcAft>
        <a:defRPr sz="2800">
          <a:solidFill>
            <a:srgbClr val="00B0F0"/>
          </a:solidFill>
          <a:latin typeface="Arial" pitchFamily="34" charset="0"/>
          <a:cs typeface="Arial" pitchFamily="34" charset="0"/>
        </a:defRPr>
      </a:lvl3pPr>
      <a:lvl4pPr algn="l" rtl="0" eaLnBrk="1" fontAlgn="base" hangingPunct="1">
        <a:spcBef>
          <a:spcPct val="0"/>
        </a:spcBef>
        <a:spcAft>
          <a:spcPct val="0"/>
        </a:spcAft>
        <a:defRPr sz="2800">
          <a:solidFill>
            <a:srgbClr val="00B0F0"/>
          </a:solidFill>
          <a:latin typeface="Arial" pitchFamily="34" charset="0"/>
          <a:cs typeface="Arial" pitchFamily="34" charset="0"/>
        </a:defRPr>
      </a:lvl4pPr>
      <a:lvl5pPr algn="l" rtl="0" eaLnBrk="1" fontAlgn="base" hangingPunct="1">
        <a:spcBef>
          <a:spcPct val="0"/>
        </a:spcBef>
        <a:spcAft>
          <a:spcPct val="0"/>
        </a:spcAft>
        <a:defRPr sz="2800">
          <a:solidFill>
            <a:srgbClr val="00B0F0"/>
          </a:solidFill>
          <a:latin typeface="Arial" pitchFamily="34" charset="0"/>
          <a:cs typeface="Arial" pitchFamily="34" charset="0"/>
        </a:defRPr>
      </a:lvl5pPr>
      <a:lvl6pPr marL="457200" algn="l" rtl="0" eaLnBrk="1" fontAlgn="base" hangingPunct="1">
        <a:spcBef>
          <a:spcPct val="0"/>
        </a:spcBef>
        <a:spcAft>
          <a:spcPct val="0"/>
        </a:spcAft>
        <a:defRPr sz="2800">
          <a:solidFill>
            <a:srgbClr val="00B0F0"/>
          </a:solidFill>
          <a:latin typeface="Arial" pitchFamily="34" charset="0"/>
          <a:cs typeface="Arial" pitchFamily="34" charset="0"/>
        </a:defRPr>
      </a:lvl6pPr>
      <a:lvl7pPr marL="914400" algn="l" rtl="0" eaLnBrk="1" fontAlgn="base" hangingPunct="1">
        <a:spcBef>
          <a:spcPct val="0"/>
        </a:spcBef>
        <a:spcAft>
          <a:spcPct val="0"/>
        </a:spcAft>
        <a:defRPr sz="2800">
          <a:solidFill>
            <a:srgbClr val="00B0F0"/>
          </a:solidFill>
          <a:latin typeface="Arial" pitchFamily="34" charset="0"/>
          <a:cs typeface="Arial" pitchFamily="34" charset="0"/>
        </a:defRPr>
      </a:lvl7pPr>
      <a:lvl8pPr marL="1371600" algn="l" rtl="0" eaLnBrk="1" fontAlgn="base" hangingPunct="1">
        <a:spcBef>
          <a:spcPct val="0"/>
        </a:spcBef>
        <a:spcAft>
          <a:spcPct val="0"/>
        </a:spcAft>
        <a:defRPr sz="2800">
          <a:solidFill>
            <a:srgbClr val="00B0F0"/>
          </a:solidFill>
          <a:latin typeface="Arial" pitchFamily="34" charset="0"/>
          <a:cs typeface="Arial" pitchFamily="34" charset="0"/>
        </a:defRPr>
      </a:lvl8pPr>
      <a:lvl9pPr marL="1828800" algn="l" rtl="0" eaLnBrk="1" fontAlgn="base" hangingPunct="1">
        <a:spcBef>
          <a:spcPct val="0"/>
        </a:spcBef>
        <a:spcAft>
          <a:spcPct val="0"/>
        </a:spcAft>
        <a:defRPr sz="2800">
          <a:solidFill>
            <a:srgbClr val="00B0F0"/>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2800" kern="1200">
          <a:solidFill>
            <a:srgbClr val="707070"/>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itchFamily="34" charset="0"/>
        <a:buChar char="–"/>
        <a:defRPr sz="2400" kern="1200">
          <a:solidFill>
            <a:srgbClr val="707070"/>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itchFamily="34" charset="0"/>
        <a:buChar char="•"/>
        <a:defRPr sz="2000" kern="1200">
          <a:solidFill>
            <a:srgbClr val="707070"/>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itchFamily="34" charset="0"/>
        <a:buChar char="–"/>
        <a:defRPr kern="1200">
          <a:solidFill>
            <a:srgbClr val="707070"/>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itchFamily="34" charset="0"/>
        <a:buChar char="»"/>
        <a:defRPr kern="1200">
          <a:solidFill>
            <a:srgbClr val="7070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Title Placeholder 1"/>
          <p:cNvSpPr>
            <a:spLocks noGrp="1"/>
          </p:cNvSpPr>
          <p:nvPr>
            <p:ph type="title"/>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endParaRPr lang="en-JM" altLang="en-US"/>
          </a:p>
        </p:txBody>
      </p:sp>
      <p:sp>
        <p:nvSpPr>
          <p:cNvPr id="1031" name="Text Placeholder 2"/>
          <p:cNvSpPr>
            <a:spLocks noGrp="1"/>
          </p:cNvSpPr>
          <p:nvPr>
            <p:ph type="body" idx="1"/>
          </p:nvPr>
        </p:nvSpPr>
        <p:spPr bwMode="auto">
          <a:xfrm>
            <a:off x="609600" y="1056975"/>
            <a:ext cx="10972800" cy="5264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JM" altLang="en-US"/>
          </a:p>
        </p:txBody>
      </p:sp>
      <p:sp>
        <p:nvSpPr>
          <p:cNvPr id="19"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263322" y="6400800"/>
            <a:ext cx="447879" cy="457200"/>
          </a:xfrm>
          <a:prstGeom prst="rect">
            <a:avLst/>
          </a:prstGeom>
          <a:noFill/>
        </p:spPr>
        <p:txBody>
          <a:bodyPr vert="horz" lIns="0" tIns="4572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78048C4E-7BD1-46A5-B2F2-6AD408DAAD47}" type="slidenum">
              <a:rPr lang="en-GB" sz="800" b="0" smtClean="0">
                <a:solidFill>
                  <a:schemeClr val="tx1"/>
                </a:solidFill>
                <a:latin typeface="Arial" panose="020B0604020202020204" pitchFamily="34" charset="0"/>
                <a:cs typeface="Arial" panose="020B0604020202020204" pitchFamily="34" charset="0"/>
              </a:rPr>
              <a:pPr algn="l"/>
              <a:t>‹#›</a:t>
            </a:fld>
            <a:endParaRPr lang="en-GB" sz="800" b="0">
              <a:solidFill>
                <a:schemeClr val="tx1"/>
              </a:solidFill>
              <a:latin typeface="Arial" panose="020B0604020202020204" pitchFamily="34" charset="0"/>
              <a:cs typeface="Arial" panose="020B0604020202020204" pitchFamily="34" charset="0"/>
            </a:endParaRPr>
          </a:p>
        </p:txBody>
      </p:sp>
      <p:sp>
        <p:nvSpPr>
          <p:cNvPr id="28" name="Rectangle 27"/>
          <p:cNvSpPr/>
          <p:nvPr userDrawn="1"/>
        </p:nvSpPr>
        <p:spPr>
          <a:xfrm>
            <a:off x="8534400" y="6321036"/>
            <a:ext cx="3657600" cy="5369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951AB2-D568-4A7E-9408-FADC8BED4119}"/>
              </a:ext>
            </a:extLst>
          </p:cNvPr>
          <p:cNvSpPr/>
          <p:nvPr userDrawn="1"/>
        </p:nvSpPr>
        <p:spPr>
          <a:xfrm rot="16200000">
            <a:off x="-509015" y="509016"/>
            <a:ext cx="1188720" cy="170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pic>
        <p:nvPicPr>
          <p:cNvPr id="3" name="Picture 2">
            <a:extLst>
              <a:ext uri="{FF2B5EF4-FFF2-40B4-BE49-F238E27FC236}">
                <a16:creationId xmlns:a16="http://schemas.microsoft.com/office/drawing/2014/main" id="{57FB6229-A9EB-3D77-9A53-3E3B16AC286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36001" y="6396327"/>
            <a:ext cx="3453312" cy="409982"/>
          </a:xfrm>
          <a:prstGeom prst="rect">
            <a:avLst/>
          </a:prstGeom>
        </p:spPr>
      </p:pic>
    </p:spTree>
  </p:cSld>
  <p:clrMap bg1="lt1" tx1="dk1" bg2="lt2" tx2="dk2" accent1="accent1" accent2="accent2" accent3="accent3" accent4="accent4" accent5="accent5" accent6="accent6" hlink="hlink" folHlink="folHlink"/>
  <p:sldLayoutIdLst>
    <p:sldLayoutId id="2147483911" r:id="rId1"/>
    <p:sldLayoutId id="2147483912" r:id="rId2"/>
    <p:sldLayoutId id="2147483940" r:id="rId3"/>
    <p:sldLayoutId id="2147483913" r:id="rId4"/>
    <p:sldLayoutId id="2147483941" r:id="rId5"/>
    <p:sldLayoutId id="2147483914" r:id="rId6"/>
    <p:sldLayoutId id="2147483915" r:id="rId7"/>
    <p:sldLayoutId id="2147483916" r:id="rId8"/>
    <p:sldLayoutId id="2147483929" r:id="rId9"/>
    <p:sldLayoutId id="2147483919" r:id="rId10"/>
    <p:sldLayoutId id="2147483920" r:id="rId11"/>
  </p:sldLayoutIdLst>
  <p:hf hdr="0" dt="0"/>
  <p:txStyles>
    <p:titleStyle>
      <a:lvl1pPr algn="l" rtl="0" eaLnBrk="0" fontAlgn="base" hangingPunct="0">
        <a:spcBef>
          <a:spcPct val="0"/>
        </a:spcBef>
        <a:spcAft>
          <a:spcPct val="0"/>
        </a:spcAft>
        <a:defRPr sz="2800" b="1" kern="1200">
          <a:solidFill>
            <a:srgbClr val="3F9C35"/>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chemeClr val="accent1"/>
          </a:solidFill>
          <a:latin typeface="Arial" pitchFamily="34" charset="0"/>
          <a:cs typeface="Arial" pitchFamily="34" charset="0"/>
        </a:defRPr>
      </a:lvl2pPr>
      <a:lvl3pPr algn="l" rtl="0" eaLnBrk="0" fontAlgn="base" hangingPunct="0">
        <a:spcBef>
          <a:spcPct val="0"/>
        </a:spcBef>
        <a:spcAft>
          <a:spcPct val="0"/>
        </a:spcAft>
        <a:defRPr sz="2800">
          <a:solidFill>
            <a:schemeClr val="accent1"/>
          </a:solidFill>
          <a:latin typeface="Arial" pitchFamily="34" charset="0"/>
          <a:cs typeface="Arial" pitchFamily="34" charset="0"/>
        </a:defRPr>
      </a:lvl3pPr>
      <a:lvl4pPr algn="l" rtl="0" eaLnBrk="0" fontAlgn="base" hangingPunct="0">
        <a:spcBef>
          <a:spcPct val="0"/>
        </a:spcBef>
        <a:spcAft>
          <a:spcPct val="0"/>
        </a:spcAft>
        <a:defRPr sz="2800">
          <a:solidFill>
            <a:schemeClr val="accent1"/>
          </a:solidFill>
          <a:latin typeface="Arial" pitchFamily="34" charset="0"/>
          <a:cs typeface="Arial" pitchFamily="34" charset="0"/>
        </a:defRPr>
      </a:lvl4pPr>
      <a:lvl5pPr algn="l" rtl="0" eaLnBrk="0" fontAlgn="base" hangingPunct="0">
        <a:spcBef>
          <a:spcPct val="0"/>
        </a:spcBef>
        <a:spcAft>
          <a:spcPct val="0"/>
        </a:spcAft>
        <a:defRPr sz="2800">
          <a:solidFill>
            <a:schemeClr val="accent1"/>
          </a:solidFill>
          <a:latin typeface="Arial" pitchFamily="34" charset="0"/>
          <a:cs typeface="Arial" pitchFamily="34" charset="0"/>
        </a:defRPr>
      </a:lvl5pPr>
      <a:lvl6pPr marL="457200" algn="l" rtl="0" fontAlgn="base">
        <a:spcBef>
          <a:spcPct val="0"/>
        </a:spcBef>
        <a:spcAft>
          <a:spcPct val="0"/>
        </a:spcAft>
        <a:defRPr sz="2800">
          <a:solidFill>
            <a:schemeClr val="accent1"/>
          </a:solidFill>
          <a:latin typeface="Arial" pitchFamily="34" charset="0"/>
          <a:cs typeface="Arial" pitchFamily="34" charset="0"/>
        </a:defRPr>
      </a:lvl6pPr>
      <a:lvl7pPr marL="914400" algn="l" rtl="0" fontAlgn="base">
        <a:spcBef>
          <a:spcPct val="0"/>
        </a:spcBef>
        <a:spcAft>
          <a:spcPct val="0"/>
        </a:spcAft>
        <a:defRPr sz="2800">
          <a:solidFill>
            <a:schemeClr val="accent1"/>
          </a:solidFill>
          <a:latin typeface="Arial" pitchFamily="34" charset="0"/>
          <a:cs typeface="Arial" pitchFamily="34" charset="0"/>
        </a:defRPr>
      </a:lvl7pPr>
      <a:lvl8pPr marL="1371600" algn="l" rtl="0" fontAlgn="base">
        <a:spcBef>
          <a:spcPct val="0"/>
        </a:spcBef>
        <a:spcAft>
          <a:spcPct val="0"/>
        </a:spcAft>
        <a:defRPr sz="2800">
          <a:solidFill>
            <a:schemeClr val="accent1"/>
          </a:solidFill>
          <a:latin typeface="Arial" pitchFamily="34" charset="0"/>
          <a:cs typeface="Arial" pitchFamily="34" charset="0"/>
        </a:defRPr>
      </a:lvl8pPr>
      <a:lvl9pPr marL="1828800" algn="l" rtl="0" fontAlgn="base">
        <a:spcBef>
          <a:spcPct val="0"/>
        </a:spcBef>
        <a:spcAft>
          <a:spcPct val="0"/>
        </a:spcAft>
        <a:defRPr sz="2800">
          <a:solidFill>
            <a:schemeClr val="accent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32" r:id="rId1"/>
    <p:sldLayoutId id="2147483925" r:id="rId2"/>
    <p:sldLayoutId id="2147483939" r:id="rId3"/>
  </p:sldLayoutIdLst>
  <p:hf hdr="0" dt="0"/>
  <p:txStyles>
    <p:titleStyle>
      <a:lvl1pPr algn="l" rtl="0" eaLnBrk="0" fontAlgn="base" hangingPunct="0">
        <a:spcBef>
          <a:spcPct val="0"/>
        </a:spcBef>
        <a:spcAft>
          <a:spcPct val="0"/>
        </a:spcAft>
        <a:defRPr sz="2800" kern="1200">
          <a:solidFill>
            <a:srgbClr val="00B0F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rgbClr val="00B0F0"/>
          </a:solidFill>
          <a:latin typeface="Arial" pitchFamily="34" charset="0"/>
          <a:cs typeface="Arial" pitchFamily="34" charset="0"/>
        </a:defRPr>
      </a:lvl2pPr>
      <a:lvl3pPr algn="l" rtl="0" eaLnBrk="0" fontAlgn="base" hangingPunct="0">
        <a:spcBef>
          <a:spcPct val="0"/>
        </a:spcBef>
        <a:spcAft>
          <a:spcPct val="0"/>
        </a:spcAft>
        <a:defRPr sz="2800">
          <a:solidFill>
            <a:srgbClr val="00B0F0"/>
          </a:solidFill>
          <a:latin typeface="Arial" pitchFamily="34" charset="0"/>
          <a:cs typeface="Arial" pitchFamily="34" charset="0"/>
        </a:defRPr>
      </a:lvl3pPr>
      <a:lvl4pPr algn="l" rtl="0" eaLnBrk="0" fontAlgn="base" hangingPunct="0">
        <a:spcBef>
          <a:spcPct val="0"/>
        </a:spcBef>
        <a:spcAft>
          <a:spcPct val="0"/>
        </a:spcAft>
        <a:defRPr sz="2800">
          <a:solidFill>
            <a:srgbClr val="00B0F0"/>
          </a:solidFill>
          <a:latin typeface="Arial" pitchFamily="34" charset="0"/>
          <a:cs typeface="Arial" pitchFamily="34" charset="0"/>
        </a:defRPr>
      </a:lvl4pPr>
      <a:lvl5pPr algn="l" rtl="0" eaLnBrk="0" fontAlgn="base" hangingPunct="0">
        <a:spcBef>
          <a:spcPct val="0"/>
        </a:spcBef>
        <a:spcAft>
          <a:spcPct val="0"/>
        </a:spcAft>
        <a:defRPr sz="2800">
          <a:solidFill>
            <a:srgbClr val="00B0F0"/>
          </a:solidFill>
          <a:latin typeface="Arial" pitchFamily="34" charset="0"/>
          <a:cs typeface="Arial" pitchFamily="34" charset="0"/>
        </a:defRPr>
      </a:lvl5pPr>
      <a:lvl6pPr marL="457200" algn="l" rtl="0" fontAlgn="base">
        <a:spcBef>
          <a:spcPct val="0"/>
        </a:spcBef>
        <a:spcAft>
          <a:spcPct val="0"/>
        </a:spcAft>
        <a:defRPr sz="2800">
          <a:solidFill>
            <a:srgbClr val="00B0F0"/>
          </a:solidFill>
          <a:latin typeface="Arial" pitchFamily="34" charset="0"/>
          <a:cs typeface="Arial" pitchFamily="34" charset="0"/>
        </a:defRPr>
      </a:lvl6pPr>
      <a:lvl7pPr marL="914400" algn="l" rtl="0" fontAlgn="base">
        <a:spcBef>
          <a:spcPct val="0"/>
        </a:spcBef>
        <a:spcAft>
          <a:spcPct val="0"/>
        </a:spcAft>
        <a:defRPr sz="2800">
          <a:solidFill>
            <a:srgbClr val="00B0F0"/>
          </a:solidFill>
          <a:latin typeface="Arial" pitchFamily="34" charset="0"/>
          <a:cs typeface="Arial" pitchFamily="34" charset="0"/>
        </a:defRPr>
      </a:lvl7pPr>
      <a:lvl8pPr marL="1371600" algn="l" rtl="0" fontAlgn="base">
        <a:spcBef>
          <a:spcPct val="0"/>
        </a:spcBef>
        <a:spcAft>
          <a:spcPct val="0"/>
        </a:spcAft>
        <a:defRPr sz="2800">
          <a:solidFill>
            <a:srgbClr val="00B0F0"/>
          </a:solidFill>
          <a:latin typeface="Arial" pitchFamily="34" charset="0"/>
          <a:cs typeface="Arial" pitchFamily="34" charset="0"/>
        </a:defRPr>
      </a:lvl8pPr>
      <a:lvl9pPr marL="1828800" algn="l" rtl="0" fontAlgn="base">
        <a:spcBef>
          <a:spcPct val="0"/>
        </a:spcBef>
        <a:spcAft>
          <a:spcPct val="0"/>
        </a:spcAft>
        <a:defRPr sz="2800">
          <a:solidFill>
            <a:srgbClr val="00B0F0"/>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404040"/>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400" kern="1200">
          <a:solidFill>
            <a:srgbClr val="404040"/>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cihr-irsc.gc.ca/e/50762.html"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who.int/news/item/18-05-2017-joint-statement-on-registration"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hyperlink" Target="https://cihr-irsc.gc.ca/e/34190.html#c10" TargetMode="External"/><Relationship Id="rId4" Type="http://schemas.openxmlformats.org/officeDocument/2006/relationships/hyperlink" Target="https://cihr-irsc.gc.ca/e/52820.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ihr-irsc.gc.ca/e/52470.html"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hyperlink" Target="https://cihr-irsc.gc.ca/e/52544.html" TargetMode="External"/><Relationship Id="rId4" Type="http://schemas.openxmlformats.org/officeDocument/2006/relationships/hyperlink" Target="https://cihr-irsc.gc.ca/e/52546.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hyperlink" Target="https://cihr-irsc.gc.ca/e/50852.html" TargetMode="Externa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hyperlink" Target="https://cihr-irsc.gc.ca/e/49503.html" TargetMode="External"/><Relationship Id="rId13" Type="http://schemas.openxmlformats.org/officeDocument/2006/relationships/hyperlink" Target="http://www.cihr-irsc.gc.ca/e/45688.html" TargetMode="External"/><Relationship Id="rId3" Type="http://schemas.openxmlformats.org/officeDocument/2006/relationships/hyperlink" Target="http://www.cihr-irsc.gc.ca/e/49051.html" TargetMode="External"/><Relationship Id="rId7" Type="http://schemas.openxmlformats.org/officeDocument/2006/relationships/hyperlink" Target="https://cihr-irsc.gc.ca/e/52359.html" TargetMode="External"/><Relationship Id="rId12" Type="http://schemas.openxmlformats.org/officeDocument/2006/relationships/hyperlink" Target="http://www.cihr-irsc.gc.ca/e/48437.html"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www.cihr-irsc.gc.ca/e/50762.html" TargetMode="External"/><Relationship Id="rId11" Type="http://schemas.openxmlformats.org/officeDocument/2006/relationships/hyperlink" Target="http://www.cihr-irsc.gc.ca/e/50438.html" TargetMode="External"/><Relationship Id="rId5" Type="http://schemas.openxmlformats.org/officeDocument/2006/relationships/hyperlink" Target="https://www.researchnet-recherchenet.ca/rnr16/vwOpprtntyDtls.do?progCd=11276&amp;language=E&amp;org=CIHR" TargetMode="External"/><Relationship Id="rId15" Type="http://schemas.openxmlformats.org/officeDocument/2006/relationships/hyperlink" Target="https://www.nserc-crsng.gc.ca/InterAgency-Interorganismes/TAFA-AFTO/guide-guide_eng.asp" TargetMode="External"/><Relationship Id="rId10" Type="http://schemas.openxmlformats.org/officeDocument/2006/relationships/hyperlink" Target="http://www.cihr-irsc.gc.ca/e/49564.html" TargetMode="External"/><Relationship Id="rId4" Type="http://schemas.openxmlformats.org/officeDocument/2006/relationships/hyperlink" Target="https://www.researchnet-recherchenet.ca/rnr16/vwOpprtntyDtls.do?prog=3961&amp;view=currentOpps&amp;org=CIHR&amp;type=EXACT&amp;resultCount=25&amp;sort=program&amp;next=1&amp;all=1&amp;masterList=true" TargetMode="External"/><Relationship Id="rId9" Type="http://schemas.openxmlformats.org/officeDocument/2006/relationships/hyperlink" Target="http://www.cihr-irsc.gc.ca/e/29300.html" TargetMode="External"/><Relationship Id="rId14" Type="http://schemas.openxmlformats.org/officeDocument/2006/relationships/hyperlink" Target="https://cihr-irsc.gc.ca/e/51872.htm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pubmed.ncbi.nlm.nih.gov/26120961/" TargetMode="External"/><Relationship Id="rId3" Type="http://schemas.openxmlformats.org/officeDocument/2006/relationships/hyperlink" Target="http://www.cihr-irsc.gc.ca/e/50833.html" TargetMode="External"/><Relationship Id="rId7" Type="http://schemas.openxmlformats.org/officeDocument/2006/relationships/hyperlink" Target="https://www.cihr-irsc-igh-isfh.ca/login/index.php"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http://www.cihr-irsc.gc.ca/e/50839.html" TargetMode="External"/><Relationship Id="rId11" Type="http://schemas.openxmlformats.org/officeDocument/2006/relationships/hyperlink" Target="https://journals.lww.com/psychosomaticmedicine/Abstract/2015/06000/A_Composite_Measure_of_Gender_and_Its_Association.5.aspx" TargetMode="External"/><Relationship Id="rId5" Type="http://schemas.openxmlformats.org/officeDocument/2006/relationships/hyperlink" Target="http://www.cihr-irsc.gc.ca/e/50652.html" TargetMode="External"/><Relationship Id="rId10" Type="http://schemas.openxmlformats.org/officeDocument/2006/relationships/hyperlink" Target="https://www.onlinecjc.ca/article/S0828-282X(21)00171-9/fulltext" TargetMode="External"/><Relationship Id="rId4" Type="http://schemas.openxmlformats.org/officeDocument/2006/relationships/hyperlink" Target="http://www.cihr-irsc.gc.ca/e/50836.html" TargetMode="External"/><Relationship Id="rId9" Type="http://schemas.openxmlformats.org/officeDocument/2006/relationships/hyperlink" Target="https://www.cmaj.ca/content/192/36/E104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cihr-irsc.gc.ca/e/47021.html" TargetMode="External"/><Relationship Id="rId3" Type="http://schemas.openxmlformats.org/officeDocument/2006/relationships/hyperlink" Target="http://www.cihr-irsc.gc.ca/e/50956.html" TargetMode="External"/><Relationship Id="rId7" Type="http://schemas.openxmlformats.org/officeDocument/2006/relationships/hyperlink" Target="https://cihr-irsc.gc.ca/e/51731.html"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hyperlink" Target="http://www.cihr-irsc.gc.ca/lms/e/bias/" TargetMode="External"/><Relationship Id="rId5" Type="http://schemas.openxmlformats.org/officeDocument/2006/relationships/hyperlink" Target="https://cihr-irsc.gc.ca/e/31562.html" TargetMode="External"/><Relationship Id="rId4" Type="http://schemas.openxmlformats.org/officeDocument/2006/relationships/hyperlink" Target="http://www.cihr-irsc.gc.ca/e/45321.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23.xml" /><Relationship Id="rId1" Type="http://schemas.openxmlformats.org/officeDocument/2006/relationships/slideLayout" Target="../slideLayouts/slideLayout8.xml" /><Relationship Id="rId5" Type="http://schemas.openxmlformats.org/officeDocument/2006/relationships/hyperlink" Target="http://www.cihr-irsc.gc.ca/e/49051.html" TargetMode="External" /><Relationship Id="rId4" Type="http://schemas.openxmlformats.org/officeDocument/2006/relationships/hyperlink" Target="file:///C:\Users\Abadan\AppData\Roaming\OpenText\OTEdit\EC_livelink\c35790464\C__Users_imccuaig_AppData_Roaming_OpenText_OTEdit_EC_livelink_c35790464_mailto_support-soutien%40cihr-irsc.gc%20(1)%20(1).ca" TargetMode="External" /></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cihr-irsc.gc.ca/e/48437.html"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cihr-irsc.gc.ca/e/51872.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Placeholder 4"/>
          <p:cNvSpPr>
            <a:spLocks noGrp="1"/>
          </p:cNvSpPr>
          <p:nvPr>
            <p:ph type="body" sz="quarter" idx="10"/>
          </p:nvPr>
        </p:nvSpPr>
        <p:spPr bwMode="auto">
          <a:xfrm>
            <a:off x="1541756" y="2851919"/>
            <a:ext cx="9108488" cy="115416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spcBef>
                <a:spcPts val="0"/>
              </a:spcBef>
            </a:pPr>
            <a:r>
              <a:rPr lang="en-CA" sz="3600" dirty="0"/>
              <a:t>Fall 2023 Project Grant Competition</a:t>
            </a:r>
          </a:p>
          <a:p>
            <a:pPr algn="ctr">
              <a:spcBef>
                <a:spcPts val="600"/>
              </a:spcBef>
            </a:pPr>
            <a:r>
              <a:rPr lang="en-CA" sz="2800" dirty="0"/>
              <a:t>Applicant Q&amp;A Webinar</a:t>
            </a:r>
          </a:p>
        </p:txBody>
      </p:sp>
      <p:sp>
        <p:nvSpPr>
          <p:cNvPr id="6" name="Text Placeholder 4">
            <a:extLst>
              <a:ext uri="{FF2B5EF4-FFF2-40B4-BE49-F238E27FC236}">
                <a16:creationId xmlns:a16="http://schemas.microsoft.com/office/drawing/2014/main" id="{661A4435-D659-B195-F4C6-BD2D8805948A}"/>
              </a:ext>
            </a:extLst>
          </p:cNvPr>
          <p:cNvSpPr txBox="1">
            <a:spLocks/>
          </p:cNvSpPr>
          <p:nvPr/>
        </p:nvSpPr>
        <p:spPr bwMode="auto">
          <a:xfrm>
            <a:off x="10830757" y="5516732"/>
            <a:ext cx="1291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 typeface="Arial" pitchFamily="34" charset="0"/>
              <a:buNone/>
              <a:defRPr sz="2400" kern="1200">
                <a:solidFill>
                  <a:srgbClr val="777777"/>
                </a:solidFill>
                <a:latin typeface="+mn-lt"/>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0" fontAlgn="base" latinLnBrk="0" hangingPunct="0">
              <a:lnSpc>
                <a:spcPct val="100000"/>
              </a:lnSpc>
              <a:spcBef>
                <a:spcPts val="0"/>
              </a:spcBef>
              <a:spcAft>
                <a:spcPct val="0"/>
              </a:spcAft>
              <a:buClrTx/>
              <a:buSzTx/>
              <a:buFont typeface="Arial" pitchFamily="34" charset="0"/>
              <a:buNone/>
              <a:tabLst/>
              <a:defRPr/>
            </a:pPr>
            <a:r>
              <a:rPr kumimoji="0" lang="en-CA" sz="2000" b="0" i="0" u="none" strike="noStrike" kern="1200" cap="none" spc="0" normalizeH="0" baseline="0" noProof="0">
                <a:ln>
                  <a:noFill/>
                </a:ln>
                <a:solidFill>
                  <a:srgbClr val="404040"/>
                </a:solidFill>
                <a:effectLst/>
                <a:uLnTx/>
                <a:uFillTx/>
                <a:latin typeface="Calibri"/>
                <a:ea typeface="+mn-ea"/>
                <a:cs typeface="Arial" panose="020B0604020202020204" pitchFamily="34" charset="0"/>
              </a:rPr>
              <a:t>July 2023</a:t>
            </a:r>
            <a:endParaRPr kumimoji="0" lang="en-CA" sz="2000" b="0" i="0" u="none" strike="noStrike" kern="1200" cap="none" spc="0" normalizeH="0" baseline="0" noProof="0" dirty="0">
              <a:ln>
                <a:noFill/>
              </a:ln>
              <a:solidFill>
                <a:srgbClr val="404040"/>
              </a:solidFill>
              <a:effectLst/>
              <a:uLnTx/>
              <a:uFillTx/>
              <a:latin typeface="Calibri"/>
              <a:ea typeface="+mn-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p:txBody>
          <a:bodyPr/>
          <a:lstStyle/>
          <a:p>
            <a:r>
              <a:rPr lang="en-US" dirty="0"/>
              <a:t>REMINDER: Sex and Gender Based Analysis (SGBA) </a:t>
            </a:r>
          </a:p>
        </p:txBody>
      </p:sp>
      <p:sp>
        <p:nvSpPr>
          <p:cNvPr id="2" name="Content Placeholder 2">
            <a:extLst>
              <a:ext uri="{FF2B5EF4-FFF2-40B4-BE49-F238E27FC236}">
                <a16:creationId xmlns:a16="http://schemas.microsoft.com/office/drawing/2014/main" id="{E1F5476B-0232-C291-1677-54F727CBEABD}"/>
              </a:ext>
            </a:extLst>
          </p:cNvPr>
          <p:cNvSpPr txBox="1">
            <a:spLocks/>
          </p:cNvSpPr>
          <p:nvPr/>
        </p:nvSpPr>
        <p:spPr bwMode="auto">
          <a:xfrm>
            <a:off x="609600" y="1249362"/>
            <a:ext cx="11190304"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dirty="0"/>
              <a:t>Applicants</a:t>
            </a:r>
          </a:p>
          <a:p>
            <a:pPr algn="just"/>
            <a:r>
              <a:rPr lang="en-US" sz="2000" dirty="0"/>
              <a:t>Applicants must demonstrate how they have integrated sex and/or gender into their: </a:t>
            </a:r>
          </a:p>
          <a:p>
            <a:pPr lvl="2" algn="just">
              <a:buFont typeface="Courier New" panose="02070309020205020404" pitchFamily="49" charset="0"/>
              <a:buChar char="o"/>
            </a:pPr>
            <a:r>
              <a:rPr lang="en-US" dirty="0"/>
              <a:t>Research design, </a:t>
            </a:r>
          </a:p>
          <a:p>
            <a:pPr lvl="2" algn="just">
              <a:spcBef>
                <a:spcPts val="0"/>
              </a:spcBef>
              <a:buFont typeface="Courier New" panose="02070309020205020404" pitchFamily="49" charset="0"/>
              <a:buChar char="o"/>
            </a:pPr>
            <a:r>
              <a:rPr lang="en-US" dirty="0"/>
              <a:t>Methods, </a:t>
            </a:r>
          </a:p>
          <a:p>
            <a:pPr lvl="2" algn="just">
              <a:spcBef>
                <a:spcPts val="0"/>
              </a:spcBef>
              <a:buFont typeface="Courier New" panose="02070309020205020404" pitchFamily="49" charset="0"/>
              <a:buChar char="o"/>
            </a:pPr>
            <a:r>
              <a:rPr lang="en-US" dirty="0"/>
              <a:t>Analysis and interpretation, and/or </a:t>
            </a:r>
          </a:p>
          <a:p>
            <a:pPr lvl="2" algn="just">
              <a:spcBef>
                <a:spcPts val="0"/>
              </a:spcBef>
              <a:buFont typeface="Courier New" panose="02070309020205020404" pitchFamily="49" charset="0"/>
              <a:buChar char="o"/>
            </a:pPr>
            <a:r>
              <a:rPr lang="en-US" dirty="0"/>
              <a:t>Dissemination of findings.</a:t>
            </a:r>
          </a:p>
          <a:p>
            <a:pPr lvl="2" algn="just">
              <a:spcBef>
                <a:spcPts val="0"/>
              </a:spcBef>
              <a:buFont typeface="Courier New" panose="02070309020205020404" pitchFamily="49" charset="0"/>
              <a:buChar char="o"/>
            </a:pPr>
            <a:endParaRPr lang="en-US" dirty="0"/>
          </a:p>
          <a:p>
            <a:pPr marL="0" indent="0" algn="just">
              <a:buNone/>
            </a:pPr>
            <a:r>
              <a:rPr lang="en-US" sz="2000" b="1" dirty="0"/>
              <a:t>Reviewers</a:t>
            </a:r>
          </a:p>
          <a:p>
            <a:pPr algn="just">
              <a:spcBef>
                <a:spcPts val="480"/>
              </a:spcBef>
            </a:pPr>
            <a:r>
              <a:rPr lang="en-US" sz="2000" dirty="0"/>
              <a:t>Reviewers are required to include their assessment of whether SGBA is appropriate for the research being proposed.</a:t>
            </a:r>
          </a:p>
          <a:p>
            <a:pPr algn="just">
              <a:spcBef>
                <a:spcPts val="480"/>
              </a:spcBef>
            </a:pPr>
            <a:r>
              <a:rPr lang="en-US" sz="2000" dirty="0"/>
              <a:t>The overall application score and written evaluation will reflect if SGBA has been suitably addressed in the research proposed. </a:t>
            </a:r>
          </a:p>
          <a:p>
            <a:pPr algn="just">
              <a:spcBef>
                <a:spcPts val="480"/>
              </a:spcBef>
            </a:pPr>
            <a:r>
              <a:rPr lang="en-US" sz="2000" dirty="0"/>
              <a:t>This is in addition to identifying whether SGBA is a strength, a weakness or not applicable to the proposal.</a:t>
            </a:r>
            <a:endParaRPr lang="en-US" sz="1800" dirty="0"/>
          </a:p>
          <a:p>
            <a:pPr lvl="2" algn="just">
              <a:spcBef>
                <a:spcPts val="0"/>
              </a:spcBef>
              <a:buFont typeface="Courier New" panose="02070309020205020404" pitchFamily="49" charset="0"/>
              <a:buChar char="o"/>
            </a:pPr>
            <a:endParaRPr lang="en-US" sz="1900" dirty="0"/>
          </a:p>
          <a:p>
            <a:pPr marL="914400" lvl="2" indent="0" algn="just">
              <a:spcBef>
                <a:spcPts val="0"/>
              </a:spcBef>
              <a:buFont typeface="Arial" pitchFamily="34" charset="0"/>
              <a:buNone/>
            </a:pPr>
            <a:endParaRPr lang="en-US" sz="2100" dirty="0"/>
          </a:p>
          <a:p>
            <a:pPr algn="just"/>
            <a:endParaRPr lang="fr-CA" sz="3300" dirty="0"/>
          </a:p>
          <a:p>
            <a:endParaRPr lang="en-US" dirty="0"/>
          </a:p>
          <a:p>
            <a:endParaRPr lang="en-US" dirty="0"/>
          </a:p>
        </p:txBody>
      </p:sp>
    </p:spTree>
    <p:extLst>
      <p:ext uri="{BB962C8B-B14F-4D97-AF65-F5344CB8AC3E}">
        <p14:creationId xmlns:p14="http://schemas.microsoft.com/office/powerpoint/2010/main" val="147012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p:txBody>
          <a:bodyPr/>
          <a:lstStyle/>
          <a:p>
            <a:r>
              <a:rPr lang="en-US" dirty="0"/>
              <a:t>REMINDER: Summary of Progress</a:t>
            </a:r>
          </a:p>
        </p:txBody>
      </p:sp>
      <p:sp>
        <p:nvSpPr>
          <p:cNvPr id="2" name="Content Placeholder 2">
            <a:extLst>
              <a:ext uri="{FF2B5EF4-FFF2-40B4-BE49-F238E27FC236}">
                <a16:creationId xmlns:a16="http://schemas.microsoft.com/office/drawing/2014/main" id="{36AE9FAA-7F18-1347-95C2-787FF539FA7D}"/>
              </a:ext>
            </a:extLst>
          </p:cNvPr>
          <p:cNvSpPr txBox="1">
            <a:spLocks/>
          </p:cNvSpPr>
          <p:nvPr/>
        </p:nvSpPr>
        <p:spPr bwMode="auto">
          <a:xfrm>
            <a:off x="457200" y="1892423"/>
            <a:ext cx="10972800" cy="3585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480"/>
              </a:spcBef>
              <a:spcAft>
                <a:spcPts val="600"/>
              </a:spcAft>
              <a:buNone/>
            </a:pPr>
            <a:r>
              <a:rPr lang="en-US" sz="2000" dirty="0"/>
              <a:t>The scope of the </a:t>
            </a:r>
            <a:r>
              <a:rPr lang="en-US" sz="2000" b="1" dirty="0"/>
              <a:t>Summary of Progress </a:t>
            </a:r>
            <a:r>
              <a:rPr lang="en-US" sz="2000" dirty="0"/>
              <a:t>includes:</a:t>
            </a:r>
          </a:p>
          <a:p>
            <a:pPr algn="just">
              <a:spcBef>
                <a:spcPts val="600"/>
              </a:spcBef>
              <a:spcAft>
                <a:spcPts val="600"/>
              </a:spcAft>
            </a:pPr>
            <a:r>
              <a:rPr lang="en-US" sz="2000" dirty="0"/>
              <a:t>Progress / productivity / impact</a:t>
            </a:r>
          </a:p>
          <a:p>
            <a:pPr algn="just">
              <a:spcBef>
                <a:spcPts val="600"/>
              </a:spcBef>
              <a:spcAft>
                <a:spcPts val="600"/>
              </a:spcAft>
            </a:pPr>
            <a:r>
              <a:rPr lang="en-US" sz="2000" dirty="0"/>
              <a:t>ECRs</a:t>
            </a:r>
          </a:p>
          <a:p>
            <a:pPr algn="just">
              <a:spcBef>
                <a:spcPts val="600"/>
              </a:spcBef>
              <a:spcAft>
                <a:spcPts val="600"/>
              </a:spcAft>
            </a:pPr>
            <a:r>
              <a:rPr lang="en-US" sz="2000" dirty="0"/>
              <a:t>Impacts on progress of research (e.g., leave, family responsibilities, pandemic, etc.)</a:t>
            </a:r>
          </a:p>
          <a:p>
            <a:pPr algn="just">
              <a:spcBef>
                <a:spcPts val="600"/>
              </a:spcBef>
              <a:spcAft>
                <a:spcPts val="600"/>
              </a:spcAft>
            </a:pPr>
            <a:r>
              <a:rPr lang="en-US" sz="2000" dirty="0"/>
              <a:t>Budget requested in relation to overall funding held currently or pending</a:t>
            </a:r>
          </a:p>
          <a:p>
            <a:pPr algn="just">
              <a:spcBef>
                <a:spcPts val="480"/>
              </a:spcBef>
              <a:spcAft>
                <a:spcPts val="600"/>
              </a:spcAft>
            </a:pPr>
            <a:endParaRPr lang="fr-CA" sz="2000" b="1" dirty="0"/>
          </a:p>
          <a:p>
            <a:pPr marL="0" indent="0" algn="just">
              <a:spcBef>
                <a:spcPts val="480"/>
              </a:spcBef>
              <a:spcAft>
                <a:spcPts val="600"/>
              </a:spcAft>
              <a:buNone/>
            </a:pPr>
            <a:r>
              <a:rPr lang="fr-CA" sz="2000" b="1" dirty="0"/>
              <a:t>The </a:t>
            </a:r>
            <a:r>
              <a:rPr lang="en-US" sz="2000" b="1" dirty="0"/>
              <a:t>Summary</a:t>
            </a:r>
            <a:r>
              <a:rPr lang="fr-CA" sz="2000" b="1" dirty="0"/>
              <a:t> of Progress </a:t>
            </a:r>
            <a:r>
              <a:rPr lang="en-US" sz="2000" b="1" dirty="0"/>
              <a:t>is</a:t>
            </a:r>
            <a:r>
              <a:rPr lang="fr-CA" sz="2000" b="1" dirty="0"/>
              <a:t> not </a:t>
            </a:r>
            <a:r>
              <a:rPr lang="en-US" sz="2000" b="1" dirty="0"/>
              <a:t>a summary or a history of your application, it is not intended to duplicate CV content, nor is it extra pages for your research proposal. Tables, figures or graphs are NOT permitted in the Summary of Progress. </a:t>
            </a:r>
          </a:p>
        </p:txBody>
      </p:sp>
    </p:spTree>
    <p:extLst>
      <p:ext uri="{BB962C8B-B14F-4D97-AF65-F5344CB8AC3E}">
        <p14:creationId xmlns:p14="http://schemas.microsoft.com/office/powerpoint/2010/main" val="1245609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p:txBody>
          <a:bodyPr/>
          <a:lstStyle/>
          <a:p>
            <a:r>
              <a:rPr lang="en-US" dirty="0"/>
              <a:t>REMINDER: Response to Previous Reviews</a:t>
            </a:r>
          </a:p>
        </p:txBody>
      </p:sp>
      <p:sp>
        <p:nvSpPr>
          <p:cNvPr id="2" name="Text Placeholder 2">
            <a:extLst>
              <a:ext uri="{FF2B5EF4-FFF2-40B4-BE49-F238E27FC236}">
                <a16:creationId xmlns:a16="http://schemas.microsoft.com/office/drawing/2014/main" id="{8F3A8F58-F6CB-3D4D-9964-42559BDB28C5}"/>
              </a:ext>
            </a:extLst>
          </p:cNvPr>
          <p:cNvSpPr txBox="1">
            <a:spLocks/>
          </p:cNvSpPr>
          <p:nvPr/>
        </p:nvSpPr>
        <p:spPr bwMode="auto">
          <a:xfrm>
            <a:off x="365464" y="977851"/>
            <a:ext cx="11216936" cy="4902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a:t>If you are resubmitting an unsuccessful application, you may provide a response to previous reviewers’ comments (maximum of 2 pages). </a:t>
            </a:r>
            <a:r>
              <a:rPr lang="en-US" sz="2000" b="1" i="1" dirty="0"/>
              <a:t>If you exceed the two-page limit, CIHR may remove any additional pages without notifying you further.</a:t>
            </a:r>
            <a:endParaRPr lang="en-US" sz="2000" b="1" i="1" strike="sngStrike" dirty="0"/>
          </a:p>
          <a:p>
            <a:pPr algn="just"/>
            <a:endParaRPr lang="en-US" sz="2000" dirty="0"/>
          </a:p>
          <a:p>
            <a:pPr marL="0" indent="0" algn="just">
              <a:spcBef>
                <a:spcPts val="0"/>
              </a:spcBef>
              <a:spcAft>
                <a:spcPts val="0"/>
              </a:spcAft>
              <a:buNone/>
            </a:pPr>
            <a:r>
              <a:rPr lang="en-US" sz="2000" b="1" dirty="0">
                <a:solidFill>
                  <a:srgbClr val="333333"/>
                </a:solidFill>
                <a:ea typeface="Calibri" panose="020F0502020204030204" pitchFamily="34" charset="0"/>
              </a:rPr>
              <a:t>If you are submitting a response to previous reviews:</a:t>
            </a:r>
            <a:endParaRPr lang="en-US" sz="2000" dirty="0">
              <a:ea typeface="Calibri" panose="020F0502020204030204" pitchFamily="34" charset="0"/>
            </a:endParaRPr>
          </a:p>
          <a:p>
            <a:pPr lvl="1" algn="just">
              <a:spcBef>
                <a:spcPts val="600"/>
              </a:spcBef>
              <a:spcAft>
                <a:spcPts val="600"/>
              </a:spcAft>
            </a:pPr>
            <a:r>
              <a:rPr lang="en-US" dirty="0">
                <a:solidFill>
                  <a:srgbClr val="333333"/>
                </a:solidFill>
                <a:ea typeface="Times New Roman" panose="02020603050405020304" pitchFamily="18" charset="0"/>
              </a:rPr>
              <a:t>You </a:t>
            </a:r>
            <a:r>
              <a:rPr lang="en-US" b="1" dirty="0">
                <a:solidFill>
                  <a:srgbClr val="333333"/>
                </a:solidFill>
                <a:ea typeface="Times New Roman" panose="02020603050405020304" pitchFamily="18" charset="0"/>
              </a:rPr>
              <a:t>must</a:t>
            </a:r>
            <a:r>
              <a:rPr lang="en-US" dirty="0">
                <a:solidFill>
                  <a:srgbClr val="333333"/>
                </a:solidFill>
                <a:ea typeface="Times New Roman" panose="02020603050405020304" pitchFamily="18" charset="0"/>
              </a:rPr>
              <a:t> include </a:t>
            </a:r>
            <a:r>
              <a:rPr lang="en-US" b="1" dirty="0">
                <a:solidFill>
                  <a:srgbClr val="333333"/>
                </a:solidFill>
                <a:ea typeface="Times New Roman" panose="02020603050405020304" pitchFamily="18" charset="0"/>
              </a:rPr>
              <a:t>all</a:t>
            </a:r>
            <a:r>
              <a:rPr lang="en-US" dirty="0">
                <a:solidFill>
                  <a:srgbClr val="333333"/>
                </a:solidFill>
                <a:ea typeface="Times New Roman" panose="02020603050405020304" pitchFamily="18" charset="0"/>
              </a:rPr>
              <a:t> the reviews and Scientific Officer (SO) Notes (if available) received in that round of submission</a:t>
            </a:r>
          </a:p>
          <a:p>
            <a:pPr lvl="1" algn="just">
              <a:spcBef>
                <a:spcPts val="600"/>
              </a:spcBef>
              <a:spcAft>
                <a:spcPts val="600"/>
              </a:spcAft>
            </a:pPr>
            <a:r>
              <a:rPr lang="en-US" dirty="0">
                <a:solidFill>
                  <a:srgbClr val="333333"/>
                </a:solidFill>
                <a:ea typeface="Times New Roman" panose="02020603050405020304" pitchFamily="18" charset="0"/>
              </a:rPr>
              <a:t>The reviews and SO Notes do not count towards the two-page response limit.</a:t>
            </a:r>
          </a:p>
          <a:p>
            <a:pPr lvl="1" algn="just">
              <a:spcBef>
                <a:spcPts val="600"/>
              </a:spcBef>
              <a:spcAft>
                <a:spcPts val="600"/>
              </a:spcAft>
            </a:pPr>
            <a:r>
              <a:rPr lang="en-US" dirty="0">
                <a:solidFill>
                  <a:srgbClr val="333333"/>
                </a:solidFill>
                <a:ea typeface="Times New Roman" panose="02020603050405020304" pitchFamily="18" charset="0"/>
              </a:rPr>
              <a:t>You do not have to respond to all the comments in the reviews—only those that are relevant to your revised application. </a:t>
            </a:r>
          </a:p>
          <a:p>
            <a:pPr lvl="1" algn="just">
              <a:spcBef>
                <a:spcPts val="600"/>
              </a:spcBef>
              <a:spcAft>
                <a:spcPts val="600"/>
              </a:spcAft>
            </a:pPr>
            <a:r>
              <a:rPr lang="en-US" dirty="0">
                <a:solidFill>
                  <a:srgbClr val="333333"/>
                </a:solidFill>
                <a:ea typeface="Times New Roman" panose="02020603050405020304" pitchFamily="18" charset="0"/>
              </a:rPr>
              <a:t>The reviews to which you are responding may stem from a previous Project competition and/or any CIHR priority-driven competition application(s).</a:t>
            </a:r>
            <a:endParaRPr lang="en-US" dirty="0">
              <a:ea typeface="Calibri" panose="020F0502020204030204" pitchFamily="34" charset="0"/>
            </a:endParaRPr>
          </a:p>
          <a:p>
            <a:pPr marL="0" indent="0" algn="just">
              <a:spcBef>
                <a:spcPts val="0"/>
              </a:spcBef>
              <a:spcAft>
                <a:spcPts val="0"/>
              </a:spcAft>
              <a:buNone/>
            </a:pPr>
            <a:endParaRPr lang="en-US" sz="2000" dirty="0">
              <a:ea typeface="Calibri" panose="020F0502020204030204" pitchFamily="34" charset="0"/>
            </a:endParaRPr>
          </a:p>
          <a:p>
            <a:pPr marL="0" indent="0" algn="just">
              <a:spcBef>
                <a:spcPts val="0"/>
              </a:spcBef>
              <a:spcAft>
                <a:spcPts val="0"/>
              </a:spcAft>
              <a:buNone/>
            </a:pPr>
            <a:r>
              <a:rPr lang="en-US" sz="2000" b="1" dirty="0">
                <a:solidFill>
                  <a:srgbClr val="333333"/>
                </a:solidFill>
                <a:ea typeface="Calibri" panose="020F0502020204030204" pitchFamily="34" charset="0"/>
              </a:rPr>
              <a:t>Reviewers are not obligated to read your response if you do not include all the previous reviews, nor are they obligated to read any pages over the two-page response.</a:t>
            </a:r>
            <a:endParaRPr lang="en-US" sz="2000" dirty="0"/>
          </a:p>
          <a:p>
            <a:endParaRPr lang="en-US" sz="2000" dirty="0">
              <a:solidFill>
                <a:srgbClr val="FF0000"/>
              </a:solidFill>
            </a:endParaRPr>
          </a:p>
        </p:txBody>
      </p:sp>
    </p:spTree>
    <p:extLst>
      <p:ext uri="{BB962C8B-B14F-4D97-AF65-F5344CB8AC3E}">
        <p14:creationId xmlns:p14="http://schemas.microsoft.com/office/powerpoint/2010/main" val="2692087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p:txBody>
          <a:bodyPr/>
          <a:lstStyle/>
          <a:p>
            <a:r>
              <a:rPr lang="en-US" dirty="0"/>
              <a:t>REMINDER: Budget Information</a:t>
            </a:r>
          </a:p>
        </p:txBody>
      </p:sp>
      <p:sp>
        <p:nvSpPr>
          <p:cNvPr id="2" name="Content Placeholder 2">
            <a:extLst>
              <a:ext uri="{FF2B5EF4-FFF2-40B4-BE49-F238E27FC236}">
                <a16:creationId xmlns:a16="http://schemas.microsoft.com/office/drawing/2014/main" id="{0D47BB29-DEC9-EC1F-79D8-2690482C4C73}"/>
              </a:ext>
            </a:extLst>
          </p:cNvPr>
          <p:cNvSpPr txBox="1">
            <a:spLocks/>
          </p:cNvSpPr>
          <p:nvPr/>
        </p:nvSpPr>
        <p:spPr bwMode="auto">
          <a:xfrm>
            <a:off x="462008" y="1573306"/>
            <a:ext cx="11267983" cy="43030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dirty="0"/>
              <a:t>The budget justification text boxes in </a:t>
            </a:r>
            <a:r>
              <a:rPr lang="en-US" sz="2000" b="1" dirty="0" err="1"/>
              <a:t>ResearchNet</a:t>
            </a:r>
            <a:r>
              <a:rPr lang="en-US" sz="2000" b="1" dirty="0"/>
              <a:t> were expanded </a:t>
            </a:r>
            <a:r>
              <a:rPr lang="en-US" sz="2000" dirty="0"/>
              <a:t>so there is ample space to fully justify your budget items. </a:t>
            </a:r>
          </a:p>
          <a:p>
            <a:pPr algn="just"/>
            <a:endParaRPr lang="en-US" sz="2000" dirty="0"/>
          </a:p>
          <a:p>
            <a:pPr marL="685800" algn="just">
              <a:spcBef>
                <a:spcPts val="600"/>
              </a:spcBef>
              <a:spcAft>
                <a:spcPts val="600"/>
              </a:spcAft>
            </a:pPr>
            <a:r>
              <a:rPr lang="en-US" sz="2000" dirty="0"/>
              <a:t>budget should be an </a:t>
            </a:r>
            <a:r>
              <a:rPr lang="en-US" sz="2000" b="1" u="sng" dirty="0"/>
              <a:t>accurate assessment of the funding needed to complete the research</a:t>
            </a:r>
            <a:r>
              <a:rPr lang="en-US" sz="2000" dirty="0"/>
              <a:t>.</a:t>
            </a:r>
          </a:p>
          <a:p>
            <a:pPr marL="685800" algn="just">
              <a:spcBef>
                <a:spcPts val="600"/>
              </a:spcBef>
              <a:spcAft>
                <a:spcPts val="600"/>
              </a:spcAft>
            </a:pPr>
            <a:r>
              <a:rPr lang="en-US" sz="2000" dirty="0"/>
              <a:t>Verify that the budget items are </a:t>
            </a:r>
            <a:r>
              <a:rPr lang="en-US" sz="2000" b="1" dirty="0"/>
              <a:t>eligible, reasonable and justifiable expenses. </a:t>
            </a:r>
            <a:endParaRPr lang="en-US" sz="2000" dirty="0"/>
          </a:p>
          <a:p>
            <a:pPr marL="685800" algn="just">
              <a:spcBef>
                <a:spcPts val="600"/>
              </a:spcBef>
              <a:spcAft>
                <a:spcPts val="600"/>
              </a:spcAft>
            </a:pPr>
            <a:r>
              <a:rPr lang="en-US" sz="2000" dirty="0"/>
              <a:t>Check for mathematical errors and that all amounts match with each other in the different sections of the application.</a:t>
            </a:r>
          </a:p>
          <a:p>
            <a:pPr marL="1085850" lvl="1" indent="-342900" algn="just"/>
            <a:endParaRPr lang="en-US" dirty="0"/>
          </a:p>
          <a:p>
            <a:pPr marL="0" indent="0" algn="just">
              <a:buNone/>
            </a:pPr>
            <a:r>
              <a:rPr lang="en-US" sz="2000" b="1" dirty="0">
                <a:solidFill>
                  <a:srgbClr val="FF0000"/>
                </a:solidFill>
              </a:rPr>
              <a:t>Please ensure to enter the requested amount first and then provide justification to ensure your work is properly saved.</a:t>
            </a:r>
          </a:p>
          <a:p>
            <a:pPr lvl="1" indent="0" algn="just">
              <a:buFont typeface="Arial" pitchFamily="34" charset="0"/>
              <a:buNone/>
            </a:pPr>
            <a:endParaRPr lang="en-US" dirty="0"/>
          </a:p>
        </p:txBody>
      </p:sp>
    </p:spTree>
    <p:extLst>
      <p:ext uri="{BB962C8B-B14F-4D97-AF65-F5344CB8AC3E}">
        <p14:creationId xmlns:p14="http://schemas.microsoft.com/office/powerpoint/2010/main" val="2503326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p:txBody>
          <a:bodyPr/>
          <a:lstStyle/>
          <a:p>
            <a:r>
              <a:rPr lang="en-US" dirty="0"/>
              <a:t>REMINDER: Appendices</a:t>
            </a:r>
          </a:p>
        </p:txBody>
      </p:sp>
      <p:sp>
        <p:nvSpPr>
          <p:cNvPr id="2" name="Text Placeholder 1">
            <a:extLst>
              <a:ext uri="{FF2B5EF4-FFF2-40B4-BE49-F238E27FC236}">
                <a16:creationId xmlns:a16="http://schemas.microsoft.com/office/drawing/2014/main" id="{3EE4FE66-624F-EE9F-0E20-C79A4B22EB2B}"/>
              </a:ext>
            </a:extLst>
          </p:cNvPr>
          <p:cNvSpPr txBox="1">
            <a:spLocks/>
          </p:cNvSpPr>
          <p:nvPr/>
        </p:nvSpPr>
        <p:spPr bwMode="auto">
          <a:xfrm>
            <a:off x="679141" y="1919427"/>
            <a:ext cx="11137038" cy="3353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pPr>
            <a:r>
              <a:rPr lang="en-US" sz="2000" dirty="0"/>
              <a:t>Appendices are permitted under Task 7 – Attach Other Application Materials. </a:t>
            </a:r>
          </a:p>
          <a:p>
            <a:pPr marL="1085850" lvl="1" indent="-342900" algn="just">
              <a:spcBef>
                <a:spcPts val="600"/>
              </a:spcBef>
              <a:spcAft>
                <a:spcPts val="600"/>
              </a:spcAft>
              <a:buFont typeface="Wingdings" panose="05000000000000000000" pitchFamily="2" charset="2"/>
              <a:buChar char="§"/>
            </a:pPr>
            <a:r>
              <a:rPr lang="en-US" dirty="0"/>
              <a:t>Peripheral information may be included in this task’s attachments; however, reviewers are </a:t>
            </a:r>
            <a:r>
              <a:rPr lang="en-US" u="sng" dirty="0"/>
              <a:t>not</a:t>
            </a:r>
            <a:r>
              <a:rPr lang="en-US" dirty="0"/>
              <a:t> required to read them.</a:t>
            </a:r>
          </a:p>
          <a:p>
            <a:pPr marL="0" indent="0" algn="just">
              <a:spcBef>
                <a:spcPts val="600"/>
              </a:spcBef>
              <a:spcAft>
                <a:spcPts val="600"/>
              </a:spcAft>
              <a:buNone/>
            </a:pPr>
            <a:endParaRPr lang="en-US" sz="2000" dirty="0"/>
          </a:p>
          <a:p>
            <a:pPr algn="just">
              <a:spcBef>
                <a:spcPts val="600"/>
              </a:spcBef>
              <a:spcAft>
                <a:spcPts val="600"/>
              </a:spcAft>
            </a:pPr>
            <a:r>
              <a:rPr lang="en-US" sz="2000" dirty="0"/>
              <a:t>Use appendices </a:t>
            </a:r>
            <a:r>
              <a:rPr lang="en-US" sz="2000" b="1" dirty="0"/>
              <a:t>judiciously</a:t>
            </a:r>
            <a:r>
              <a:rPr lang="en-US" sz="2000" dirty="0"/>
              <a:t>. They should not contain crucial information that should be included in your research proposal.</a:t>
            </a:r>
          </a:p>
          <a:p>
            <a:pPr marL="0" indent="0" algn="just">
              <a:spcBef>
                <a:spcPts val="600"/>
              </a:spcBef>
              <a:spcAft>
                <a:spcPts val="600"/>
              </a:spcAft>
              <a:buNone/>
            </a:pPr>
            <a:endParaRPr lang="en-US" sz="2000" dirty="0"/>
          </a:p>
          <a:p>
            <a:pPr algn="just">
              <a:spcBef>
                <a:spcPts val="600"/>
              </a:spcBef>
              <a:spcAft>
                <a:spcPts val="600"/>
              </a:spcAft>
            </a:pPr>
            <a:r>
              <a:rPr lang="en-US" sz="2000" dirty="0"/>
              <a:t>Limit the number of appendices to reduce reviewer burden.</a:t>
            </a:r>
          </a:p>
        </p:txBody>
      </p:sp>
    </p:spTree>
    <p:extLst>
      <p:ext uri="{BB962C8B-B14F-4D97-AF65-F5344CB8AC3E}">
        <p14:creationId xmlns:p14="http://schemas.microsoft.com/office/powerpoint/2010/main" val="3167521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p:txBody>
          <a:bodyPr/>
          <a:lstStyle/>
          <a:p>
            <a:r>
              <a:rPr lang="en-US" dirty="0"/>
              <a:t>REMINDER: Priority Announcements</a:t>
            </a:r>
          </a:p>
        </p:txBody>
      </p:sp>
      <p:sp>
        <p:nvSpPr>
          <p:cNvPr id="2" name="Content Placeholder 1">
            <a:extLst>
              <a:ext uri="{FF2B5EF4-FFF2-40B4-BE49-F238E27FC236}">
                <a16:creationId xmlns:a16="http://schemas.microsoft.com/office/drawing/2014/main" id="{8DA55261-F6EA-5D99-4088-E1EB70101B25}"/>
              </a:ext>
            </a:extLst>
          </p:cNvPr>
          <p:cNvSpPr>
            <a:spLocks noGrp="1"/>
          </p:cNvSpPr>
          <p:nvPr>
            <p:ph idx="1"/>
          </p:nvPr>
        </p:nvSpPr>
        <p:spPr>
          <a:xfrm>
            <a:off x="571500" y="1585774"/>
            <a:ext cx="11049000" cy="3686452"/>
          </a:xfrm>
        </p:spPr>
        <p:txBody>
          <a:bodyPr>
            <a:normAutofit/>
          </a:bodyPr>
          <a:lstStyle/>
          <a:p>
            <a:pPr marL="0" indent="0" algn="just">
              <a:buNone/>
            </a:pPr>
            <a:r>
              <a:rPr lang="en-US" sz="2000" dirty="0"/>
              <a:t>Priority Announcements (PAs) are additional sources of potential funding for highly ranked applications submitted to the Project Grant competition. </a:t>
            </a:r>
          </a:p>
          <a:p>
            <a:pPr marL="0" indent="0">
              <a:buNone/>
            </a:pPr>
            <a:endParaRPr lang="en-US" sz="2000" dirty="0"/>
          </a:p>
          <a:p>
            <a:pPr marL="0" indent="0">
              <a:buNone/>
            </a:pPr>
            <a:r>
              <a:rPr lang="en-US" sz="2000" kern="1200" dirty="0">
                <a:solidFill>
                  <a:schemeClr val="tx1"/>
                </a:solidFill>
                <a:effectLst/>
              </a:rPr>
              <a:t>It is important that within their application to the Project Grant competition, applicants </a:t>
            </a:r>
            <a:r>
              <a:rPr lang="en-US" sz="2000" b="1" kern="1200" dirty="0">
                <a:solidFill>
                  <a:schemeClr val="tx1"/>
                </a:solidFill>
                <a:effectLst/>
              </a:rPr>
              <a:t>must consent to the sharing of information in order to be considered</a:t>
            </a:r>
            <a:r>
              <a:rPr lang="en-US" sz="2000" kern="1200" dirty="0">
                <a:solidFill>
                  <a:schemeClr val="tx1"/>
                </a:solidFill>
                <a:effectLst/>
              </a:rPr>
              <a:t> for Priority Announcements. </a:t>
            </a:r>
          </a:p>
          <a:p>
            <a:pPr marL="0" indent="0">
              <a:buNone/>
            </a:pPr>
            <a:endParaRPr lang="en-US" sz="2000" dirty="0"/>
          </a:p>
          <a:p>
            <a:pPr marL="0" indent="0">
              <a:buNone/>
            </a:pPr>
            <a:r>
              <a:rPr lang="en-US" sz="2000" kern="1200" dirty="0">
                <a:solidFill>
                  <a:schemeClr val="tx1"/>
                </a:solidFill>
                <a:effectLst/>
              </a:rPr>
              <a:t>Applications rated below 3.5 are not eligible for PA funding.</a:t>
            </a:r>
          </a:p>
          <a:p>
            <a:pPr marL="0" indent="0">
              <a:buNone/>
            </a:pPr>
            <a:endParaRPr lang="en-US" sz="2000" dirty="0"/>
          </a:p>
          <a:p>
            <a:pPr marL="0" indent="0">
              <a:buNone/>
            </a:pPr>
            <a:r>
              <a:rPr lang="en-US" sz="2000" dirty="0"/>
              <a:t>For more information on Priority Announcement, please visit the </a:t>
            </a:r>
            <a:r>
              <a:rPr lang="en-US" sz="2000" b="1" dirty="0">
                <a:solidFill>
                  <a:srgbClr val="333333"/>
                </a:solidFill>
                <a:hlinkClick r:id="rId3"/>
              </a:rPr>
              <a:t>Priority Announcements and the Project Grant - Frequently Asked Questions webpage</a:t>
            </a:r>
            <a:r>
              <a:rPr lang="en-US" sz="2000" b="1" dirty="0">
                <a:solidFill>
                  <a:srgbClr val="333333"/>
                </a:solidFill>
              </a:rPr>
              <a:t>.</a:t>
            </a:r>
            <a:endParaRPr lang="en-US" sz="2000" b="1" i="0" dirty="0">
              <a:solidFill>
                <a:srgbClr val="333333"/>
              </a:solidFill>
              <a:effectLst/>
            </a:endParaRPr>
          </a:p>
        </p:txBody>
      </p:sp>
    </p:spTree>
    <p:extLst>
      <p:ext uri="{BB962C8B-B14F-4D97-AF65-F5344CB8AC3E}">
        <p14:creationId xmlns:p14="http://schemas.microsoft.com/office/powerpoint/2010/main" val="241459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a:xfrm>
            <a:off x="609600" y="274638"/>
            <a:ext cx="10972800" cy="954107"/>
          </a:xfrm>
        </p:spPr>
        <p:txBody>
          <a:bodyPr/>
          <a:lstStyle/>
          <a:p>
            <a:r>
              <a:rPr lang="en-US" dirty="0"/>
              <a:t>GENERAL INFORMATION: Clinical Trials Policy Guide - Requirements </a:t>
            </a:r>
          </a:p>
        </p:txBody>
      </p:sp>
      <p:sp>
        <p:nvSpPr>
          <p:cNvPr id="2" name="TextBox 1">
            <a:extLst>
              <a:ext uri="{FF2B5EF4-FFF2-40B4-BE49-F238E27FC236}">
                <a16:creationId xmlns:a16="http://schemas.microsoft.com/office/drawing/2014/main" id="{0B1191C5-0C25-3E21-1FA2-34CDC532857A}"/>
              </a:ext>
            </a:extLst>
          </p:cNvPr>
          <p:cNvSpPr txBox="1"/>
          <p:nvPr/>
        </p:nvSpPr>
        <p:spPr>
          <a:xfrm>
            <a:off x="433321" y="1748601"/>
            <a:ext cx="11285203" cy="3647858"/>
          </a:xfrm>
          <a:prstGeom prst="rect">
            <a:avLst/>
          </a:prstGeom>
          <a:noFill/>
        </p:spPr>
        <p:txBody>
          <a:bodyPr wrap="square" lIns="91440" tIns="45720" rIns="91440" bIns="45720" anchor="t">
            <a:spAutoFit/>
          </a:bodyPr>
          <a:lstStyle/>
          <a:p>
            <a:pPr marL="342900" indent="-342900" algn="just">
              <a:lnSpc>
                <a:spcPct val="107000"/>
              </a:lnSpc>
              <a:spcBef>
                <a:spcPts val="1200"/>
              </a:spcBef>
              <a:spcAft>
                <a:spcPts val="1200"/>
              </a:spcAft>
              <a:buFont typeface="Arial" panose="020B0604020202020204" pitchFamily="34" charset="0"/>
              <a:buChar char="•"/>
            </a:pPr>
            <a:r>
              <a:rPr lang="en-US" sz="2000" dirty="0">
                <a:solidFill>
                  <a:srgbClr val="333333"/>
                </a:solidFill>
                <a:effectLst/>
                <a:latin typeface="Arial" panose="020B0604020202020204" pitchFamily="34" charset="0"/>
                <a:ea typeface="Calibri" panose="020F0502020204030204" pitchFamily="34" charset="0"/>
              </a:rPr>
              <a:t>CIHR is a signatory to the World Health Organization’s </a:t>
            </a:r>
            <a:r>
              <a:rPr lang="en-US" sz="2000" u="sng" dirty="0">
                <a:solidFill>
                  <a:srgbClr val="333333"/>
                </a:solidFill>
                <a:effectLst/>
                <a:latin typeface="Arial" panose="020B0604020202020204" pitchFamily="34" charset="0"/>
                <a:ea typeface="Calibri" panose="020F0502020204030204" pitchFamily="34" charset="0"/>
                <a:hlinkClick r:id="rId3"/>
              </a:rPr>
              <a:t>Joint Statement on Public Disclosure of Results from Clinical Trials</a:t>
            </a:r>
            <a:r>
              <a:rPr lang="en-US" sz="2000" dirty="0">
                <a:solidFill>
                  <a:srgbClr val="333333"/>
                </a:solidFill>
                <a:effectLst/>
                <a:latin typeface="Arial" panose="020B0604020202020204" pitchFamily="34" charset="0"/>
                <a:ea typeface="Calibri" panose="020F0502020204030204" pitchFamily="34" charset="0"/>
              </a:rPr>
              <a:t> (“WHO Joint Statement”) requiring all clinical trials to be registered and the results disclosed publicly in a timely manner.</a:t>
            </a:r>
            <a:endParaRPr lang="en-US" sz="2000" dirty="0">
              <a:highlight>
                <a:srgbClr val="FFFFFF"/>
              </a:highlight>
              <a:latin typeface="Arial" panose="020B0604020202020204" pitchFamily="34" charset="0"/>
              <a:ea typeface="Times New Roman" panose="02020603050405020304" pitchFamily="18" charset="0"/>
            </a:endParaRPr>
          </a:p>
          <a:p>
            <a:pPr marL="342900" indent="-342900" algn="just">
              <a:lnSpc>
                <a:spcPct val="107000"/>
              </a:lnSpc>
              <a:spcBef>
                <a:spcPts val="1200"/>
              </a:spcBef>
              <a:spcAft>
                <a:spcPts val="1200"/>
              </a:spcAft>
              <a:buFont typeface="Arial" panose="020B0604020202020204" pitchFamily="34" charset="0"/>
              <a:buChar char="•"/>
            </a:pPr>
            <a:r>
              <a:rPr lang="en-US" sz="2000" dirty="0">
                <a:effectLst/>
                <a:highlight>
                  <a:srgbClr val="FFFFFF"/>
                </a:highlight>
                <a:latin typeface="Arial" panose="020B0604020202020204" pitchFamily="34" charset="0"/>
                <a:ea typeface="Times New Roman" panose="02020603050405020304" pitchFamily="18" charset="0"/>
              </a:rPr>
              <a:t>Nominated Principal Investigators receiving CIHR grant funds for conducting clinical trials on or after January 1, 2022 must comply with the requirements outlined in the </a:t>
            </a:r>
            <a:r>
              <a:rPr lang="en-US" sz="2000" dirty="0">
                <a:effectLst/>
                <a:highlight>
                  <a:srgbClr val="FFFFFF"/>
                </a:highlight>
                <a:latin typeface="Arial" panose="020B0604020202020204" pitchFamily="34" charset="0"/>
                <a:ea typeface="Times New Roman" panose="02020603050405020304" pitchFamily="18" charset="0"/>
                <a:hlinkClick r:id="rId4"/>
              </a:rPr>
              <a:t>CIHR Policy Guide </a:t>
            </a:r>
            <a:r>
              <a:rPr lang="en-US" sz="2000" dirty="0">
                <a:effectLst/>
                <a:highlight>
                  <a:srgbClr val="FFFFFF"/>
                </a:highlight>
                <a:latin typeface="Arial" panose="020B0604020202020204" pitchFamily="34" charset="0"/>
                <a:ea typeface="Times New Roman" panose="02020603050405020304" pitchFamily="18" charset="0"/>
              </a:rPr>
              <a:t>to remain eligible for new CIHR funding.</a:t>
            </a:r>
          </a:p>
          <a:p>
            <a:pPr marL="342900" indent="-342900" algn="just">
              <a:lnSpc>
                <a:spcPct val="107000"/>
              </a:lnSpc>
              <a:spcBef>
                <a:spcPts val="1200"/>
              </a:spcBef>
              <a:spcAft>
                <a:spcPts val="1200"/>
              </a:spcAft>
              <a:buFont typeface="Arial" panose="020B0604020202020204" pitchFamily="34" charset="0"/>
              <a:buChar char="•"/>
            </a:pPr>
            <a:r>
              <a:rPr lang="en-US" sz="2000" dirty="0">
                <a:highlight>
                  <a:srgbClr val="FFFFFF"/>
                </a:highlight>
                <a:latin typeface="Arial" panose="020B0604020202020204" pitchFamily="34" charset="0"/>
                <a:ea typeface="Times New Roman" panose="02020603050405020304" pitchFamily="18" charset="0"/>
              </a:rPr>
              <a:t>When responding to the question “Does this application contain a clinical trial?” in your application, the definition of clinical trial can be found in the </a:t>
            </a:r>
            <a:r>
              <a:rPr lang="en-US" sz="2000" dirty="0">
                <a:highlight>
                  <a:srgbClr val="FFFFFF"/>
                </a:highlight>
                <a:latin typeface="Arial" panose="020B0604020202020204" pitchFamily="34" charset="0"/>
                <a:ea typeface="Times New Roman" panose="02020603050405020304" pitchFamily="18" charset="0"/>
                <a:hlinkClick r:id="rId5"/>
              </a:rPr>
              <a:t>CIHR glossary of funding-related terms</a:t>
            </a:r>
            <a:endParaRPr lang="en-US" sz="2000" dirty="0">
              <a:effectLst/>
              <a:highlight>
                <a:srgbClr val="FFFFFF"/>
              </a:highligh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3558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a:xfrm>
            <a:off x="609600" y="274638"/>
            <a:ext cx="10972800" cy="954107"/>
          </a:xfrm>
        </p:spPr>
        <p:txBody>
          <a:bodyPr/>
          <a:lstStyle/>
          <a:p>
            <a:r>
              <a:rPr lang="en-US" dirty="0"/>
              <a:t>GENERAL INFORMATION: Tri-Agency Interdisciplinary Peer Review Committee</a:t>
            </a:r>
          </a:p>
        </p:txBody>
      </p:sp>
      <p:sp>
        <p:nvSpPr>
          <p:cNvPr id="2" name="Content Placeholder 2">
            <a:extLst>
              <a:ext uri="{FF2B5EF4-FFF2-40B4-BE49-F238E27FC236}">
                <a16:creationId xmlns:a16="http://schemas.microsoft.com/office/drawing/2014/main" id="{1D5A6629-F494-B2BB-E927-D8D6178EB810}"/>
              </a:ext>
            </a:extLst>
          </p:cNvPr>
          <p:cNvSpPr txBox="1">
            <a:spLocks/>
          </p:cNvSpPr>
          <p:nvPr/>
        </p:nvSpPr>
        <p:spPr bwMode="auto">
          <a:xfrm>
            <a:off x="345489" y="1370787"/>
            <a:ext cx="11501021" cy="490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a:cs typeface="Arial"/>
              </a:rPr>
              <a:t>In 2021, a Tri-Agency interdisciplinary Peer Review committee was added to ensure the agencies had robust mechanisms to review and support interdisciplinary research and continues to be offered </a:t>
            </a:r>
            <a:r>
              <a:rPr lang="en-US" sz="2000" b="1" u="sng" dirty="0">
                <a:cs typeface="Arial"/>
              </a:rPr>
              <a:t>for the Project Fall 2023 and Spring 2024 competitions.</a:t>
            </a:r>
            <a:endParaRPr lang="fr-CA" sz="2000" b="1" u="sng" dirty="0">
              <a:cs typeface="Arial"/>
            </a:endParaRPr>
          </a:p>
          <a:p>
            <a:pPr marL="0" indent="0" algn="just">
              <a:buNone/>
            </a:pPr>
            <a:endParaRPr lang="fr-CA" sz="2000" b="1" u="sng" dirty="0"/>
          </a:p>
          <a:p>
            <a:pPr marL="0" indent="0" algn="just">
              <a:buNone/>
            </a:pPr>
            <a:r>
              <a:rPr lang="en-US" sz="2000" dirty="0">
                <a:cs typeface="Arial"/>
              </a:rPr>
              <a:t>Fall 2023 Project Grant applicants who wish for their application to be considered for review in the Tri-Agency interdisciplinary </a:t>
            </a:r>
            <a:r>
              <a:rPr lang="en-US" sz="2000" b="1" dirty="0">
                <a:cs typeface="Arial"/>
              </a:rPr>
              <a:t> </a:t>
            </a:r>
            <a:r>
              <a:rPr lang="en-US" sz="2000" dirty="0">
                <a:cs typeface="Arial"/>
              </a:rPr>
              <a:t>committee:</a:t>
            </a:r>
          </a:p>
          <a:p>
            <a:endParaRPr lang="en-US" sz="2000" dirty="0"/>
          </a:p>
          <a:p>
            <a:pPr lvl="1"/>
            <a:r>
              <a:rPr lang="en-US" b="1" dirty="0">
                <a:cs typeface="Arial"/>
              </a:rPr>
              <a:t>Must</a:t>
            </a:r>
            <a:r>
              <a:rPr lang="en-US" dirty="0">
                <a:cs typeface="Arial"/>
              </a:rPr>
              <a:t> indicate </a:t>
            </a:r>
            <a:r>
              <a:rPr lang="en-US" b="1" dirty="0">
                <a:cs typeface="Arial"/>
              </a:rPr>
              <a:t>the Tri-Agency Interdisciplinary (TIR) committee </a:t>
            </a:r>
            <a:r>
              <a:rPr lang="en-US" dirty="0">
                <a:cs typeface="Arial"/>
              </a:rPr>
              <a:t>as their </a:t>
            </a:r>
            <a:r>
              <a:rPr lang="en-US" b="1" dirty="0">
                <a:cs typeface="Arial"/>
              </a:rPr>
              <a:t>first suggested committee at registration</a:t>
            </a:r>
            <a:endParaRPr lang="en-US" b="1" u="sng" dirty="0">
              <a:cs typeface="Arial"/>
            </a:endParaRPr>
          </a:p>
          <a:p>
            <a:pPr lvl="1"/>
            <a:r>
              <a:rPr lang="en-US" dirty="0">
                <a:ea typeface="+mn-lt"/>
                <a:cs typeface="+mn-lt"/>
              </a:rPr>
              <a:t>In the committee choice justification,</a:t>
            </a:r>
            <a:r>
              <a:rPr lang="en-US" b="1" dirty="0">
                <a:ea typeface="+mn-lt"/>
                <a:cs typeface="+mn-lt"/>
              </a:rPr>
              <a:t> must clearly explain how the proposal </a:t>
            </a:r>
            <a:r>
              <a:rPr lang="en-US" b="1" u="sng" dirty="0">
                <a:ea typeface="+mn-lt"/>
                <a:cs typeface="+mn-lt"/>
              </a:rPr>
              <a:t>integrates interdisciplinary approaches to achieve the project goals</a:t>
            </a:r>
            <a:r>
              <a:rPr lang="en-US" b="1" dirty="0">
                <a:cs typeface="Arial"/>
              </a:rPr>
              <a:t> </a:t>
            </a:r>
            <a:endParaRPr lang="en-US" b="1" u="sng" dirty="0"/>
          </a:p>
          <a:p>
            <a:endParaRPr lang="en-US" sz="2000" dirty="0"/>
          </a:p>
          <a:p>
            <a:pPr marL="0" indent="0" algn="just">
              <a:buNone/>
            </a:pPr>
            <a:r>
              <a:rPr lang="fr-CA" sz="2000" dirty="0">
                <a:cs typeface="Arial"/>
              </a:rPr>
              <a:t>For more information, </a:t>
            </a:r>
            <a:r>
              <a:rPr lang="en-US" sz="2000" dirty="0">
                <a:cs typeface="Arial"/>
              </a:rPr>
              <a:t>please</a:t>
            </a:r>
            <a:r>
              <a:rPr lang="fr-CA" sz="2000" dirty="0">
                <a:cs typeface="Arial"/>
              </a:rPr>
              <a:t> </a:t>
            </a:r>
            <a:r>
              <a:rPr lang="en-US" sz="2000" dirty="0">
                <a:cs typeface="Arial"/>
              </a:rPr>
              <a:t>consult</a:t>
            </a:r>
            <a:r>
              <a:rPr lang="fr-CA" sz="2000" dirty="0">
                <a:cs typeface="Arial"/>
              </a:rPr>
              <a:t> the </a:t>
            </a:r>
            <a:r>
              <a:rPr lang="fr-CA" sz="2000" dirty="0" err="1">
                <a:cs typeface="Arial"/>
              </a:rPr>
              <a:t>following</a:t>
            </a:r>
            <a:r>
              <a:rPr lang="fr-CA" sz="2000" dirty="0">
                <a:cs typeface="Arial"/>
              </a:rPr>
              <a:t> </a:t>
            </a:r>
            <a:r>
              <a:rPr lang="fr-CA" sz="2000" dirty="0" err="1">
                <a:cs typeface="Arial"/>
              </a:rPr>
              <a:t>websites</a:t>
            </a:r>
            <a:r>
              <a:rPr lang="fr-CA" sz="2000" dirty="0">
                <a:cs typeface="Arial"/>
              </a:rPr>
              <a:t>: </a:t>
            </a:r>
            <a:r>
              <a:rPr lang="en-US" sz="2000" dirty="0">
                <a:cs typeface="Arial"/>
                <a:hlinkClick r:id="rId3"/>
              </a:rPr>
              <a:t>Tri-Agency Interdisciplinary Peer Review Committee </a:t>
            </a:r>
            <a:r>
              <a:rPr lang="en-US" sz="2000" dirty="0">
                <a:cs typeface="Arial"/>
              </a:rPr>
              <a:t>landing page, the </a:t>
            </a:r>
            <a:r>
              <a:rPr lang="en-US" sz="2000" dirty="0">
                <a:cs typeface="Arial"/>
                <a:hlinkClick r:id="rId4"/>
              </a:rPr>
              <a:t>Frequently Asked Questions</a:t>
            </a:r>
            <a:r>
              <a:rPr lang="en-US" sz="2000" dirty="0">
                <a:cs typeface="Arial"/>
              </a:rPr>
              <a:t>, and </a:t>
            </a:r>
            <a:r>
              <a:rPr lang="en-US" sz="2000" dirty="0">
                <a:cs typeface="Arial"/>
                <a:hlinkClick r:id="rId5"/>
              </a:rPr>
              <a:t>TAIPR Peer Review Guide</a:t>
            </a:r>
            <a:r>
              <a:rPr lang="en-US" sz="2000" dirty="0">
                <a:cs typeface="Arial"/>
              </a:rPr>
              <a:t>.</a:t>
            </a:r>
            <a:r>
              <a:rPr lang="en-US" sz="2000" b="1" dirty="0">
                <a:solidFill>
                  <a:srgbClr val="FF0000"/>
                </a:solidFill>
                <a:cs typeface="Arial"/>
              </a:rPr>
              <a:t> </a:t>
            </a:r>
            <a:endParaRPr lang="en-US" sz="2000" b="1" dirty="0">
              <a:solidFill>
                <a:srgbClr val="FF0000"/>
              </a:solidFill>
            </a:endParaRPr>
          </a:p>
        </p:txBody>
      </p:sp>
    </p:spTree>
    <p:extLst>
      <p:ext uri="{BB962C8B-B14F-4D97-AF65-F5344CB8AC3E}">
        <p14:creationId xmlns:p14="http://schemas.microsoft.com/office/powerpoint/2010/main" val="114890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C50E5-CBA2-4D42-9537-A4F4D0A2628E}"/>
              </a:ext>
            </a:extLst>
          </p:cNvPr>
          <p:cNvSpPr>
            <a:spLocks noGrp="1"/>
          </p:cNvSpPr>
          <p:nvPr>
            <p:ph type="title"/>
          </p:nvPr>
        </p:nvSpPr>
        <p:spPr>
          <a:xfrm>
            <a:off x="609600" y="274638"/>
            <a:ext cx="10972800" cy="882768"/>
          </a:xfrm>
        </p:spPr>
        <p:txBody>
          <a:bodyPr wrap="square" anchor="t">
            <a:noAutofit/>
          </a:bodyPr>
          <a:lstStyle/>
          <a:p>
            <a:pPr>
              <a:lnSpc>
                <a:spcPct val="90000"/>
              </a:lnSpc>
            </a:pPr>
            <a:r>
              <a:rPr lang="en-US" dirty="0"/>
              <a:t>GENERAL INFORMATION: Expanded Equity, Diversity and Inclusion Self-Identification Questionnaire</a:t>
            </a:r>
          </a:p>
        </p:txBody>
      </p:sp>
      <p:pic>
        <p:nvPicPr>
          <p:cNvPr id="9" name="Picture Placeholder 3">
            <a:extLst>
              <a:ext uri="{FF2B5EF4-FFF2-40B4-BE49-F238E27FC236}">
                <a16:creationId xmlns:a16="http://schemas.microsoft.com/office/drawing/2014/main" id="{C080A19D-A9B6-0B9A-0FA6-692D29E459E0}"/>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l="14926" r="4992" b="1"/>
          <a:stretch/>
        </p:blipFill>
        <p:spPr>
          <a:xfrm>
            <a:off x="6400800" y="1367136"/>
            <a:ext cx="5791200" cy="4881264"/>
          </a:xfrm>
          <a:prstGeom prst="rect">
            <a:avLst/>
          </a:prstGeom>
          <a:noFill/>
        </p:spPr>
      </p:pic>
      <p:sp>
        <p:nvSpPr>
          <p:cNvPr id="11" name="TextBox 10">
            <a:extLst>
              <a:ext uri="{FF2B5EF4-FFF2-40B4-BE49-F238E27FC236}">
                <a16:creationId xmlns:a16="http://schemas.microsoft.com/office/drawing/2014/main" id="{AAA234B4-26BE-C27B-F92E-2EC130B51C6E}"/>
              </a:ext>
            </a:extLst>
          </p:cNvPr>
          <p:cNvSpPr txBox="1"/>
          <p:nvPr/>
        </p:nvSpPr>
        <p:spPr>
          <a:xfrm>
            <a:off x="294368" y="1914942"/>
            <a:ext cx="5982144" cy="3785652"/>
          </a:xfrm>
          <a:prstGeom prst="rect">
            <a:avLst/>
          </a:prstGeom>
          <a:noFill/>
        </p:spPr>
        <p:txBody>
          <a:bodyPr wrap="square">
            <a:spAutoFit/>
          </a:bodyPr>
          <a:lstStyle/>
          <a:p>
            <a:pPr marL="285750" marR="0" lvl="0" indent="-285750" algn="just" defTabSz="914400" rtl="0" eaLnBrk="1" fontAlgn="base" latinLnBrk="0" hangingPunct="1">
              <a:lnSpc>
                <a:spcPct val="100000"/>
              </a:lnSpc>
              <a:spcBef>
                <a:spcPts val="1200"/>
              </a:spcBef>
              <a:spcAft>
                <a:spcPts val="1200"/>
              </a:spcAft>
              <a:buClrTx/>
              <a:buSzTx/>
              <a:buFont typeface="Arial" panose="020B0604020202020204" pitchFamily="34" charset="0"/>
              <a:buChar char="•"/>
              <a:tabLst/>
              <a:defRPr/>
            </a:pPr>
            <a:r>
              <a:rPr lang="en-CA" sz="2000" dirty="0">
                <a:solidFill>
                  <a:srgbClr val="000000"/>
                </a:solidFill>
                <a:latin typeface="Arial" panose="020B0604020202020204" pitchFamily="34" charset="0"/>
              </a:rPr>
              <a:t>Launched in June 2022 with minor</a:t>
            </a:r>
            <a:r>
              <a:rPr kumimoji="0" lang="en-CA" sz="2000" b="0" i="0" u="none" strike="noStrike" kern="1200" cap="none" spc="0" normalizeH="0" baseline="0" noProof="0" dirty="0">
                <a:ln>
                  <a:noFill/>
                </a:ln>
                <a:solidFill>
                  <a:srgbClr val="000000"/>
                </a:solidFill>
                <a:effectLst/>
                <a:uLnTx/>
                <a:uFillTx/>
                <a:latin typeface="Arial" panose="020B0604020202020204" pitchFamily="34" charset="0"/>
              </a:rPr>
              <a:t> revisions to question #2 to address gender identity and sex assigned at birth implemented on December 15, 2022</a:t>
            </a:r>
          </a:p>
          <a:p>
            <a:pPr marL="285750" marR="0" lvl="0" indent="-285750" algn="just" defTabSz="914400" rtl="0" eaLnBrk="1" fontAlgn="base" latinLnBrk="0" hangingPunct="1">
              <a:lnSpc>
                <a:spcPct val="100000"/>
              </a:lnSpc>
              <a:spcBef>
                <a:spcPts val="1200"/>
              </a:spcBef>
              <a:spcAft>
                <a:spcPts val="120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srgbClr val="000000"/>
                </a:solidFill>
                <a:effectLst/>
                <a:uLnTx/>
                <a:uFillTx/>
                <a:latin typeface="Arial" panose="020B0604020202020204" pitchFamily="34" charset="0"/>
              </a:rPr>
              <a:t>Mandatory </a:t>
            </a:r>
            <a:r>
              <a:rPr kumimoji="0" lang="en-CA" sz="2000" b="0" i="0" u="none" strike="noStrike" kern="1200" cap="none" spc="0" normalizeH="0" baseline="0" noProof="0" dirty="0" err="1">
                <a:ln>
                  <a:noFill/>
                </a:ln>
                <a:solidFill>
                  <a:srgbClr val="000000"/>
                </a:solidFill>
                <a:effectLst/>
                <a:uLnTx/>
                <a:uFillTx/>
                <a:latin typeface="Arial" panose="020B0604020202020204" pitchFamily="34" charset="0"/>
              </a:rPr>
              <a:t>ResearchNet</a:t>
            </a:r>
            <a:r>
              <a:rPr kumimoji="0" lang="en-CA" sz="2000" b="0" i="0" u="none" strike="noStrike" kern="1200" cap="none" spc="0" normalizeH="0" baseline="0" noProof="0" dirty="0">
                <a:ln>
                  <a:noFill/>
                </a:ln>
                <a:solidFill>
                  <a:srgbClr val="000000"/>
                </a:solidFill>
                <a:effectLst/>
                <a:uLnTx/>
                <a:uFillTx/>
                <a:latin typeface="Arial" panose="020B0604020202020204" pitchFamily="34" charset="0"/>
              </a:rPr>
              <a:t> task for all participants at time of application</a:t>
            </a:r>
          </a:p>
          <a:p>
            <a:pPr marL="742950" lvl="1" indent="-285750" algn="just">
              <a:spcBef>
                <a:spcPts val="600"/>
              </a:spcBef>
              <a:spcAft>
                <a:spcPts val="600"/>
              </a:spcAft>
              <a:buFont typeface="Arial" panose="020B0604020202020204" pitchFamily="34" charset="0"/>
              <a:buChar char="•"/>
              <a:defRPr/>
            </a:pPr>
            <a:r>
              <a:rPr kumimoji="0" lang="en-CA" sz="2000" b="0" i="0" u="none" strike="noStrike" kern="1200" cap="none" spc="0" normalizeH="0" baseline="0" noProof="0" dirty="0">
                <a:ln>
                  <a:noFill/>
                </a:ln>
                <a:solidFill>
                  <a:srgbClr val="000000"/>
                </a:solidFill>
                <a:effectLst/>
                <a:uLnTx/>
                <a:uFillTx/>
                <a:latin typeface="Arial" panose="020B0604020202020204" pitchFamily="34" charset="0"/>
              </a:rPr>
              <a:t>Opt-out: “I prefer not to answer”</a:t>
            </a:r>
          </a:p>
          <a:p>
            <a:pPr marL="742950" lvl="1" indent="-285750" algn="just">
              <a:spcBef>
                <a:spcPts val="600"/>
              </a:spcBef>
              <a:spcAft>
                <a:spcPts val="600"/>
              </a:spcAft>
              <a:buFont typeface="Arial" panose="020B0604020202020204" pitchFamily="34" charset="0"/>
              <a:buChar char="•"/>
              <a:defRPr/>
            </a:pPr>
            <a:r>
              <a:rPr lang="en-CA" sz="2000" dirty="0">
                <a:solidFill>
                  <a:srgbClr val="000000"/>
                </a:solidFill>
                <a:latin typeface="Arial" panose="020B0604020202020204" pitchFamily="34" charset="0"/>
              </a:rPr>
              <a:t>Change</a:t>
            </a:r>
            <a:r>
              <a:rPr kumimoji="0" lang="en-CA" sz="2000" b="0" i="0" u="none" strike="noStrike" kern="1200" cap="none" spc="0" normalizeH="0" baseline="0" noProof="0" dirty="0">
                <a:ln>
                  <a:noFill/>
                </a:ln>
                <a:solidFill>
                  <a:srgbClr val="000000"/>
                </a:solidFill>
                <a:effectLst/>
                <a:uLnTx/>
                <a:uFillTx/>
                <a:latin typeface="Arial" panose="020B0604020202020204" pitchFamily="34" charset="0"/>
              </a:rPr>
              <a:t> responses at any time</a:t>
            </a:r>
          </a:p>
          <a:p>
            <a:pPr marL="285750" marR="0" lvl="0" indent="-285750" algn="just" defTabSz="914400" rtl="0" eaLnBrk="1" fontAlgn="base" latinLnBrk="0" hangingPunct="1">
              <a:lnSpc>
                <a:spcPct val="100000"/>
              </a:lnSpc>
              <a:spcBef>
                <a:spcPts val="1200"/>
              </a:spcBef>
              <a:spcAft>
                <a:spcPts val="1200"/>
              </a:spcAft>
              <a:buClrTx/>
              <a:buSzTx/>
              <a:buFont typeface="Arial" panose="020B0604020202020204" pitchFamily="34" charset="0"/>
              <a:buChar char="•"/>
              <a:tabLst/>
              <a:defRPr/>
            </a:pPr>
            <a:r>
              <a:rPr lang="en-CA" sz="2000" dirty="0">
                <a:solidFill>
                  <a:srgbClr val="000000"/>
                </a:solidFill>
                <a:latin typeface="Arial" panose="020B0604020202020204" pitchFamily="34" charset="0"/>
              </a:rPr>
              <a:t>Accompanied by the </a:t>
            </a:r>
            <a:r>
              <a:rPr lang="en-CA" sz="2000" dirty="0">
                <a:solidFill>
                  <a:srgbClr val="000000"/>
                </a:solidFill>
                <a:latin typeface="Arial" panose="020B0604020202020204" pitchFamily="34" charset="0"/>
                <a:hlinkClick r:id="rId5"/>
              </a:rPr>
              <a:t>Privacy Notice statement</a:t>
            </a:r>
            <a:endParaRPr kumimoji="0" lang="en-CA" sz="2000" b="0" i="0" u="none" strike="noStrike" kern="1200" cap="none" spc="0" normalizeH="0" baseline="0" noProof="0" dirty="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3296970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C50E5-CBA2-4D42-9537-A4F4D0A2628E}"/>
              </a:ext>
            </a:extLst>
          </p:cNvPr>
          <p:cNvSpPr>
            <a:spLocks noGrp="1"/>
          </p:cNvSpPr>
          <p:nvPr>
            <p:ph type="title"/>
          </p:nvPr>
        </p:nvSpPr>
        <p:spPr/>
        <p:txBody>
          <a:bodyPr/>
          <a:lstStyle/>
          <a:p>
            <a:r>
              <a:rPr lang="en-US" dirty="0"/>
              <a:t>GENERAL INFORMATION: Application Streamlining</a:t>
            </a:r>
          </a:p>
        </p:txBody>
      </p:sp>
      <p:sp>
        <p:nvSpPr>
          <p:cNvPr id="2" name="Content Placeholder 2">
            <a:extLst>
              <a:ext uri="{FF2B5EF4-FFF2-40B4-BE49-F238E27FC236}">
                <a16:creationId xmlns:a16="http://schemas.microsoft.com/office/drawing/2014/main" id="{2312ECE9-94DA-1D67-BDA7-7C89FAC48AB0}"/>
              </a:ext>
            </a:extLst>
          </p:cNvPr>
          <p:cNvSpPr txBox="1">
            <a:spLocks/>
          </p:cNvSpPr>
          <p:nvPr/>
        </p:nvSpPr>
        <p:spPr bwMode="auto">
          <a:xfrm>
            <a:off x="474215" y="1395274"/>
            <a:ext cx="11243569"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1200"/>
              </a:spcBef>
              <a:spcAft>
                <a:spcPts val="1200"/>
              </a:spcAft>
            </a:pPr>
            <a:r>
              <a:rPr lang="en-US" sz="2000" dirty="0"/>
              <a:t>Process to enable committee members to focus their discussions on the most competitive applications</a:t>
            </a:r>
          </a:p>
          <a:p>
            <a:pPr algn="just">
              <a:spcBef>
                <a:spcPts val="1200"/>
              </a:spcBef>
              <a:spcAft>
                <a:spcPts val="1200"/>
              </a:spcAft>
            </a:pPr>
            <a:r>
              <a:rPr lang="en-US" sz="2000" dirty="0"/>
              <a:t>Applications that are not deemed competitive are removed from the discussion process</a:t>
            </a:r>
          </a:p>
          <a:p>
            <a:pPr algn="just">
              <a:spcBef>
                <a:spcPts val="1200"/>
              </a:spcBef>
              <a:spcAft>
                <a:spcPts val="1200"/>
              </a:spcAft>
            </a:pPr>
            <a:r>
              <a:rPr lang="en-US" sz="2000" dirty="0"/>
              <a:t>Allows committee members more time to evaluate and discriminate between applications and helps ensure that the most deserving applications are recommended for funding. </a:t>
            </a:r>
          </a:p>
          <a:p>
            <a:pPr algn="just">
              <a:spcBef>
                <a:spcPts val="1200"/>
              </a:spcBef>
              <a:spcAft>
                <a:spcPts val="1200"/>
              </a:spcAft>
            </a:pPr>
            <a:r>
              <a:rPr lang="en-US" sz="2000" dirty="0"/>
              <a:t>Applications still receive full written evaluations</a:t>
            </a:r>
          </a:p>
          <a:p>
            <a:pPr algn="just"/>
            <a:endParaRPr lang="en-US" sz="2000" dirty="0">
              <a:highlight>
                <a:srgbClr val="FFFF00"/>
              </a:highlight>
            </a:endParaRPr>
          </a:p>
          <a:p>
            <a:pPr marL="0" indent="0" algn="just">
              <a:buNone/>
            </a:pPr>
            <a:endParaRPr lang="fr-CA" sz="2000" b="1" dirty="0"/>
          </a:p>
          <a:p>
            <a:pPr marL="0" indent="0" algn="just">
              <a:buNone/>
            </a:pPr>
            <a:r>
              <a:rPr lang="en-US" sz="2000" b="1" dirty="0"/>
              <a:t>The streamlining rate of 60% of the lowest ranked applications committee-wide that was set in the Fall 2022 competition will continue for the Fall 2023 competition.</a:t>
            </a:r>
          </a:p>
        </p:txBody>
      </p:sp>
    </p:spTree>
    <p:extLst>
      <p:ext uri="{BB962C8B-B14F-4D97-AF65-F5344CB8AC3E}">
        <p14:creationId xmlns:p14="http://schemas.microsoft.com/office/powerpoint/2010/main" val="103661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A470-020E-8B43-B936-B6BB7790EF5B}"/>
              </a:ext>
            </a:extLst>
          </p:cNvPr>
          <p:cNvSpPr>
            <a:spLocks noGrp="1"/>
          </p:cNvSpPr>
          <p:nvPr>
            <p:ph type="title"/>
          </p:nvPr>
        </p:nvSpPr>
        <p:spPr>
          <a:xfrm>
            <a:off x="609600" y="385500"/>
            <a:ext cx="10972800" cy="523220"/>
          </a:xfrm>
        </p:spPr>
        <p:txBody>
          <a:bodyPr/>
          <a:lstStyle/>
          <a:p>
            <a:r>
              <a:rPr lang="en-US" dirty="0"/>
              <a:t>Session Outline</a:t>
            </a:r>
          </a:p>
        </p:txBody>
      </p:sp>
      <p:sp>
        <p:nvSpPr>
          <p:cNvPr id="4" name="Rectangle 3">
            <a:extLst>
              <a:ext uri="{FF2B5EF4-FFF2-40B4-BE49-F238E27FC236}">
                <a16:creationId xmlns:a16="http://schemas.microsoft.com/office/drawing/2014/main" id="{720F7729-CAA2-6743-A801-4A2465AF16CA}"/>
              </a:ext>
            </a:extLst>
          </p:cNvPr>
          <p:cNvSpPr/>
          <p:nvPr/>
        </p:nvSpPr>
        <p:spPr>
          <a:xfrm>
            <a:off x="4188295" y="1615960"/>
            <a:ext cx="3889251" cy="1200329"/>
          </a:xfrm>
          <a:prstGeom prst="rect">
            <a:avLst/>
          </a:prstGeom>
        </p:spPr>
        <p:txBody>
          <a:bodyPr wrap="square">
            <a:spAutoFit/>
          </a:bodyPr>
          <a:lstStyle/>
          <a:p>
            <a:pPr algn="r"/>
            <a:r>
              <a:rPr lang="en-US" sz="2400">
                <a:solidFill>
                  <a:schemeClr val="bg1"/>
                </a:solidFill>
                <a:latin typeface="Arial" panose="020B0604020202020204" pitchFamily="34" charset="0"/>
              </a:rPr>
              <a:t>CIHR focuses on the health priorities that are important to Canadians</a:t>
            </a:r>
          </a:p>
        </p:txBody>
      </p:sp>
      <p:sp>
        <p:nvSpPr>
          <p:cNvPr id="6" name="TextBox 5">
            <a:extLst>
              <a:ext uri="{FF2B5EF4-FFF2-40B4-BE49-F238E27FC236}">
                <a16:creationId xmlns:a16="http://schemas.microsoft.com/office/drawing/2014/main" id="{365BB35A-CE8A-A643-B362-D7F000F50B33}"/>
              </a:ext>
            </a:extLst>
          </p:cNvPr>
          <p:cNvSpPr txBox="1"/>
          <p:nvPr/>
        </p:nvSpPr>
        <p:spPr>
          <a:xfrm>
            <a:off x="215660" y="5218981"/>
            <a:ext cx="184731" cy="369332"/>
          </a:xfrm>
          <a:prstGeom prst="rect">
            <a:avLst/>
          </a:prstGeom>
          <a:noFill/>
        </p:spPr>
        <p:txBody>
          <a:bodyPr wrap="none" rtlCol="0">
            <a:spAutoFit/>
          </a:bodyPr>
          <a:lstStyle/>
          <a:p>
            <a:endParaRPr lang="en-US"/>
          </a:p>
        </p:txBody>
      </p:sp>
      <p:grpSp>
        <p:nvGrpSpPr>
          <p:cNvPr id="7" name="Group 6">
            <a:extLst>
              <a:ext uri="{FF2B5EF4-FFF2-40B4-BE49-F238E27FC236}">
                <a16:creationId xmlns:a16="http://schemas.microsoft.com/office/drawing/2014/main" id="{90B24912-0798-59A7-ABB5-8C0183661E29}"/>
              </a:ext>
            </a:extLst>
          </p:cNvPr>
          <p:cNvGrpSpPr/>
          <p:nvPr/>
        </p:nvGrpSpPr>
        <p:grpSpPr>
          <a:xfrm>
            <a:off x="1433491" y="2034978"/>
            <a:ext cx="549275" cy="547687"/>
            <a:chOff x="533400" y="3414713"/>
            <a:chExt cx="549275" cy="547687"/>
          </a:xfrm>
        </p:grpSpPr>
        <p:sp>
          <p:nvSpPr>
            <p:cNvPr id="8" name="Oval 7">
              <a:extLst>
                <a:ext uri="{FF2B5EF4-FFF2-40B4-BE49-F238E27FC236}">
                  <a16:creationId xmlns:a16="http://schemas.microsoft.com/office/drawing/2014/main" id="{0FA2C3CE-8AE5-A916-4272-BEFDFD5D4559}"/>
                </a:ext>
              </a:extLst>
            </p:cNvPr>
            <p:cNvSpPr/>
            <p:nvPr/>
          </p:nvSpPr>
          <p:spPr>
            <a:xfrm>
              <a:off x="533400" y="3414713"/>
              <a:ext cx="549275" cy="547687"/>
            </a:xfrm>
            <a:prstGeom prst="ellipse">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1">
                <a:solidFill>
                  <a:schemeClr val="bg1"/>
                </a:solidFill>
              </a:endParaRPr>
            </a:p>
          </p:txBody>
        </p:sp>
        <p:grpSp>
          <p:nvGrpSpPr>
            <p:cNvPr id="9" name="Group 8">
              <a:extLst>
                <a:ext uri="{FF2B5EF4-FFF2-40B4-BE49-F238E27FC236}">
                  <a16:creationId xmlns:a16="http://schemas.microsoft.com/office/drawing/2014/main" id="{A974F766-CD7D-0BEC-C62C-837BD7EDB0E4}"/>
                </a:ext>
              </a:extLst>
            </p:cNvPr>
            <p:cNvGrpSpPr>
              <a:grpSpLocks noChangeAspect="1"/>
            </p:cNvGrpSpPr>
            <p:nvPr/>
          </p:nvGrpSpPr>
          <p:grpSpPr>
            <a:xfrm>
              <a:off x="624094" y="3512191"/>
              <a:ext cx="355370" cy="397819"/>
              <a:chOff x="5798545" y="2172896"/>
              <a:chExt cx="1036636" cy="1160462"/>
            </a:xfrm>
            <a:solidFill>
              <a:srgbClr val="FFFFFF">
                <a:alpha val="60000"/>
              </a:srgbClr>
            </a:solidFill>
          </p:grpSpPr>
          <p:sp>
            <p:nvSpPr>
              <p:cNvPr id="10" name="Freeform 42">
                <a:extLst>
                  <a:ext uri="{FF2B5EF4-FFF2-40B4-BE49-F238E27FC236}">
                    <a16:creationId xmlns:a16="http://schemas.microsoft.com/office/drawing/2014/main" id="{81D427BA-0144-D520-54D9-F7F97960C3EB}"/>
                  </a:ext>
                </a:extLst>
              </p:cNvPr>
              <p:cNvSpPr>
                <a:spLocks/>
              </p:cNvSpPr>
              <p:nvPr/>
            </p:nvSpPr>
            <p:spPr bwMode="auto">
              <a:xfrm>
                <a:off x="5814419" y="2172896"/>
                <a:ext cx="1020762" cy="1160462"/>
              </a:xfrm>
              <a:custGeom>
                <a:avLst/>
                <a:gdLst>
                  <a:gd name="T0" fmla="*/ 258 w 272"/>
                  <a:gd name="T1" fmla="*/ 0 h 308"/>
                  <a:gd name="T2" fmla="*/ 14 w 272"/>
                  <a:gd name="T3" fmla="*/ 0 h 308"/>
                  <a:gd name="T4" fmla="*/ 0 w 272"/>
                  <a:gd name="T5" fmla="*/ 14 h 308"/>
                  <a:gd name="T6" fmla="*/ 7 w 272"/>
                  <a:gd name="T7" fmla="*/ 26 h 308"/>
                  <a:gd name="T8" fmla="*/ 7 w 272"/>
                  <a:gd name="T9" fmla="*/ 186 h 308"/>
                  <a:gd name="T10" fmla="*/ 21 w 272"/>
                  <a:gd name="T11" fmla="*/ 174 h 308"/>
                  <a:gd name="T12" fmla="*/ 21 w 272"/>
                  <a:gd name="T13" fmla="*/ 28 h 308"/>
                  <a:gd name="T14" fmla="*/ 251 w 272"/>
                  <a:gd name="T15" fmla="*/ 28 h 308"/>
                  <a:gd name="T16" fmla="*/ 251 w 272"/>
                  <a:gd name="T17" fmla="*/ 181 h 308"/>
                  <a:gd name="T18" fmla="*/ 72 w 272"/>
                  <a:gd name="T19" fmla="*/ 181 h 308"/>
                  <a:gd name="T20" fmla="*/ 59 w 272"/>
                  <a:gd name="T21" fmla="*/ 195 h 308"/>
                  <a:gd name="T22" fmla="*/ 71 w 272"/>
                  <a:gd name="T23" fmla="*/ 195 h 308"/>
                  <a:gd name="T24" fmla="*/ 46 w 272"/>
                  <a:gd name="T25" fmla="*/ 289 h 308"/>
                  <a:gd name="T26" fmla="*/ 56 w 272"/>
                  <a:gd name="T27" fmla="*/ 306 h 308"/>
                  <a:gd name="T28" fmla="*/ 73 w 272"/>
                  <a:gd name="T29" fmla="*/ 296 h 308"/>
                  <a:gd name="T30" fmla="*/ 98 w 272"/>
                  <a:gd name="T31" fmla="*/ 202 h 308"/>
                  <a:gd name="T32" fmla="*/ 174 w 272"/>
                  <a:gd name="T33" fmla="*/ 202 h 308"/>
                  <a:gd name="T34" fmla="*/ 199 w 272"/>
                  <a:gd name="T35" fmla="*/ 296 h 308"/>
                  <a:gd name="T36" fmla="*/ 213 w 272"/>
                  <a:gd name="T37" fmla="*/ 306 h 308"/>
                  <a:gd name="T38" fmla="*/ 216 w 272"/>
                  <a:gd name="T39" fmla="*/ 306 h 308"/>
                  <a:gd name="T40" fmla="*/ 226 w 272"/>
                  <a:gd name="T41" fmla="*/ 289 h 308"/>
                  <a:gd name="T42" fmla="*/ 201 w 272"/>
                  <a:gd name="T43" fmla="*/ 195 h 308"/>
                  <a:gd name="T44" fmla="*/ 258 w 272"/>
                  <a:gd name="T45" fmla="*/ 195 h 308"/>
                  <a:gd name="T46" fmla="*/ 265 w 272"/>
                  <a:gd name="T47" fmla="*/ 188 h 308"/>
                  <a:gd name="T48" fmla="*/ 265 w 272"/>
                  <a:gd name="T49" fmla="*/ 26 h 308"/>
                  <a:gd name="T50" fmla="*/ 272 w 272"/>
                  <a:gd name="T51" fmla="*/ 14 h 308"/>
                  <a:gd name="T52" fmla="*/ 258 w 272"/>
                  <a:gd name="T53"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2" h="308">
                    <a:moveTo>
                      <a:pt x="258" y="0"/>
                    </a:moveTo>
                    <a:cubicBezTo>
                      <a:pt x="14" y="0"/>
                      <a:pt x="14" y="0"/>
                      <a:pt x="14" y="0"/>
                    </a:cubicBezTo>
                    <a:cubicBezTo>
                      <a:pt x="7" y="0"/>
                      <a:pt x="0" y="6"/>
                      <a:pt x="0" y="14"/>
                    </a:cubicBezTo>
                    <a:cubicBezTo>
                      <a:pt x="0" y="19"/>
                      <a:pt x="3" y="24"/>
                      <a:pt x="7" y="26"/>
                    </a:cubicBezTo>
                    <a:cubicBezTo>
                      <a:pt x="7" y="186"/>
                      <a:pt x="7" y="186"/>
                      <a:pt x="7" y="186"/>
                    </a:cubicBezTo>
                    <a:cubicBezTo>
                      <a:pt x="11" y="183"/>
                      <a:pt x="16" y="179"/>
                      <a:pt x="21" y="174"/>
                    </a:cubicBezTo>
                    <a:cubicBezTo>
                      <a:pt x="21" y="28"/>
                      <a:pt x="21" y="28"/>
                      <a:pt x="21" y="28"/>
                    </a:cubicBezTo>
                    <a:cubicBezTo>
                      <a:pt x="251" y="28"/>
                      <a:pt x="251" y="28"/>
                      <a:pt x="251" y="28"/>
                    </a:cubicBezTo>
                    <a:cubicBezTo>
                      <a:pt x="251" y="181"/>
                      <a:pt x="251" y="181"/>
                      <a:pt x="251" y="181"/>
                    </a:cubicBezTo>
                    <a:cubicBezTo>
                      <a:pt x="72" y="181"/>
                      <a:pt x="72" y="181"/>
                      <a:pt x="72" y="181"/>
                    </a:cubicBezTo>
                    <a:cubicBezTo>
                      <a:pt x="67" y="186"/>
                      <a:pt x="63" y="191"/>
                      <a:pt x="59" y="195"/>
                    </a:cubicBezTo>
                    <a:cubicBezTo>
                      <a:pt x="71" y="195"/>
                      <a:pt x="71" y="195"/>
                      <a:pt x="71" y="195"/>
                    </a:cubicBezTo>
                    <a:cubicBezTo>
                      <a:pt x="46" y="289"/>
                      <a:pt x="46" y="289"/>
                      <a:pt x="46" y="289"/>
                    </a:cubicBezTo>
                    <a:cubicBezTo>
                      <a:pt x="44" y="296"/>
                      <a:pt x="49" y="304"/>
                      <a:pt x="56" y="306"/>
                    </a:cubicBezTo>
                    <a:cubicBezTo>
                      <a:pt x="63" y="308"/>
                      <a:pt x="71" y="303"/>
                      <a:pt x="73" y="296"/>
                    </a:cubicBezTo>
                    <a:cubicBezTo>
                      <a:pt x="98" y="202"/>
                      <a:pt x="98" y="202"/>
                      <a:pt x="98" y="202"/>
                    </a:cubicBezTo>
                    <a:cubicBezTo>
                      <a:pt x="174" y="202"/>
                      <a:pt x="174" y="202"/>
                      <a:pt x="174" y="202"/>
                    </a:cubicBezTo>
                    <a:cubicBezTo>
                      <a:pt x="199" y="296"/>
                      <a:pt x="199" y="296"/>
                      <a:pt x="199" y="296"/>
                    </a:cubicBezTo>
                    <a:cubicBezTo>
                      <a:pt x="201" y="302"/>
                      <a:pt x="207" y="306"/>
                      <a:pt x="213" y="306"/>
                    </a:cubicBezTo>
                    <a:cubicBezTo>
                      <a:pt x="214" y="306"/>
                      <a:pt x="215" y="306"/>
                      <a:pt x="216" y="306"/>
                    </a:cubicBezTo>
                    <a:cubicBezTo>
                      <a:pt x="224" y="304"/>
                      <a:pt x="228" y="296"/>
                      <a:pt x="226" y="289"/>
                    </a:cubicBezTo>
                    <a:cubicBezTo>
                      <a:pt x="201" y="195"/>
                      <a:pt x="201" y="195"/>
                      <a:pt x="201" y="195"/>
                    </a:cubicBezTo>
                    <a:cubicBezTo>
                      <a:pt x="258" y="195"/>
                      <a:pt x="258" y="195"/>
                      <a:pt x="258" y="195"/>
                    </a:cubicBezTo>
                    <a:cubicBezTo>
                      <a:pt x="262" y="195"/>
                      <a:pt x="265" y="192"/>
                      <a:pt x="265" y="188"/>
                    </a:cubicBezTo>
                    <a:cubicBezTo>
                      <a:pt x="265" y="26"/>
                      <a:pt x="265" y="26"/>
                      <a:pt x="265" y="26"/>
                    </a:cubicBezTo>
                    <a:cubicBezTo>
                      <a:pt x="269" y="24"/>
                      <a:pt x="272" y="19"/>
                      <a:pt x="272" y="14"/>
                    </a:cubicBezTo>
                    <a:cubicBezTo>
                      <a:pt x="272" y="6"/>
                      <a:pt x="266" y="0"/>
                      <a:pt x="258" y="0"/>
                    </a:cubicBez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43">
                <a:extLst>
                  <a:ext uri="{FF2B5EF4-FFF2-40B4-BE49-F238E27FC236}">
                    <a16:creationId xmlns:a16="http://schemas.microsoft.com/office/drawing/2014/main" id="{51021FD6-FD20-8526-EEAB-FB0AA59A87D9}"/>
                  </a:ext>
                </a:extLst>
              </p:cNvPr>
              <p:cNvSpPr>
                <a:spLocks/>
              </p:cNvSpPr>
              <p:nvPr/>
            </p:nvSpPr>
            <p:spPr bwMode="auto">
              <a:xfrm>
                <a:off x="6232128" y="2507862"/>
                <a:ext cx="104775" cy="301624"/>
              </a:xfrm>
              <a:custGeom>
                <a:avLst/>
                <a:gdLst>
                  <a:gd name="T0" fmla="*/ 28 w 28"/>
                  <a:gd name="T1" fmla="*/ 66 h 80"/>
                  <a:gd name="T2" fmla="*/ 28 w 28"/>
                  <a:gd name="T3" fmla="*/ 14 h 80"/>
                  <a:gd name="T4" fmla="*/ 14 w 28"/>
                  <a:gd name="T5" fmla="*/ 0 h 80"/>
                  <a:gd name="T6" fmla="*/ 0 w 28"/>
                  <a:gd name="T7" fmla="*/ 14 h 80"/>
                  <a:gd name="T8" fmla="*/ 0 w 28"/>
                  <a:gd name="T9" fmla="*/ 66 h 80"/>
                  <a:gd name="T10" fmla="*/ 14 w 28"/>
                  <a:gd name="T11" fmla="*/ 80 h 80"/>
                  <a:gd name="T12" fmla="*/ 28 w 28"/>
                  <a:gd name="T13" fmla="*/ 66 h 80"/>
                </a:gdLst>
                <a:ahLst/>
                <a:cxnLst>
                  <a:cxn ang="0">
                    <a:pos x="T0" y="T1"/>
                  </a:cxn>
                  <a:cxn ang="0">
                    <a:pos x="T2" y="T3"/>
                  </a:cxn>
                  <a:cxn ang="0">
                    <a:pos x="T4" y="T5"/>
                  </a:cxn>
                  <a:cxn ang="0">
                    <a:pos x="T6" y="T7"/>
                  </a:cxn>
                  <a:cxn ang="0">
                    <a:pos x="T8" y="T9"/>
                  </a:cxn>
                  <a:cxn ang="0">
                    <a:pos x="T10" y="T11"/>
                  </a:cxn>
                  <a:cxn ang="0">
                    <a:pos x="T12" y="T13"/>
                  </a:cxn>
                </a:cxnLst>
                <a:rect l="0" t="0" r="r" b="b"/>
                <a:pathLst>
                  <a:path w="28" h="80">
                    <a:moveTo>
                      <a:pt x="28" y="66"/>
                    </a:moveTo>
                    <a:cubicBezTo>
                      <a:pt x="28" y="14"/>
                      <a:pt x="28" y="14"/>
                      <a:pt x="28" y="14"/>
                    </a:cubicBezTo>
                    <a:cubicBezTo>
                      <a:pt x="28" y="6"/>
                      <a:pt x="21" y="0"/>
                      <a:pt x="14" y="0"/>
                    </a:cubicBezTo>
                    <a:cubicBezTo>
                      <a:pt x="6" y="0"/>
                      <a:pt x="0" y="6"/>
                      <a:pt x="0" y="14"/>
                    </a:cubicBezTo>
                    <a:cubicBezTo>
                      <a:pt x="0" y="66"/>
                      <a:pt x="0" y="66"/>
                      <a:pt x="0" y="66"/>
                    </a:cubicBezTo>
                    <a:cubicBezTo>
                      <a:pt x="0" y="74"/>
                      <a:pt x="6" y="80"/>
                      <a:pt x="14" y="80"/>
                    </a:cubicBezTo>
                    <a:cubicBezTo>
                      <a:pt x="21" y="80"/>
                      <a:pt x="28" y="74"/>
                      <a:pt x="28" y="66"/>
                    </a:cubicBez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44">
                <a:extLst>
                  <a:ext uri="{FF2B5EF4-FFF2-40B4-BE49-F238E27FC236}">
                    <a16:creationId xmlns:a16="http://schemas.microsoft.com/office/drawing/2014/main" id="{A4B2E188-35E6-809E-B0CA-44D61161A7F4}"/>
                  </a:ext>
                </a:extLst>
              </p:cNvPr>
              <p:cNvSpPr>
                <a:spLocks/>
              </p:cNvSpPr>
              <p:nvPr/>
            </p:nvSpPr>
            <p:spPr bwMode="auto">
              <a:xfrm>
                <a:off x="6400405" y="2323711"/>
                <a:ext cx="106362" cy="485775"/>
              </a:xfrm>
              <a:custGeom>
                <a:avLst/>
                <a:gdLst>
                  <a:gd name="T0" fmla="*/ 28 w 28"/>
                  <a:gd name="T1" fmla="*/ 115 h 129"/>
                  <a:gd name="T2" fmla="*/ 28 w 28"/>
                  <a:gd name="T3" fmla="*/ 14 h 129"/>
                  <a:gd name="T4" fmla="*/ 14 w 28"/>
                  <a:gd name="T5" fmla="*/ 0 h 129"/>
                  <a:gd name="T6" fmla="*/ 0 w 28"/>
                  <a:gd name="T7" fmla="*/ 14 h 129"/>
                  <a:gd name="T8" fmla="*/ 0 w 28"/>
                  <a:gd name="T9" fmla="*/ 115 h 129"/>
                  <a:gd name="T10" fmla="*/ 14 w 28"/>
                  <a:gd name="T11" fmla="*/ 129 h 129"/>
                  <a:gd name="T12" fmla="*/ 28 w 28"/>
                  <a:gd name="T13" fmla="*/ 115 h 129"/>
                </a:gdLst>
                <a:ahLst/>
                <a:cxnLst>
                  <a:cxn ang="0">
                    <a:pos x="T0" y="T1"/>
                  </a:cxn>
                  <a:cxn ang="0">
                    <a:pos x="T2" y="T3"/>
                  </a:cxn>
                  <a:cxn ang="0">
                    <a:pos x="T4" y="T5"/>
                  </a:cxn>
                  <a:cxn ang="0">
                    <a:pos x="T6" y="T7"/>
                  </a:cxn>
                  <a:cxn ang="0">
                    <a:pos x="T8" y="T9"/>
                  </a:cxn>
                  <a:cxn ang="0">
                    <a:pos x="T10" y="T11"/>
                  </a:cxn>
                  <a:cxn ang="0">
                    <a:pos x="T12" y="T13"/>
                  </a:cxn>
                </a:cxnLst>
                <a:rect l="0" t="0" r="r" b="b"/>
                <a:pathLst>
                  <a:path w="28" h="129">
                    <a:moveTo>
                      <a:pt x="28" y="115"/>
                    </a:moveTo>
                    <a:cubicBezTo>
                      <a:pt x="28" y="14"/>
                      <a:pt x="28" y="14"/>
                      <a:pt x="28" y="14"/>
                    </a:cubicBezTo>
                    <a:cubicBezTo>
                      <a:pt x="28" y="6"/>
                      <a:pt x="22" y="0"/>
                      <a:pt x="14" y="0"/>
                    </a:cubicBezTo>
                    <a:cubicBezTo>
                      <a:pt x="6" y="0"/>
                      <a:pt x="0" y="6"/>
                      <a:pt x="0" y="14"/>
                    </a:cubicBezTo>
                    <a:cubicBezTo>
                      <a:pt x="0" y="115"/>
                      <a:pt x="0" y="115"/>
                      <a:pt x="0" y="115"/>
                    </a:cubicBezTo>
                    <a:cubicBezTo>
                      <a:pt x="0" y="123"/>
                      <a:pt x="6" y="129"/>
                      <a:pt x="14" y="129"/>
                    </a:cubicBezTo>
                    <a:cubicBezTo>
                      <a:pt x="22" y="129"/>
                      <a:pt x="28" y="123"/>
                      <a:pt x="28" y="115"/>
                    </a:cubicBez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 name="Freeform 45">
                <a:extLst>
                  <a:ext uri="{FF2B5EF4-FFF2-40B4-BE49-F238E27FC236}">
                    <a16:creationId xmlns:a16="http://schemas.microsoft.com/office/drawing/2014/main" id="{2045FE47-04FD-E91B-A75A-88AD6AC6CDD6}"/>
                  </a:ext>
                </a:extLst>
              </p:cNvPr>
              <p:cNvSpPr>
                <a:spLocks/>
              </p:cNvSpPr>
              <p:nvPr/>
            </p:nvSpPr>
            <p:spPr bwMode="auto">
              <a:xfrm>
                <a:off x="6570265" y="2428486"/>
                <a:ext cx="104775" cy="381000"/>
              </a:xfrm>
              <a:custGeom>
                <a:avLst/>
                <a:gdLst>
                  <a:gd name="T0" fmla="*/ 28 w 28"/>
                  <a:gd name="T1" fmla="*/ 87 h 101"/>
                  <a:gd name="T2" fmla="*/ 28 w 28"/>
                  <a:gd name="T3" fmla="*/ 14 h 101"/>
                  <a:gd name="T4" fmla="*/ 14 w 28"/>
                  <a:gd name="T5" fmla="*/ 0 h 101"/>
                  <a:gd name="T6" fmla="*/ 0 w 28"/>
                  <a:gd name="T7" fmla="*/ 14 h 101"/>
                  <a:gd name="T8" fmla="*/ 0 w 28"/>
                  <a:gd name="T9" fmla="*/ 87 h 101"/>
                  <a:gd name="T10" fmla="*/ 14 w 28"/>
                  <a:gd name="T11" fmla="*/ 101 h 101"/>
                  <a:gd name="T12" fmla="*/ 28 w 28"/>
                  <a:gd name="T13" fmla="*/ 87 h 101"/>
                </a:gdLst>
                <a:ahLst/>
                <a:cxnLst>
                  <a:cxn ang="0">
                    <a:pos x="T0" y="T1"/>
                  </a:cxn>
                  <a:cxn ang="0">
                    <a:pos x="T2" y="T3"/>
                  </a:cxn>
                  <a:cxn ang="0">
                    <a:pos x="T4" y="T5"/>
                  </a:cxn>
                  <a:cxn ang="0">
                    <a:pos x="T6" y="T7"/>
                  </a:cxn>
                  <a:cxn ang="0">
                    <a:pos x="T8" y="T9"/>
                  </a:cxn>
                  <a:cxn ang="0">
                    <a:pos x="T10" y="T11"/>
                  </a:cxn>
                  <a:cxn ang="0">
                    <a:pos x="T12" y="T13"/>
                  </a:cxn>
                </a:cxnLst>
                <a:rect l="0" t="0" r="r" b="b"/>
                <a:pathLst>
                  <a:path w="28" h="101">
                    <a:moveTo>
                      <a:pt x="28" y="87"/>
                    </a:moveTo>
                    <a:cubicBezTo>
                      <a:pt x="28" y="14"/>
                      <a:pt x="28" y="14"/>
                      <a:pt x="28" y="14"/>
                    </a:cubicBezTo>
                    <a:cubicBezTo>
                      <a:pt x="28" y="6"/>
                      <a:pt x="22" y="0"/>
                      <a:pt x="14" y="0"/>
                    </a:cubicBezTo>
                    <a:cubicBezTo>
                      <a:pt x="6" y="0"/>
                      <a:pt x="0" y="6"/>
                      <a:pt x="0" y="14"/>
                    </a:cubicBezTo>
                    <a:cubicBezTo>
                      <a:pt x="0" y="87"/>
                      <a:pt x="0" y="87"/>
                      <a:pt x="0" y="87"/>
                    </a:cubicBezTo>
                    <a:cubicBezTo>
                      <a:pt x="0" y="95"/>
                      <a:pt x="6" y="101"/>
                      <a:pt x="14" y="101"/>
                    </a:cubicBezTo>
                    <a:cubicBezTo>
                      <a:pt x="22" y="101"/>
                      <a:pt x="28" y="95"/>
                      <a:pt x="28" y="87"/>
                    </a:cubicBez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 name="Freeform 46">
                <a:extLst>
                  <a:ext uri="{FF2B5EF4-FFF2-40B4-BE49-F238E27FC236}">
                    <a16:creationId xmlns:a16="http://schemas.microsoft.com/office/drawing/2014/main" id="{2C534817-A28A-DA93-8F9B-CCB5A4D37196}"/>
                  </a:ext>
                </a:extLst>
              </p:cNvPr>
              <p:cNvSpPr>
                <a:spLocks/>
              </p:cNvSpPr>
              <p:nvPr/>
            </p:nvSpPr>
            <p:spPr bwMode="auto">
              <a:xfrm>
                <a:off x="5798545" y="2644386"/>
                <a:ext cx="387351" cy="390524"/>
              </a:xfrm>
              <a:custGeom>
                <a:avLst/>
                <a:gdLst>
                  <a:gd name="T0" fmla="*/ 102 w 103"/>
                  <a:gd name="T1" fmla="*/ 2 h 104"/>
                  <a:gd name="T2" fmla="*/ 97 w 103"/>
                  <a:gd name="T3" fmla="*/ 2 h 104"/>
                  <a:gd name="T4" fmla="*/ 4 w 103"/>
                  <a:gd name="T5" fmla="*/ 87 h 104"/>
                  <a:gd name="T6" fmla="*/ 4 w 103"/>
                  <a:gd name="T7" fmla="*/ 100 h 104"/>
                  <a:gd name="T8" fmla="*/ 16 w 103"/>
                  <a:gd name="T9" fmla="*/ 100 h 104"/>
                  <a:gd name="T10" fmla="*/ 102 w 103"/>
                  <a:gd name="T11" fmla="*/ 7 h 104"/>
                  <a:gd name="T12" fmla="*/ 102 w 103"/>
                  <a:gd name="T13" fmla="*/ 2 h 104"/>
                </a:gdLst>
                <a:ahLst/>
                <a:cxnLst>
                  <a:cxn ang="0">
                    <a:pos x="T0" y="T1"/>
                  </a:cxn>
                  <a:cxn ang="0">
                    <a:pos x="T2" y="T3"/>
                  </a:cxn>
                  <a:cxn ang="0">
                    <a:pos x="T4" y="T5"/>
                  </a:cxn>
                  <a:cxn ang="0">
                    <a:pos x="T6" y="T7"/>
                  </a:cxn>
                  <a:cxn ang="0">
                    <a:pos x="T8" y="T9"/>
                  </a:cxn>
                  <a:cxn ang="0">
                    <a:pos x="T10" y="T11"/>
                  </a:cxn>
                  <a:cxn ang="0">
                    <a:pos x="T12" y="T13"/>
                  </a:cxn>
                </a:cxnLst>
                <a:rect l="0" t="0" r="r" b="b"/>
                <a:pathLst>
                  <a:path w="103" h="104">
                    <a:moveTo>
                      <a:pt x="102" y="2"/>
                    </a:moveTo>
                    <a:cubicBezTo>
                      <a:pt x="101" y="0"/>
                      <a:pt x="99" y="0"/>
                      <a:pt x="97" y="2"/>
                    </a:cubicBezTo>
                    <a:cubicBezTo>
                      <a:pt x="97" y="2"/>
                      <a:pt x="4" y="87"/>
                      <a:pt x="4" y="87"/>
                    </a:cubicBezTo>
                    <a:cubicBezTo>
                      <a:pt x="0" y="91"/>
                      <a:pt x="0" y="97"/>
                      <a:pt x="4" y="100"/>
                    </a:cubicBezTo>
                    <a:cubicBezTo>
                      <a:pt x="7" y="104"/>
                      <a:pt x="13" y="104"/>
                      <a:pt x="16" y="100"/>
                    </a:cubicBezTo>
                    <a:cubicBezTo>
                      <a:pt x="17" y="100"/>
                      <a:pt x="102" y="7"/>
                      <a:pt x="102" y="7"/>
                    </a:cubicBezTo>
                    <a:cubicBezTo>
                      <a:pt x="103" y="5"/>
                      <a:pt x="103" y="3"/>
                      <a:pt x="102" y="2"/>
                    </a:cubicBez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grpSp>
      <p:grpSp>
        <p:nvGrpSpPr>
          <p:cNvPr id="15" name="Group 14">
            <a:extLst>
              <a:ext uri="{FF2B5EF4-FFF2-40B4-BE49-F238E27FC236}">
                <a16:creationId xmlns:a16="http://schemas.microsoft.com/office/drawing/2014/main" id="{4CA0F686-0A81-809C-8B64-C07544D456A8}"/>
              </a:ext>
            </a:extLst>
          </p:cNvPr>
          <p:cNvGrpSpPr/>
          <p:nvPr/>
        </p:nvGrpSpPr>
        <p:grpSpPr>
          <a:xfrm>
            <a:off x="1430908" y="4400060"/>
            <a:ext cx="551858" cy="547687"/>
            <a:chOff x="533400" y="4405313"/>
            <a:chExt cx="549275" cy="547687"/>
          </a:xfrm>
        </p:grpSpPr>
        <p:sp>
          <p:nvSpPr>
            <p:cNvPr id="16" name="Oval 15">
              <a:extLst>
                <a:ext uri="{FF2B5EF4-FFF2-40B4-BE49-F238E27FC236}">
                  <a16:creationId xmlns:a16="http://schemas.microsoft.com/office/drawing/2014/main" id="{EB11B81E-5A59-8C73-1EA3-21E0BDCCFD67}"/>
                </a:ext>
              </a:extLst>
            </p:cNvPr>
            <p:cNvSpPr/>
            <p:nvPr/>
          </p:nvSpPr>
          <p:spPr>
            <a:xfrm>
              <a:off x="533400" y="4405313"/>
              <a:ext cx="549275" cy="547687"/>
            </a:xfrm>
            <a:prstGeom prst="ellipse">
              <a:avLst/>
            </a:prstGeom>
            <a:solidFill>
              <a:srgbClr val="FF79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1">
                <a:solidFill>
                  <a:schemeClr val="bg1"/>
                </a:solidFill>
                <a:latin typeface="PT Sans Narrow" pitchFamily="34" charset="0"/>
              </a:endParaRPr>
            </a:p>
          </p:txBody>
        </p:sp>
        <p:grpSp>
          <p:nvGrpSpPr>
            <p:cNvPr id="17" name="Group 16">
              <a:extLst>
                <a:ext uri="{FF2B5EF4-FFF2-40B4-BE49-F238E27FC236}">
                  <a16:creationId xmlns:a16="http://schemas.microsoft.com/office/drawing/2014/main" id="{12D56A08-E59E-F04C-3CB2-F84A7AE4A7CF}"/>
                </a:ext>
              </a:extLst>
            </p:cNvPr>
            <p:cNvGrpSpPr>
              <a:grpSpLocks noChangeAspect="1"/>
            </p:cNvGrpSpPr>
            <p:nvPr/>
          </p:nvGrpSpPr>
          <p:grpSpPr>
            <a:xfrm>
              <a:off x="597446" y="4542155"/>
              <a:ext cx="437270" cy="274320"/>
              <a:chOff x="3429956" y="1866767"/>
              <a:chExt cx="868905" cy="545106"/>
            </a:xfrm>
            <a:solidFill>
              <a:srgbClr val="F8F8F8">
                <a:alpha val="60000"/>
              </a:srgbClr>
            </a:solidFill>
          </p:grpSpPr>
          <p:sp>
            <p:nvSpPr>
              <p:cNvPr id="18" name="Freeform 18">
                <a:extLst>
                  <a:ext uri="{FF2B5EF4-FFF2-40B4-BE49-F238E27FC236}">
                    <a16:creationId xmlns:a16="http://schemas.microsoft.com/office/drawing/2014/main" id="{2361B103-AB4E-AE14-040C-3D145D1B0A57}"/>
                  </a:ext>
                </a:extLst>
              </p:cNvPr>
              <p:cNvSpPr>
                <a:spLocks/>
              </p:cNvSpPr>
              <p:nvPr/>
            </p:nvSpPr>
            <p:spPr bwMode="auto">
              <a:xfrm>
                <a:off x="3429956" y="2001003"/>
                <a:ext cx="477988" cy="410870"/>
              </a:xfrm>
              <a:custGeom>
                <a:avLst/>
                <a:gdLst>
                  <a:gd name="T0" fmla="*/ 35 w 71"/>
                  <a:gd name="T1" fmla="*/ 0 h 61"/>
                  <a:gd name="T2" fmla="*/ 0 w 71"/>
                  <a:gd name="T3" fmla="*/ 27 h 61"/>
                  <a:gd name="T4" fmla="*/ 14 w 71"/>
                  <a:gd name="T5" fmla="*/ 48 h 61"/>
                  <a:gd name="T6" fmla="*/ 23 w 71"/>
                  <a:gd name="T7" fmla="*/ 61 h 61"/>
                  <a:gd name="T8" fmla="*/ 27 w 71"/>
                  <a:gd name="T9" fmla="*/ 53 h 61"/>
                  <a:gd name="T10" fmla="*/ 35 w 71"/>
                  <a:gd name="T11" fmla="*/ 54 h 61"/>
                  <a:gd name="T12" fmla="*/ 71 w 71"/>
                  <a:gd name="T13" fmla="*/ 27 h 61"/>
                  <a:gd name="T14" fmla="*/ 35 w 71"/>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1">
                    <a:moveTo>
                      <a:pt x="35" y="0"/>
                    </a:moveTo>
                    <a:cubicBezTo>
                      <a:pt x="16" y="0"/>
                      <a:pt x="0" y="12"/>
                      <a:pt x="0" y="27"/>
                    </a:cubicBezTo>
                    <a:cubicBezTo>
                      <a:pt x="0" y="36"/>
                      <a:pt x="5" y="43"/>
                      <a:pt x="14" y="48"/>
                    </a:cubicBezTo>
                    <a:cubicBezTo>
                      <a:pt x="23" y="61"/>
                      <a:pt x="23" y="61"/>
                      <a:pt x="23" y="61"/>
                    </a:cubicBezTo>
                    <a:cubicBezTo>
                      <a:pt x="27" y="53"/>
                      <a:pt x="27" y="53"/>
                      <a:pt x="27" y="53"/>
                    </a:cubicBezTo>
                    <a:cubicBezTo>
                      <a:pt x="29" y="54"/>
                      <a:pt x="32" y="54"/>
                      <a:pt x="35" y="54"/>
                    </a:cubicBezTo>
                    <a:cubicBezTo>
                      <a:pt x="55" y="54"/>
                      <a:pt x="71" y="42"/>
                      <a:pt x="71" y="27"/>
                    </a:cubicBezTo>
                    <a:cubicBezTo>
                      <a:pt x="71" y="12"/>
                      <a:pt x="55" y="0"/>
                      <a:pt x="35" y="0"/>
                    </a:cubicBezTo>
                    <a:close/>
                  </a:path>
                </a:pathLst>
              </a:custGeom>
              <a:grpFill/>
              <a:ln>
                <a:noFill/>
              </a:ln>
            </p:spPr>
            <p:txBody>
              <a:bodyPr lIns="68598" tIns="34299" rIns="68598" bIns="34299"/>
              <a:lstStyle/>
              <a:p>
                <a:pPr defTabSz="1218987" fontAlgn="auto">
                  <a:spcBef>
                    <a:spcPts val="0"/>
                  </a:spcBef>
                  <a:spcAft>
                    <a:spcPts val="0"/>
                  </a:spcAft>
                  <a:defRPr/>
                </a:pPr>
                <a:endParaRPr lang="en-US" kern="0">
                  <a:solidFill>
                    <a:prstClr val="black"/>
                  </a:solidFill>
                  <a:latin typeface="Calibri"/>
                  <a:cs typeface="+mn-cs"/>
                </a:endParaRPr>
              </a:p>
            </p:txBody>
          </p:sp>
          <p:sp>
            <p:nvSpPr>
              <p:cNvPr id="19" name="Freeform 19">
                <a:extLst>
                  <a:ext uri="{FF2B5EF4-FFF2-40B4-BE49-F238E27FC236}">
                    <a16:creationId xmlns:a16="http://schemas.microsoft.com/office/drawing/2014/main" id="{AB72A5CB-7331-E657-A591-D396E2F2C94E}"/>
                  </a:ext>
                </a:extLst>
              </p:cNvPr>
              <p:cNvSpPr>
                <a:spLocks noEditPoints="1"/>
              </p:cNvSpPr>
              <p:nvPr/>
            </p:nvSpPr>
            <p:spPr bwMode="auto">
              <a:xfrm>
                <a:off x="3780058" y="1866767"/>
                <a:ext cx="518803" cy="470732"/>
              </a:xfrm>
              <a:custGeom>
                <a:avLst/>
                <a:gdLst>
                  <a:gd name="T0" fmla="*/ 51 w 77"/>
                  <a:gd name="T1" fmla="*/ 70 h 70"/>
                  <a:gd name="T2" fmla="*/ 46 w 77"/>
                  <a:gd name="T3" fmla="*/ 60 h 70"/>
                  <a:gd name="T4" fmla="*/ 0 w 77"/>
                  <a:gd name="T5" fmla="*/ 30 h 70"/>
                  <a:gd name="T6" fmla="*/ 39 w 77"/>
                  <a:gd name="T7" fmla="*/ 0 h 70"/>
                  <a:gd name="T8" fmla="*/ 77 w 77"/>
                  <a:gd name="T9" fmla="*/ 30 h 70"/>
                  <a:gd name="T10" fmla="*/ 62 w 77"/>
                  <a:gd name="T11" fmla="*/ 54 h 70"/>
                  <a:gd name="T12" fmla="*/ 51 w 77"/>
                  <a:gd name="T13" fmla="*/ 70 h 70"/>
                  <a:gd name="T14" fmla="*/ 49 w 77"/>
                  <a:gd name="T15" fmla="*/ 54 h 70"/>
                  <a:gd name="T16" fmla="*/ 52 w 77"/>
                  <a:gd name="T17" fmla="*/ 59 h 70"/>
                  <a:gd name="T18" fmla="*/ 59 w 77"/>
                  <a:gd name="T19" fmla="*/ 50 h 70"/>
                  <a:gd name="T20" fmla="*/ 59 w 77"/>
                  <a:gd name="T21" fmla="*/ 49 h 70"/>
                  <a:gd name="T22" fmla="*/ 72 w 77"/>
                  <a:gd name="T23" fmla="*/ 30 h 70"/>
                  <a:gd name="T24" fmla="*/ 39 w 77"/>
                  <a:gd name="T25" fmla="*/ 6 h 70"/>
                  <a:gd name="T26" fmla="*/ 6 w 77"/>
                  <a:gd name="T27" fmla="*/ 30 h 70"/>
                  <a:gd name="T28" fmla="*/ 47 w 77"/>
                  <a:gd name="T29" fmla="*/ 54 h 70"/>
                  <a:gd name="T30" fmla="*/ 49 w 77"/>
                  <a:gd name="T31"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70">
                    <a:moveTo>
                      <a:pt x="51" y="70"/>
                    </a:moveTo>
                    <a:cubicBezTo>
                      <a:pt x="46" y="60"/>
                      <a:pt x="46" y="60"/>
                      <a:pt x="46" y="60"/>
                    </a:cubicBezTo>
                    <a:cubicBezTo>
                      <a:pt x="22" y="63"/>
                      <a:pt x="0" y="49"/>
                      <a:pt x="0" y="30"/>
                    </a:cubicBezTo>
                    <a:cubicBezTo>
                      <a:pt x="0" y="14"/>
                      <a:pt x="18" y="0"/>
                      <a:pt x="39" y="0"/>
                    </a:cubicBezTo>
                    <a:cubicBezTo>
                      <a:pt x="60" y="0"/>
                      <a:pt x="77" y="14"/>
                      <a:pt x="77" y="30"/>
                    </a:cubicBezTo>
                    <a:cubicBezTo>
                      <a:pt x="77" y="40"/>
                      <a:pt x="72" y="48"/>
                      <a:pt x="62" y="54"/>
                    </a:cubicBezTo>
                    <a:lnTo>
                      <a:pt x="51" y="70"/>
                    </a:lnTo>
                    <a:close/>
                    <a:moveTo>
                      <a:pt x="49" y="54"/>
                    </a:moveTo>
                    <a:cubicBezTo>
                      <a:pt x="52" y="59"/>
                      <a:pt x="52" y="59"/>
                      <a:pt x="52" y="59"/>
                    </a:cubicBezTo>
                    <a:cubicBezTo>
                      <a:pt x="59" y="50"/>
                      <a:pt x="59" y="50"/>
                      <a:pt x="59" y="50"/>
                    </a:cubicBezTo>
                    <a:cubicBezTo>
                      <a:pt x="59" y="49"/>
                      <a:pt x="59" y="49"/>
                      <a:pt x="59" y="49"/>
                    </a:cubicBezTo>
                    <a:cubicBezTo>
                      <a:pt x="67" y="45"/>
                      <a:pt x="72" y="38"/>
                      <a:pt x="72" y="30"/>
                    </a:cubicBezTo>
                    <a:cubicBezTo>
                      <a:pt x="72" y="17"/>
                      <a:pt x="57" y="6"/>
                      <a:pt x="39" y="6"/>
                    </a:cubicBezTo>
                    <a:cubicBezTo>
                      <a:pt x="20" y="6"/>
                      <a:pt x="6" y="17"/>
                      <a:pt x="6" y="30"/>
                    </a:cubicBezTo>
                    <a:cubicBezTo>
                      <a:pt x="6" y="46"/>
                      <a:pt x="25" y="58"/>
                      <a:pt x="47" y="54"/>
                    </a:cubicBezTo>
                    <a:lnTo>
                      <a:pt x="49" y="54"/>
                    </a:lnTo>
                    <a:close/>
                  </a:path>
                </a:pathLst>
              </a:custGeom>
              <a:grpFill/>
              <a:ln>
                <a:noFill/>
              </a:ln>
            </p:spPr>
            <p:txBody>
              <a:bodyPr lIns="68598" tIns="34299" rIns="68598" bIns="34299"/>
              <a:lstStyle/>
              <a:p>
                <a:pPr defTabSz="1218987" fontAlgn="auto">
                  <a:spcBef>
                    <a:spcPts val="0"/>
                  </a:spcBef>
                  <a:spcAft>
                    <a:spcPts val="0"/>
                  </a:spcAft>
                  <a:defRPr/>
                </a:pPr>
                <a:endParaRPr lang="en-US" kern="0">
                  <a:solidFill>
                    <a:prstClr val="black"/>
                  </a:solidFill>
                  <a:latin typeface="Calibri"/>
                  <a:cs typeface="+mn-cs"/>
                </a:endParaRPr>
              </a:p>
            </p:txBody>
          </p:sp>
        </p:grpSp>
      </p:grpSp>
      <p:pic>
        <p:nvPicPr>
          <p:cNvPr id="20" name="Picture Placeholder 7">
            <a:extLst>
              <a:ext uri="{FF2B5EF4-FFF2-40B4-BE49-F238E27FC236}">
                <a16:creationId xmlns:a16="http://schemas.microsoft.com/office/drawing/2014/main" id="{84A8E63A-F8D3-F155-A8CA-F6FFCE838711}"/>
              </a:ext>
            </a:extLst>
          </p:cNvPr>
          <p:cNvPicPr>
            <a:picLocks noChangeAspect="1"/>
          </p:cNvPicPr>
          <p:nvPr/>
        </p:nvPicPr>
        <p:blipFill>
          <a:blip r:embed="rId3" cstate="print">
            <a:extLst>
              <a:ext uri="{28A0092B-C50C-407E-A947-70E740481C1C}">
                <a14:useLocalDpi xmlns:a14="http://schemas.microsoft.com/office/drawing/2010/main" val="0"/>
              </a:ext>
            </a:extLst>
          </a:blip>
          <a:srcRect l="11271" r="11271"/>
          <a:stretch>
            <a:fillRect/>
          </a:stretch>
        </p:blipFill>
        <p:spPr>
          <a:xfrm>
            <a:off x="8251112" y="1738604"/>
            <a:ext cx="2790987" cy="3603850"/>
          </a:xfrm>
          <a:prstGeom prst="rect">
            <a:avLst/>
          </a:prstGeom>
          <a:ln>
            <a:noFill/>
          </a:ln>
          <a:effectLst/>
        </p:spPr>
      </p:pic>
      <p:sp>
        <p:nvSpPr>
          <p:cNvPr id="21" name="Text Placeholder 24">
            <a:extLst>
              <a:ext uri="{FF2B5EF4-FFF2-40B4-BE49-F238E27FC236}">
                <a16:creationId xmlns:a16="http://schemas.microsoft.com/office/drawing/2014/main" id="{B9BCBCD6-6623-13D7-0DA7-70C07123A0C5}"/>
              </a:ext>
            </a:extLst>
          </p:cNvPr>
          <p:cNvSpPr txBox="1">
            <a:spLocks/>
          </p:cNvSpPr>
          <p:nvPr/>
        </p:nvSpPr>
        <p:spPr>
          <a:xfrm>
            <a:off x="2135166" y="2039445"/>
            <a:ext cx="5841920" cy="546315"/>
          </a:xfrm>
          <a:prstGeom prst="rect">
            <a:avLst/>
          </a:prstGeom>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dirty="0">
                <a:cs typeface="Arial"/>
              </a:rPr>
              <a:t>Updates, Reminders and General Information</a:t>
            </a:r>
            <a:endParaRPr lang="en-US" dirty="0"/>
          </a:p>
        </p:txBody>
      </p:sp>
      <p:sp>
        <p:nvSpPr>
          <p:cNvPr id="22" name="Text Placeholder 25">
            <a:extLst>
              <a:ext uri="{FF2B5EF4-FFF2-40B4-BE49-F238E27FC236}">
                <a16:creationId xmlns:a16="http://schemas.microsoft.com/office/drawing/2014/main" id="{21C68905-4200-28A8-050B-A7AB36EE3815}"/>
              </a:ext>
            </a:extLst>
          </p:cNvPr>
          <p:cNvSpPr txBox="1">
            <a:spLocks/>
          </p:cNvSpPr>
          <p:nvPr/>
        </p:nvSpPr>
        <p:spPr>
          <a:xfrm>
            <a:off x="2150891" y="4385038"/>
            <a:ext cx="3886200" cy="533400"/>
          </a:xfrm>
          <a:prstGeom prst="rect">
            <a:avLst/>
          </a:prstGeom>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dirty="0"/>
              <a:t>Question and Answer Period</a:t>
            </a:r>
          </a:p>
        </p:txBody>
      </p:sp>
      <p:sp>
        <p:nvSpPr>
          <p:cNvPr id="23" name="Text Placeholder 1">
            <a:extLst>
              <a:ext uri="{FF2B5EF4-FFF2-40B4-BE49-F238E27FC236}">
                <a16:creationId xmlns:a16="http://schemas.microsoft.com/office/drawing/2014/main" id="{34163B07-0B84-5EC8-A2A9-72063A997629}"/>
              </a:ext>
            </a:extLst>
          </p:cNvPr>
          <p:cNvSpPr txBox="1">
            <a:spLocks/>
          </p:cNvSpPr>
          <p:nvPr/>
        </p:nvSpPr>
        <p:spPr>
          <a:xfrm>
            <a:off x="2133466" y="3543132"/>
            <a:ext cx="3886200" cy="548640"/>
          </a:xfrm>
          <a:prstGeom prst="rect">
            <a:avLst/>
          </a:prstGeom>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a:t>Contact Information</a:t>
            </a:r>
          </a:p>
        </p:txBody>
      </p:sp>
      <p:grpSp>
        <p:nvGrpSpPr>
          <p:cNvPr id="24" name="Group 23">
            <a:extLst>
              <a:ext uri="{FF2B5EF4-FFF2-40B4-BE49-F238E27FC236}">
                <a16:creationId xmlns:a16="http://schemas.microsoft.com/office/drawing/2014/main" id="{DB9CFBD4-DCC6-28CD-9191-E34E2B8CF39D}"/>
              </a:ext>
            </a:extLst>
          </p:cNvPr>
          <p:cNvGrpSpPr/>
          <p:nvPr/>
        </p:nvGrpSpPr>
        <p:grpSpPr>
          <a:xfrm>
            <a:off x="743326" y="3540529"/>
            <a:ext cx="1230948" cy="547687"/>
            <a:chOff x="67034" y="4340679"/>
            <a:chExt cx="1230948" cy="547687"/>
          </a:xfrm>
        </p:grpSpPr>
        <p:sp>
          <p:nvSpPr>
            <p:cNvPr id="25" name="Oval 24">
              <a:extLst>
                <a:ext uri="{FF2B5EF4-FFF2-40B4-BE49-F238E27FC236}">
                  <a16:creationId xmlns:a16="http://schemas.microsoft.com/office/drawing/2014/main" id="{77EA84F3-EFD7-C9F0-0E9B-D878311D78A0}"/>
                </a:ext>
              </a:extLst>
            </p:cNvPr>
            <p:cNvSpPr/>
            <p:nvPr/>
          </p:nvSpPr>
          <p:spPr>
            <a:xfrm>
              <a:off x="748707" y="4340679"/>
              <a:ext cx="549275" cy="547687"/>
            </a:xfrm>
            <a:prstGeom prst="ellipse">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1">
                <a:solidFill>
                  <a:schemeClr val="bg1"/>
                </a:solidFill>
              </a:endParaRPr>
            </a:p>
          </p:txBody>
        </p:sp>
        <p:pic>
          <p:nvPicPr>
            <p:cNvPr id="26" name="Picture 3">
              <a:extLst>
                <a:ext uri="{FF2B5EF4-FFF2-40B4-BE49-F238E27FC236}">
                  <a16:creationId xmlns:a16="http://schemas.microsoft.com/office/drawing/2014/main" id="{4454DD1F-E836-8994-F203-38A0EFD6AD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34" y="4379123"/>
              <a:ext cx="390166" cy="47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26">
            <a:extLst>
              <a:ext uri="{FF2B5EF4-FFF2-40B4-BE49-F238E27FC236}">
                <a16:creationId xmlns:a16="http://schemas.microsoft.com/office/drawing/2014/main" id="{1D16FAAC-7C84-D9A6-E570-28E3BCA84BC0}"/>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
                    </a14:imgEffect>
                  </a14:imgLayer>
                </a14:imgProps>
              </a:ext>
              <a:ext uri="{28A0092B-C50C-407E-A947-70E740481C1C}">
                <a14:useLocalDpi xmlns:a14="http://schemas.microsoft.com/office/drawing/2010/main" val="0"/>
              </a:ext>
            </a:extLst>
          </a:blip>
          <a:stretch>
            <a:fillRect/>
          </a:stretch>
        </p:blipFill>
        <p:spPr>
          <a:xfrm>
            <a:off x="1514783" y="3619332"/>
            <a:ext cx="390083" cy="390083"/>
          </a:xfrm>
          <a:prstGeom prst="rect">
            <a:avLst/>
          </a:prstGeom>
          <a:noFill/>
        </p:spPr>
      </p:pic>
      <p:grpSp>
        <p:nvGrpSpPr>
          <p:cNvPr id="28" name="Group 27">
            <a:extLst>
              <a:ext uri="{FF2B5EF4-FFF2-40B4-BE49-F238E27FC236}">
                <a16:creationId xmlns:a16="http://schemas.microsoft.com/office/drawing/2014/main" id="{611A58BC-BD0C-BFDE-9A04-B1F5F7191CFA}"/>
              </a:ext>
            </a:extLst>
          </p:cNvPr>
          <p:cNvGrpSpPr>
            <a:grpSpLocks noChangeAspect="1"/>
          </p:cNvGrpSpPr>
          <p:nvPr/>
        </p:nvGrpSpPr>
        <p:grpSpPr>
          <a:xfrm>
            <a:off x="10511841" y="4407913"/>
            <a:ext cx="527419" cy="365760"/>
            <a:chOff x="5984876" y="3783013"/>
            <a:chExt cx="1341437" cy="930275"/>
          </a:xfrm>
          <a:solidFill>
            <a:srgbClr val="FFFFFF">
              <a:alpha val="60000"/>
            </a:srgbClr>
          </a:solidFill>
        </p:grpSpPr>
        <p:sp>
          <p:nvSpPr>
            <p:cNvPr id="29" name="Freeform 28">
              <a:extLst>
                <a:ext uri="{FF2B5EF4-FFF2-40B4-BE49-F238E27FC236}">
                  <a16:creationId xmlns:a16="http://schemas.microsoft.com/office/drawing/2014/main" id="{7C30351F-9D58-CAC0-55BB-CE7EECEF53CB}"/>
                </a:ext>
              </a:extLst>
            </p:cNvPr>
            <p:cNvSpPr>
              <a:spLocks/>
            </p:cNvSpPr>
            <p:nvPr/>
          </p:nvSpPr>
          <p:spPr bwMode="auto">
            <a:xfrm>
              <a:off x="6119813" y="4043363"/>
              <a:ext cx="1063625" cy="669925"/>
            </a:xfrm>
            <a:custGeom>
              <a:avLst/>
              <a:gdLst>
                <a:gd name="T0" fmla="*/ 278 w 283"/>
                <a:gd name="T1" fmla="*/ 57 h 178"/>
                <a:gd name="T2" fmla="*/ 264 w 283"/>
                <a:gd name="T3" fmla="*/ 55 h 178"/>
                <a:gd name="T4" fmla="*/ 258 w 283"/>
                <a:gd name="T5" fmla="*/ 60 h 178"/>
                <a:gd name="T6" fmla="*/ 258 w 283"/>
                <a:gd name="T7" fmla="*/ 131 h 178"/>
                <a:gd name="T8" fmla="*/ 142 w 283"/>
                <a:gd name="T9" fmla="*/ 153 h 178"/>
                <a:gd name="T10" fmla="*/ 142 w 283"/>
                <a:gd name="T11" fmla="*/ 7 h 178"/>
                <a:gd name="T12" fmla="*/ 132 w 283"/>
                <a:gd name="T13" fmla="*/ 5 h 178"/>
                <a:gd name="T14" fmla="*/ 116 w 283"/>
                <a:gd name="T15" fmla="*/ 44 h 178"/>
                <a:gd name="T16" fmla="*/ 112 w 283"/>
                <a:gd name="T17" fmla="*/ 47 h 178"/>
                <a:gd name="T18" fmla="*/ 5 w 283"/>
                <a:gd name="T19" fmla="*/ 57 h 178"/>
                <a:gd name="T20" fmla="*/ 0 w 283"/>
                <a:gd name="T21" fmla="*/ 62 h 178"/>
                <a:gd name="T22" fmla="*/ 2 w 283"/>
                <a:gd name="T23" fmla="*/ 146 h 178"/>
                <a:gd name="T24" fmla="*/ 6 w 283"/>
                <a:gd name="T25" fmla="*/ 151 h 178"/>
                <a:gd name="T26" fmla="*/ 132 w 283"/>
                <a:gd name="T27" fmla="*/ 177 h 178"/>
                <a:gd name="T28" fmla="*/ 151 w 283"/>
                <a:gd name="T29" fmla="*/ 177 h 178"/>
                <a:gd name="T30" fmla="*/ 279 w 283"/>
                <a:gd name="T31" fmla="*/ 150 h 178"/>
                <a:gd name="T32" fmla="*/ 283 w 283"/>
                <a:gd name="T33" fmla="*/ 145 h 178"/>
                <a:gd name="T34" fmla="*/ 283 w 283"/>
                <a:gd name="T35" fmla="*/ 62 h 178"/>
                <a:gd name="T36" fmla="*/ 278 w 283"/>
                <a:gd name="T37" fmla="*/ 5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178">
                  <a:moveTo>
                    <a:pt x="278" y="57"/>
                  </a:moveTo>
                  <a:cubicBezTo>
                    <a:pt x="264" y="55"/>
                    <a:pt x="264" y="55"/>
                    <a:pt x="264" y="55"/>
                  </a:cubicBezTo>
                  <a:cubicBezTo>
                    <a:pt x="261" y="54"/>
                    <a:pt x="258" y="57"/>
                    <a:pt x="258" y="60"/>
                  </a:cubicBezTo>
                  <a:cubicBezTo>
                    <a:pt x="258" y="131"/>
                    <a:pt x="258" y="131"/>
                    <a:pt x="258" y="131"/>
                  </a:cubicBezTo>
                  <a:cubicBezTo>
                    <a:pt x="142" y="153"/>
                    <a:pt x="142" y="153"/>
                    <a:pt x="142" y="153"/>
                  </a:cubicBezTo>
                  <a:cubicBezTo>
                    <a:pt x="142" y="7"/>
                    <a:pt x="142" y="7"/>
                    <a:pt x="142" y="7"/>
                  </a:cubicBezTo>
                  <a:cubicBezTo>
                    <a:pt x="142" y="1"/>
                    <a:pt x="134" y="0"/>
                    <a:pt x="132" y="5"/>
                  </a:cubicBezTo>
                  <a:cubicBezTo>
                    <a:pt x="116" y="44"/>
                    <a:pt x="116" y="44"/>
                    <a:pt x="116" y="44"/>
                  </a:cubicBezTo>
                  <a:cubicBezTo>
                    <a:pt x="115" y="46"/>
                    <a:pt x="114" y="47"/>
                    <a:pt x="112" y="47"/>
                  </a:cubicBezTo>
                  <a:cubicBezTo>
                    <a:pt x="5" y="57"/>
                    <a:pt x="5" y="57"/>
                    <a:pt x="5" y="57"/>
                  </a:cubicBezTo>
                  <a:cubicBezTo>
                    <a:pt x="2" y="57"/>
                    <a:pt x="0" y="59"/>
                    <a:pt x="0" y="62"/>
                  </a:cubicBezTo>
                  <a:cubicBezTo>
                    <a:pt x="2" y="146"/>
                    <a:pt x="2" y="146"/>
                    <a:pt x="2" y="146"/>
                  </a:cubicBezTo>
                  <a:cubicBezTo>
                    <a:pt x="3" y="148"/>
                    <a:pt x="4" y="150"/>
                    <a:pt x="6" y="151"/>
                  </a:cubicBezTo>
                  <a:cubicBezTo>
                    <a:pt x="132" y="177"/>
                    <a:pt x="132" y="177"/>
                    <a:pt x="132" y="177"/>
                  </a:cubicBezTo>
                  <a:cubicBezTo>
                    <a:pt x="139" y="178"/>
                    <a:pt x="145" y="178"/>
                    <a:pt x="151" y="177"/>
                  </a:cubicBezTo>
                  <a:cubicBezTo>
                    <a:pt x="279" y="150"/>
                    <a:pt x="279" y="150"/>
                    <a:pt x="279" y="150"/>
                  </a:cubicBezTo>
                  <a:cubicBezTo>
                    <a:pt x="281" y="149"/>
                    <a:pt x="283" y="147"/>
                    <a:pt x="283" y="145"/>
                  </a:cubicBezTo>
                  <a:cubicBezTo>
                    <a:pt x="283" y="62"/>
                    <a:pt x="283" y="62"/>
                    <a:pt x="283" y="62"/>
                  </a:cubicBezTo>
                  <a:cubicBezTo>
                    <a:pt x="283" y="59"/>
                    <a:pt x="281" y="57"/>
                    <a:pt x="278" y="57"/>
                  </a:cubicBez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30">
              <a:extLst>
                <a:ext uri="{FF2B5EF4-FFF2-40B4-BE49-F238E27FC236}">
                  <a16:creationId xmlns:a16="http://schemas.microsoft.com/office/drawing/2014/main" id="{EEB8505F-36D0-43BC-BDC3-ED5B6E32CCD4}"/>
                </a:ext>
              </a:extLst>
            </p:cNvPr>
            <p:cNvSpPr>
              <a:spLocks/>
            </p:cNvSpPr>
            <p:nvPr/>
          </p:nvSpPr>
          <p:spPr bwMode="auto">
            <a:xfrm>
              <a:off x="6650038" y="3783013"/>
              <a:ext cx="676275" cy="403225"/>
            </a:xfrm>
            <a:custGeom>
              <a:avLst/>
              <a:gdLst>
                <a:gd name="T0" fmla="*/ 178 w 180"/>
                <a:gd name="T1" fmla="*/ 100 h 107"/>
                <a:gd name="T2" fmla="*/ 146 w 180"/>
                <a:gd name="T3" fmla="*/ 28 h 107"/>
                <a:gd name="T4" fmla="*/ 142 w 180"/>
                <a:gd name="T5" fmla="*/ 25 h 107"/>
                <a:gd name="T6" fmla="*/ 0 w 180"/>
                <a:gd name="T7" fmla="*/ 0 h 107"/>
                <a:gd name="T8" fmla="*/ 43 w 180"/>
                <a:gd name="T9" fmla="*/ 94 h 107"/>
                <a:gd name="T10" fmla="*/ 47 w 180"/>
                <a:gd name="T11" fmla="*/ 97 h 107"/>
                <a:gd name="T12" fmla="*/ 173 w 180"/>
                <a:gd name="T13" fmla="*/ 107 h 107"/>
                <a:gd name="T14" fmla="*/ 178 w 180"/>
                <a:gd name="T15" fmla="*/ 10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07">
                  <a:moveTo>
                    <a:pt x="178" y="100"/>
                  </a:moveTo>
                  <a:cubicBezTo>
                    <a:pt x="146" y="28"/>
                    <a:pt x="146" y="28"/>
                    <a:pt x="146" y="28"/>
                  </a:cubicBezTo>
                  <a:cubicBezTo>
                    <a:pt x="145" y="27"/>
                    <a:pt x="143" y="25"/>
                    <a:pt x="142" y="25"/>
                  </a:cubicBezTo>
                  <a:cubicBezTo>
                    <a:pt x="0" y="0"/>
                    <a:pt x="0" y="0"/>
                    <a:pt x="0" y="0"/>
                  </a:cubicBezTo>
                  <a:cubicBezTo>
                    <a:pt x="43" y="94"/>
                    <a:pt x="43" y="94"/>
                    <a:pt x="43" y="94"/>
                  </a:cubicBezTo>
                  <a:cubicBezTo>
                    <a:pt x="44" y="96"/>
                    <a:pt x="46" y="97"/>
                    <a:pt x="47" y="97"/>
                  </a:cubicBezTo>
                  <a:cubicBezTo>
                    <a:pt x="173" y="107"/>
                    <a:pt x="173" y="107"/>
                    <a:pt x="173" y="107"/>
                  </a:cubicBezTo>
                  <a:cubicBezTo>
                    <a:pt x="177" y="107"/>
                    <a:pt x="180" y="104"/>
                    <a:pt x="178" y="100"/>
                  </a:cubicBez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31">
              <a:extLst>
                <a:ext uri="{FF2B5EF4-FFF2-40B4-BE49-F238E27FC236}">
                  <a16:creationId xmlns:a16="http://schemas.microsoft.com/office/drawing/2014/main" id="{AAFF510F-9B85-14C2-407B-E5390684C128}"/>
                </a:ext>
              </a:extLst>
            </p:cNvPr>
            <p:cNvSpPr>
              <a:spLocks/>
            </p:cNvSpPr>
            <p:nvPr/>
          </p:nvSpPr>
          <p:spPr bwMode="auto">
            <a:xfrm>
              <a:off x="5984876" y="3783013"/>
              <a:ext cx="665163" cy="403225"/>
            </a:xfrm>
            <a:custGeom>
              <a:avLst/>
              <a:gdLst>
                <a:gd name="T0" fmla="*/ 35 w 177"/>
                <a:gd name="T1" fmla="*/ 28 h 107"/>
                <a:gd name="T2" fmla="*/ 1 w 177"/>
                <a:gd name="T3" fmla="*/ 100 h 107"/>
                <a:gd name="T4" fmla="*/ 6 w 177"/>
                <a:gd name="T5" fmla="*/ 107 h 107"/>
                <a:gd name="T6" fmla="*/ 133 w 177"/>
                <a:gd name="T7" fmla="*/ 94 h 107"/>
                <a:gd name="T8" fmla="*/ 137 w 177"/>
                <a:gd name="T9" fmla="*/ 91 h 107"/>
                <a:gd name="T10" fmla="*/ 177 w 177"/>
                <a:gd name="T11" fmla="*/ 0 h 107"/>
                <a:gd name="T12" fmla="*/ 39 w 177"/>
                <a:gd name="T13" fmla="*/ 25 h 107"/>
                <a:gd name="T14" fmla="*/ 35 w 177"/>
                <a:gd name="T15" fmla="*/ 28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107">
                  <a:moveTo>
                    <a:pt x="35" y="28"/>
                  </a:moveTo>
                  <a:cubicBezTo>
                    <a:pt x="1" y="100"/>
                    <a:pt x="1" y="100"/>
                    <a:pt x="1" y="100"/>
                  </a:cubicBezTo>
                  <a:cubicBezTo>
                    <a:pt x="0" y="103"/>
                    <a:pt x="3" y="107"/>
                    <a:pt x="6" y="107"/>
                  </a:cubicBezTo>
                  <a:cubicBezTo>
                    <a:pt x="133" y="94"/>
                    <a:pt x="133" y="94"/>
                    <a:pt x="133" y="94"/>
                  </a:cubicBezTo>
                  <a:cubicBezTo>
                    <a:pt x="134" y="94"/>
                    <a:pt x="136" y="93"/>
                    <a:pt x="137" y="91"/>
                  </a:cubicBezTo>
                  <a:cubicBezTo>
                    <a:pt x="177" y="0"/>
                    <a:pt x="177" y="0"/>
                    <a:pt x="177" y="0"/>
                  </a:cubicBezTo>
                  <a:cubicBezTo>
                    <a:pt x="39" y="25"/>
                    <a:pt x="39" y="25"/>
                    <a:pt x="39" y="25"/>
                  </a:cubicBezTo>
                  <a:cubicBezTo>
                    <a:pt x="37" y="25"/>
                    <a:pt x="36" y="27"/>
                    <a:pt x="35" y="28"/>
                  </a:cubicBez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grpSp>
        <p:nvGrpSpPr>
          <p:cNvPr id="32" name="Group 31">
            <a:extLst>
              <a:ext uri="{FF2B5EF4-FFF2-40B4-BE49-F238E27FC236}">
                <a16:creationId xmlns:a16="http://schemas.microsoft.com/office/drawing/2014/main" id="{8A92904C-D7DF-2DA4-BF3E-2DFF95F34426}"/>
              </a:ext>
            </a:extLst>
          </p:cNvPr>
          <p:cNvGrpSpPr>
            <a:grpSpLocks noChangeAspect="1"/>
          </p:cNvGrpSpPr>
          <p:nvPr/>
        </p:nvGrpSpPr>
        <p:grpSpPr>
          <a:xfrm>
            <a:off x="10664241" y="4486730"/>
            <a:ext cx="527419" cy="439343"/>
            <a:chOff x="5984876" y="3783013"/>
            <a:chExt cx="1341437" cy="930275"/>
          </a:xfrm>
          <a:solidFill>
            <a:srgbClr val="FFFFFF">
              <a:alpha val="60000"/>
            </a:srgbClr>
          </a:solidFill>
        </p:grpSpPr>
        <p:sp>
          <p:nvSpPr>
            <p:cNvPr id="33" name="Freeform 33">
              <a:extLst>
                <a:ext uri="{FF2B5EF4-FFF2-40B4-BE49-F238E27FC236}">
                  <a16:creationId xmlns:a16="http://schemas.microsoft.com/office/drawing/2014/main" id="{BC99B40B-97A1-DDC1-C006-71DB22793B80}"/>
                </a:ext>
              </a:extLst>
            </p:cNvPr>
            <p:cNvSpPr>
              <a:spLocks/>
            </p:cNvSpPr>
            <p:nvPr/>
          </p:nvSpPr>
          <p:spPr bwMode="auto">
            <a:xfrm>
              <a:off x="6119813" y="4043363"/>
              <a:ext cx="1063625" cy="669925"/>
            </a:xfrm>
            <a:custGeom>
              <a:avLst/>
              <a:gdLst>
                <a:gd name="T0" fmla="*/ 278 w 283"/>
                <a:gd name="T1" fmla="*/ 57 h 178"/>
                <a:gd name="T2" fmla="*/ 264 w 283"/>
                <a:gd name="T3" fmla="*/ 55 h 178"/>
                <a:gd name="T4" fmla="*/ 258 w 283"/>
                <a:gd name="T5" fmla="*/ 60 h 178"/>
                <a:gd name="T6" fmla="*/ 258 w 283"/>
                <a:gd name="T7" fmla="*/ 131 h 178"/>
                <a:gd name="T8" fmla="*/ 142 w 283"/>
                <a:gd name="T9" fmla="*/ 153 h 178"/>
                <a:gd name="T10" fmla="*/ 142 w 283"/>
                <a:gd name="T11" fmla="*/ 7 h 178"/>
                <a:gd name="T12" fmla="*/ 132 w 283"/>
                <a:gd name="T13" fmla="*/ 5 h 178"/>
                <a:gd name="T14" fmla="*/ 116 w 283"/>
                <a:gd name="T15" fmla="*/ 44 h 178"/>
                <a:gd name="T16" fmla="*/ 112 w 283"/>
                <a:gd name="T17" fmla="*/ 47 h 178"/>
                <a:gd name="T18" fmla="*/ 5 w 283"/>
                <a:gd name="T19" fmla="*/ 57 h 178"/>
                <a:gd name="T20" fmla="*/ 0 w 283"/>
                <a:gd name="T21" fmla="*/ 62 h 178"/>
                <a:gd name="T22" fmla="*/ 2 w 283"/>
                <a:gd name="T23" fmla="*/ 146 h 178"/>
                <a:gd name="T24" fmla="*/ 6 w 283"/>
                <a:gd name="T25" fmla="*/ 151 h 178"/>
                <a:gd name="T26" fmla="*/ 132 w 283"/>
                <a:gd name="T27" fmla="*/ 177 h 178"/>
                <a:gd name="T28" fmla="*/ 151 w 283"/>
                <a:gd name="T29" fmla="*/ 177 h 178"/>
                <a:gd name="T30" fmla="*/ 279 w 283"/>
                <a:gd name="T31" fmla="*/ 150 h 178"/>
                <a:gd name="T32" fmla="*/ 283 w 283"/>
                <a:gd name="T33" fmla="*/ 145 h 178"/>
                <a:gd name="T34" fmla="*/ 283 w 283"/>
                <a:gd name="T35" fmla="*/ 62 h 178"/>
                <a:gd name="T36" fmla="*/ 278 w 283"/>
                <a:gd name="T37" fmla="*/ 5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178">
                  <a:moveTo>
                    <a:pt x="278" y="57"/>
                  </a:moveTo>
                  <a:cubicBezTo>
                    <a:pt x="264" y="55"/>
                    <a:pt x="264" y="55"/>
                    <a:pt x="264" y="55"/>
                  </a:cubicBezTo>
                  <a:cubicBezTo>
                    <a:pt x="261" y="54"/>
                    <a:pt x="258" y="57"/>
                    <a:pt x="258" y="60"/>
                  </a:cubicBezTo>
                  <a:cubicBezTo>
                    <a:pt x="258" y="131"/>
                    <a:pt x="258" y="131"/>
                    <a:pt x="258" y="131"/>
                  </a:cubicBezTo>
                  <a:cubicBezTo>
                    <a:pt x="142" y="153"/>
                    <a:pt x="142" y="153"/>
                    <a:pt x="142" y="153"/>
                  </a:cubicBezTo>
                  <a:cubicBezTo>
                    <a:pt x="142" y="7"/>
                    <a:pt x="142" y="7"/>
                    <a:pt x="142" y="7"/>
                  </a:cubicBezTo>
                  <a:cubicBezTo>
                    <a:pt x="142" y="1"/>
                    <a:pt x="134" y="0"/>
                    <a:pt x="132" y="5"/>
                  </a:cubicBezTo>
                  <a:cubicBezTo>
                    <a:pt x="116" y="44"/>
                    <a:pt x="116" y="44"/>
                    <a:pt x="116" y="44"/>
                  </a:cubicBezTo>
                  <a:cubicBezTo>
                    <a:pt x="115" y="46"/>
                    <a:pt x="114" y="47"/>
                    <a:pt x="112" y="47"/>
                  </a:cubicBezTo>
                  <a:cubicBezTo>
                    <a:pt x="5" y="57"/>
                    <a:pt x="5" y="57"/>
                    <a:pt x="5" y="57"/>
                  </a:cubicBezTo>
                  <a:cubicBezTo>
                    <a:pt x="2" y="57"/>
                    <a:pt x="0" y="59"/>
                    <a:pt x="0" y="62"/>
                  </a:cubicBezTo>
                  <a:cubicBezTo>
                    <a:pt x="2" y="146"/>
                    <a:pt x="2" y="146"/>
                    <a:pt x="2" y="146"/>
                  </a:cubicBezTo>
                  <a:cubicBezTo>
                    <a:pt x="3" y="148"/>
                    <a:pt x="4" y="150"/>
                    <a:pt x="6" y="151"/>
                  </a:cubicBezTo>
                  <a:cubicBezTo>
                    <a:pt x="132" y="177"/>
                    <a:pt x="132" y="177"/>
                    <a:pt x="132" y="177"/>
                  </a:cubicBezTo>
                  <a:cubicBezTo>
                    <a:pt x="139" y="178"/>
                    <a:pt x="145" y="178"/>
                    <a:pt x="151" y="177"/>
                  </a:cubicBezTo>
                  <a:cubicBezTo>
                    <a:pt x="279" y="150"/>
                    <a:pt x="279" y="150"/>
                    <a:pt x="279" y="150"/>
                  </a:cubicBezTo>
                  <a:cubicBezTo>
                    <a:pt x="281" y="149"/>
                    <a:pt x="283" y="147"/>
                    <a:pt x="283" y="145"/>
                  </a:cubicBezTo>
                  <a:cubicBezTo>
                    <a:pt x="283" y="62"/>
                    <a:pt x="283" y="62"/>
                    <a:pt x="283" y="62"/>
                  </a:cubicBezTo>
                  <a:cubicBezTo>
                    <a:pt x="283" y="59"/>
                    <a:pt x="281" y="57"/>
                    <a:pt x="278" y="57"/>
                  </a:cubicBez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4" name="Freeform 40">
              <a:extLst>
                <a:ext uri="{FF2B5EF4-FFF2-40B4-BE49-F238E27FC236}">
                  <a16:creationId xmlns:a16="http://schemas.microsoft.com/office/drawing/2014/main" id="{FDF11BCD-9439-17DA-C99F-C2406DA89D34}"/>
                </a:ext>
              </a:extLst>
            </p:cNvPr>
            <p:cNvSpPr>
              <a:spLocks/>
            </p:cNvSpPr>
            <p:nvPr/>
          </p:nvSpPr>
          <p:spPr bwMode="auto">
            <a:xfrm>
              <a:off x="6650038" y="3783013"/>
              <a:ext cx="676275" cy="403225"/>
            </a:xfrm>
            <a:custGeom>
              <a:avLst/>
              <a:gdLst>
                <a:gd name="T0" fmla="*/ 178 w 180"/>
                <a:gd name="T1" fmla="*/ 100 h 107"/>
                <a:gd name="T2" fmla="*/ 146 w 180"/>
                <a:gd name="T3" fmla="*/ 28 h 107"/>
                <a:gd name="T4" fmla="*/ 142 w 180"/>
                <a:gd name="T5" fmla="*/ 25 h 107"/>
                <a:gd name="T6" fmla="*/ 0 w 180"/>
                <a:gd name="T7" fmla="*/ 0 h 107"/>
                <a:gd name="T8" fmla="*/ 43 w 180"/>
                <a:gd name="T9" fmla="*/ 94 h 107"/>
                <a:gd name="T10" fmla="*/ 47 w 180"/>
                <a:gd name="T11" fmla="*/ 97 h 107"/>
                <a:gd name="T12" fmla="*/ 173 w 180"/>
                <a:gd name="T13" fmla="*/ 107 h 107"/>
                <a:gd name="T14" fmla="*/ 178 w 180"/>
                <a:gd name="T15" fmla="*/ 10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07">
                  <a:moveTo>
                    <a:pt x="178" y="100"/>
                  </a:moveTo>
                  <a:cubicBezTo>
                    <a:pt x="146" y="28"/>
                    <a:pt x="146" y="28"/>
                    <a:pt x="146" y="28"/>
                  </a:cubicBezTo>
                  <a:cubicBezTo>
                    <a:pt x="145" y="27"/>
                    <a:pt x="143" y="25"/>
                    <a:pt x="142" y="25"/>
                  </a:cubicBezTo>
                  <a:cubicBezTo>
                    <a:pt x="0" y="0"/>
                    <a:pt x="0" y="0"/>
                    <a:pt x="0" y="0"/>
                  </a:cubicBezTo>
                  <a:cubicBezTo>
                    <a:pt x="43" y="94"/>
                    <a:pt x="43" y="94"/>
                    <a:pt x="43" y="94"/>
                  </a:cubicBezTo>
                  <a:cubicBezTo>
                    <a:pt x="44" y="96"/>
                    <a:pt x="46" y="97"/>
                    <a:pt x="47" y="97"/>
                  </a:cubicBezTo>
                  <a:cubicBezTo>
                    <a:pt x="173" y="107"/>
                    <a:pt x="173" y="107"/>
                    <a:pt x="173" y="107"/>
                  </a:cubicBezTo>
                  <a:cubicBezTo>
                    <a:pt x="177" y="107"/>
                    <a:pt x="180" y="104"/>
                    <a:pt x="178" y="100"/>
                  </a:cubicBez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5" name="Freeform 47">
              <a:extLst>
                <a:ext uri="{FF2B5EF4-FFF2-40B4-BE49-F238E27FC236}">
                  <a16:creationId xmlns:a16="http://schemas.microsoft.com/office/drawing/2014/main" id="{C2986725-4B81-4B5C-0464-DA748BA77126}"/>
                </a:ext>
              </a:extLst>
            </p:cNvPr>
            <p:cNvSpPr>
              <a:spLocks/>
            </p:cNvSpPr>
            <p:nvPr/>
          </p:nvSpPr>
          <p:spPr bwMode="auto">
            <a:xfrm>
              <a:off x="5984876" y="3783013"/>
              <a:ext cx="665163" cy="403225"/>
            </a:xfrm>
            <a:custGeom>
              <a:avLst/>
              <a:gdLst>
                <a:gd name="T0" fmla="*/ 35 w 177"/>
                <a:gd name="T1" fmla="*/ 28 h 107"/>
                <a:gd name="T2" fmla="*/ 1 w 177"/>
                <a:gd name="T3" fmla="*/ 100 h 107"/>
                <a:gd name="T4" fmla="*/ 6 w 177"/>
                <a:gd name="T5" fmla="*/ 107 h 107"/>
                <a:gd name="T6" fmla="*/ 133 w 177"/>
                <a:gd name="T7" fmla="*/ 94 h 107"/>
                <a:gd name="T8" fmla="*/ 137 w 177"/>
                <a:gd name="T9" fmla="*/ 91 h 107"/>
                <a:gd name="T10" fmla="*/ 177 w 177"/>
                <a:gd name="T11" fmla="*/ 0 h 107"/>
                <a:gd name="T12" fmla="*/ 39 w 177"/>
                <a:gd name="T13" fmla="*/ 25 h 107"/>
                <a:gd name="T14" fmla="*/ 35 w 177"/>
                <a:gd name="T15" fmla="*/ 28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107">
                  <a:moveTo>
                    <a:pt x="35" y="28"/>
                  </a:moveTo>
                  <a:cubicBezTo>
                    <a:pt x="1" y="100"/>
                    <a:pt x="1" y="100"/>
                    <a:pt x="1" y="100"/>
                  </a:cubicBezTo>
                  <a:cubicBezTo>
                    <a:pt x="0" y="103"/>
                    <a:pt x="3" y="107"/>
                    <a:pt x="6" y="107"/>
                  </a:cubicBezTo>
                  <a:cubicBezTo>
                    <a:pt x="133" y="94"/>
                    <a:pt x="133" y="94"/>
                    <a:pt x="133" y="94"/>
                  </a:cubicBezTo>
                  <a:cubicBezTo>
                    <a:pt x="134" y="94"/>
                    <a:pt x="136" y="93"/>
                    <a:pt x="137" y="91"/>
                  </a:cubicBezTo>
                  <a:cubicBezTo>
                    <a:pt x="177" y="0"/>
                    <a:pt x="177" y="0"/>
                    <a:pt x="177" y="0"/>
                  </a:cubicBezTo>
                  <a:cubicBezTo>
                    <a:pt x="39" y="25"/>
                    <a:pt x="39" y="25"/>
                    <a:pt x="39" y="25"/>
                  </a:cubicBezTo>
                  <a:cubicBezTo>
                    <a:pt x="37" y="25"/>
                    <a:pt x="36" y="27"/>
                    <a:pt x="35" y="28"/>
                  </a:cubicBez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grpSp>
        <p:nvGrpSpPr>
          <p:cNvPr id="36" name="Group 35">
            <a:extLst>
              <a:ext uri="{FF2B5EF4-FFF2-40B4-BE49-F238E27FC236}">
                <a16:creationId xmlns:a16="http://schemas.microsoft.com/office/drawing/2014/main" id="{2625A699-5D46-4C25-CDDF-A44E82557869}"/>
              </a:ext>
            </a:extLst>
          </p:cNvPr>
          <p:cNvGrpSpPr/>
          <p:nvPr/>
        </p:nvGrpSpPr>
        <p:grpSpPr>
          <a:xfrm>
            <a:off x="685622" y="2818889"/>
            <a:ext cx="1288652" cy="547687"/>
            <a:chOff x="67034" y="4340679"/>
            <a:chExt cx="1230948" cy="547687"/>
          </a:xfrm>
        </p:grpSpPr>
        <p:sp>
          <p:nvSpPr>
            <p:cNvPr id="37" name="Oval 36">
              <a:extLst>
                <a:ext uri="{FF2B5EF4-FFF2-40B4-BE49-F238E27FC236}">
                  <a16:creationId xmlns:a16="http://schemas.microsoft.com/office/drawing/2014/main" id="{CC172358-50F3-A169-8CCE-B6B9117B9BEF}"/>
                </a:ext>
              </a:extLst>
            </p:cNvPr>
            <p:cNvSpPr/>
            <p:nvPr/>
          </p:nvSpPr>
          <p:spPr>
            <a:xfrm>
              <a:off x="748707" y="4340679"/>
              <a:ext cx="549275" cy="547687"/>
            </a:xfrm>
            <a:prstGeom prst="ellipse">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1">
                <a:solidFill>
                  <a:schemeClr val="bg1"/>
                </a:solidFill>
              </a:endParaRPr>
            </a:p>
          </p:txBody>
        </p:sp>
        <p:pic>
          <p:nvPicPr>
            <p:cNvPr id="38" name="Picture 3">
              <a:extLst>
                <a:ext uri="{FF2B5EF4-FFF2-40B4-BE49-F238E27FC236}">
                  <a16:creationId xmlns:a16="http://schemas.microsoft.com/office/drawing/2014/main" id="{7FE1C42D-7292-7854-20F2-35B110EC5E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34" y="4379123"/>
              <a:ext cx="390166" cy="47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9" name="Text Placeholder 24">
            <a:extLst>
              <a:ext uri="{FF2B5EF4-FFF2-40B4-BE49-F238E27FC236}">
                <a16:creationId xmlns:a16="http://schemas.microsoft.com/office/drawing/2014/main" id="{CC30396B-B77B-A03C-23FF-54EE638D95EE}"/>
              </a:ext>
            </a:extLst>
          </p:cNvPr>
          <p:cNvSpPr txBox="1">
            <a:spLocks/>
          </p:cNvSpPr>
          <p:nvPr/>
        </p:nvSpPr>
        <p:spPr>
          <a:xfrm>
            <a:off x="2131766" y="2818889"/>
            <a:ext cx="3886200" cy="533400"/>
          </a:xfrm>
          <a:prstGeom prst="rect">
            <a:avLst/>
          </a:prstGeom>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000" dirty="0"/>
              <a:t>Resources</a:t>
            </a:r>
          </a:p>
        </p:txBody>
      </p:sp>
      <p:grpSp>
        <p:nvGrpSpPr>
          <p:cNvPr id="40" name="Group 39">
            <a:extLst>
              <a:ext uri="{FF2B5EF4-FFF2-40B4-BE49-F238E27FC236}">
                <a16:creationId xmlns:a16="http://schemas.microsoft.com/office/drawing/2014/main" id="{32C4237B-4466-FD89-1A46-0B8234D85DF4}"/>
              </a:ext>
            </a:extLst>
          </p:cNvPr>
          <p:cNvGrpSpPr>
            <a:grpSpLocks noChangeAspect="1"/>
          </p:cNvGrpSpPr>
          <p:nvPr/>
        </p:nvGrpSpPr>
        <p:grpSpPr>
          <a:xfrm>
            <a:off x="1435926" y="2905142"/>
            <a:ext cx="527419" cy="365760"/>
            <a:chOff x="5984876" y="3783013"/>
            <a:chExt cx="1341437" cy="930275"/>
          </a:xfrm>
          <a:solidFill>
            <a:srgbClr val="FFFFFF">
              <a:alpha val="60000"/>
            </a:srgbClr>
          </a:solidFill>
        </p:grpSpPr>
        <p:sp>
          <p:nvSpPr>
            <p:cNvPr id="41" name="Freeform 54">
              <a:extLst>
                <a:ext uri="{FF2B5EF4-FFF2-40B4-BE49-F238E27FC236}">
                  <a16:creationId xmlns:a16="http://schemas.microsoft.com/office/drawing/2014/main" id="{C0D97F00-C9CB-884A-CBCF-62EFBFEBA5A0}"/>
                </a:ext>
              </a:extLst>
            </p:cNvPr>
            <p:cNvSpPr>
              <a:spLocks/>
            </p:cNvSpPr>
            <p:nvPr/>
          </p:nvSpPr>
          <p:spPr bwMode="auto">
            <a:xfrm>
              <a:off x="6119813" y="4043363"/>
              <a:ext cx="1063625" cy="669925"/>
            </a:xfrm>
            <a:custGeom>
              <a:avLst/>
              <a:gdLst>
                <a:gd name="T0" fmla="*/ 278 w 283"/>
                <a:gd name="T1" fmla="*/ 57 h 178"/>
                <a:gd name="T2" fmla="*/ 264 w 283"/>
                <a:gd name="T3" fmla="*/ 55 h 178"/>
                <a:gd name="T4" fmla="*/ 258 w 283"/>
                <a:gd name="T5" fmla="*/ 60 h 178"/>
                <a:gd name="T6" fmla="*/ 258 w 283"/>
                <a:gd name="T7" fmla="*/ 131 h 178"/>
                <a:gd name="T8" fmla="*/ 142 w 283"/>
                <a:gd name="T9" fmla="*/ 153 h 178"/>
                <a:gd name="T10" fmla="*/ 142 w 283"/>
                <a:gd name="T11" fmla="*/ 7 h 178"/>
                <a:gd name="T12" fmla="*/ 132 w 283"/>
                <a:gd name="T13" fmla="*/ 5 h 178"/>
                <a:gd name="T14" fmla="*/ 116 w 283"/>
                <a:gd name="T15" fmla="*/ 44 h 178"/>
                <a:gd name="T16" fmla="*/ 112 w 283"/>
                <a:gd name="T17" fmla="*/ 47 h 178"/>
                <a:gd name="T18" fmla="*/ 5 w 283"/>
                <a:gd name="T19" fmla="*/ 57 h 178"/>
                <a:gd name="T20" fmla="*/ 0 w 283"/>
                <a:gd name="T21" fmla="*/ 62 h 178"/>
                <a:gd name="T22" fmla="*/ 2 w 283"/>
                <a:gd name="T23" fmla="*/ 146 h 178"/>
                <a:gd name="T24" fmla="*/ 6 w 283"/>
                <a:gd name="T25" fmla="*/ 151 h 178"/>
                <a:gd name="T26" fmla="*/ 132 w 283"/>
                <a:gd name="T27" fmla="*/ 177 h 178"/>
                <a:gd name="T28" fmla="*/ 151 w 283"/>
                <a:gd name="T29" fmla="*/ 177 h 178"/>
                <a:gd name="T30" fmla="*/ 279 w 283"/>
                <a:gd name="T31" fmla="*/ 150 h 178"/>
                <a:gd name="T32" fmla="*/ 283 w 283"/>
                <a:gd name="T33" fmla="*/ 145 h 178"/>
                <a:gd name="T34" fmla="*/ 283 w 283"/>
                <a:gd name="T35" fmla="*/ 62 h 178"/>
                <a:gd name="T36" fmla="*/ 278 w 283"/>
                <a:gd name="T37" fmla="*/ 5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178">
                  <a:moveTo>
                    <a:pt x="278" y="57"/>
                  </a:moveTo>
                  <a:cubicBezTo>
                    <a:pt x="264" y="55"/>
                    <a:pt x="264" y="55"/>
                    <a:pt x="264" y="55"/>
                  </a:cubicBezTo>
                  <a:cubicBezTo>
                    <a:pt x="261" y="54"/>
                    <a:pt x="258" y="57"/>
                    <a:pt x="258" y="60"/>
                  </a:cubicBezTo>
                  <a:cubicBezTo>
                    <a:pt x="258" y="131"/>
                    <a:pt x="258" y="131"/>
                    <a:pt x="258" y="131"/>
                  </a:cubicBezTo>
                  <a:cubicBezTo>
                    <a:pt x="142" y="153"/>
                    <a:pt x="142" y="153"/>
                    <a:pt x="142" y="153"/>
                  </a:cubicBezTo>
                  <a:cubicBezTo>
                    <a:pt x="142" y="7"/>
                    <a:pt x="142" y="7"/>
                    <a:pt x="142" y="7"/>
                  </a:cubicBezTo>
                  <a:cubicBezTo>
                    <a:pt x="142" y="1"/>
                    <a:pt x="134" y="0"/>
                    <a:pt x="132" y="5"/>
                  </a:cubicBezTo>
                  <a:cubicBezTo>
                    <a:pt x="116" y="44"/>
                    <a:pt x="116" y="44"/>
                    <a:pt x="116" y="44"/>
                  </a:cubicBezTo>
                  <a:cubicBezTo>
                    <a:pt x="115" y="46"/>
                    <a:pt x="114" y="47"/>
                    <a:pt x="112" y="47"/>
                  </a:cubicBezTo>
                  <a:cubicBezTo>
                    <a:pt x="5" y="57"/>
                    <a:pt x="5" y="57"/>
                    <a:pt x="5" y="57"/>
                  </a:cubicBezTo>
                  <a:cubicBezTo>
                    <a:pt x="2" y="57"/>
                    <a:pt x="0" y="59"/>
                    <a:pt x="0" y="62"/>
                  </a:cubicBezTo>
                  <a:cubicBezTo>
                    <a:pt x="2" y="146"/>
                    <a:pt x="2" y="146"/>
                    <a:pt x="2" y="146"/>
                  </a:cubicBezTo>
                  <a:cubicBezTo>
                    <a:pt x="3" y="148"/>
                    <a:pt x="4" y="150"/>
                    <a:pt x="6" y="151"/>
                  </a:cubicBezTo>
                  <a:cubicBezTo>
                    <a:pt x="132" y="177"/>
                    <a:pt x="132" y="177"/>
                    <a:pt x="132" y="177"/>
                  </a:cubicBezTo>
                  <a:cubicBezTo>
                    <a:pt x="139" y="178"/>
                    <a:pt x="145" y="178"/>
                    <a:pt x="151" y="177"/>
                  </a:cubicBezTo>
                  <a:cubicBezTo>
                    <a:pt x="279" y="150"/>
                    <a:pt x="279" y="150"/>
                    <a:pt x="279" y="150"/>
                  </a:cubicBezTo>
                  <a:cubicBezTo>
                    <a:pt x="281" y="149"/>
                    <a:pt x="283" y="147"/>
                    <a:pt x="283" y="145"/>
                  </a:cubicBezTo>
                  <a:cubicBezTo>
                    <a:pt x="283" y="62"/>
                    <a:pt x="283" y="62"/>
                    <a:pt x="283" y="62"/>
                  </a:cubicBezTo>
                  <a:cubicBezTo>
                    <a:pt x="283" y="59"/>
                    <a:pt x="281" y="57"/>
                    <a:pt x="278" y="57"/>
                  </a:cubicBez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55">
              <a:extLst>
                <a:ext uri="{FF2B5EF4-FFF2-40B4-BE49-F238E27FC236}">
                  <a16:creationId xmlns:a16="http://schemas.microsoft.com/office/drawing/2014/main" id="{D0E5806C-2DF9-3A77-C477-D9883FA614B5}"/>
                </a:ext>
              </a:extLst>
            </p:cNvPr>
            <p:cNvSpPr>
              <a:spLocks/>
            </p:cNvSpPr>
            <p:nvPr/>
          </p:nvSpPr>
          <p:spPr bwMode="auto">
            <a:xfrm>
              <a:off x="6650038" y="3783013"/>
              <a:ext cx="676275" cy="403225"/>
            </a:xfrm>
            <a:custGeom>
              <a:avLst/>
              <a:gdLst>
                <a:gd name="T0" fmla="*/ 178 w 180"/>
                <a:gd name="T1" fmla="*/ 100 h 107"/>
                <a:gd name="T2" fmla="*/ 146 w 180"/>
                <a:gd name="T3" fmla="*/ 28 h 107"/>
                <a:gd name="T4" fmla="*/ 142 w 180"/>
                <a:gd name="T5" fmla="*/ 25 h 107"/>
                <a:gd name="T6" fmla="*/ 0 w 180"/>
                <a:gd name="T7" fmla="*/ 0 h 107"/>
                <a:gd name="T8" fmla="*/ 43 w 180"/>
                <a:gd name="T9" fmla="*/ 94 h 107"/>
                <a:gd name="T10" fmla="*/ 47 w 180"/>
                <a:gd name="T11" fmla="*/ 97 h 107"/>
                <a:gd name="T12" fmla="*/ 173 w 180"/>
                <a:gd name="T13" fmla="*/ 107 h 107"/>
                <a:gd name="T14" fmla="*/ 178 w 180"/>
                <a:gd name="T15" fmla="*/ 10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07">
                  <a:moveTo>
                    <a:pt x="178" y="100"/>
                  </a:moveTo>
                  <a:cubicBezTo>
                    <a:pt x="146" y="28"/>
                    <a:pt x="146" y="28"/>
                    <a:pt x="146" y="28"/>
                  </a:cubicBezTo>
                  <a:cubicBezTo>
                    <a:pt x="145" y="27"/>
                    <a:pt x="143" y="25"/>
                    <a:pt x="142" y="25"/>
                  </a:cubicBezTo>
                  <a:cubicBezTo>
                    <a:pt x="0" y="0"/>
                    <a:pt x="0" y="0"/>
                    <a:pt x="0" y="0"/>
                  </a:cubicBezTo>
                  <a:cubicBezTo>
                    <a:pt x="43" y="94"/>
                    <a:pt x="43" y="94"/>
                    <a:pt x="43" y="94"/>
                  </a:cubicBezTo>
                  <a:cubicBezTo>
                    <a:pt x="44" y="96"/>
                    <a:pt x="46" y="97"/>
                    <a:pt x="47" y="97"/>
                  </a:cubicBezTo>
                  <a:cubicBezTo>
                    <a:pt x="173" y="107"/>
                    <a:pt x="173" y="107"/>
                    <a:pt x="173" y="107"/>
                  </a:cubicBezTo>
                  <a:cubicBezTo>
                    <a:pt x="177" y="107"/>
                    <a:pt x="180" y="104"/>
                    <a:pt x="178" y="100"/>
                  </a:cubicBez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3" name="Freeform 56">
              <a:extLst>
                <a:ext uri="{FF2B5EF4-FFF2-40B4-BE49-F238E27FC236}">
                  <a16:creationId xmlns:a16="http://schemas.microsoft.com/office/drawing/2014/main" id="{C2CBE71F-2F9E-6E4E-54A7-24877E254D16}"/>
                </a:ext>
              </a:extLst>
            </p:cNvPr>
            <p:cNvSpPr>
              <a:spLocks/>
            </p:cNvSpPr>
            <p:nvPr/>
          </p:nvSpPr>
          <p:spPr bwMode="auto">
            <a:xfrm>
              <a:off x="5984876" y="3783013"/>
              <a:ext cx="665163" cy="403225"/>
            </a:xfrm>
            <a:custGeom>
              <a:avLst/>
              <a:gdLst>
                <a:gd name="T0" fmla="*/ 35 w 177"/>
                <a:gd name="T1" fmla="*/ 28 h 107"/>
                <a:gd name="T2" fmla="*/ 1 w 177"/>
                <a:gd name="T3" fmla="*/ 100 h 107"/>
                <a:gd name="T4" fmla="*/ 6 w 177"/>
                <a:gd name="T5" fmla="*/ 107 h 107"/>
                <a:gd name="T6" fmla="*/ 133 w 177"/>
                <a:gd name="T7" fmla="*/ 94 h 107"/>
                <a:gd name="T8" fmla="*/ 137 w 177"/>
                <a:gd name="T9" fmla="*/ 91 h 107"/>
                <a:gd name="T10" fmla="*/ 177 w 177"/>
                <a:gd name="T11" fmla="*/ 0 h 107"/>
                <a:gd name="T12" fmla="*/ 39 w 177"/>
                <a:gd name="T13" fmla="*/ 25 h 107"/>
                <a:gd name="T14" fmla="*/ 35 w 177"/>
                <a:gd name="T15" fmla="*/ 28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107">
                  <a:moveTo>
                    <a:pt x="35" y="28"/>
                  </a:moveTo>
                  <a:cubicBezTo>
                    <a:pt x="1" y="100"/>
                    <a:pt x="1" y="100"/>
                    <a:pt x="1" y="100"/>
                  </a:cubicBezTo>
                  <a:cubicBezTo>
                    <a:pt x="0" y="103"/>
                    <a:pt x="3" y="107"/>
                    <a:pt x="6" y="107"/>
                  </a:cubicBezTo>
                  <a:cubicBezTo>
                    <a:pt x="133" y="94"/>
                    <a:pt x="133" y="94"/>
                    <a:pt x="133" y="94"/>
                  </a:cubicBezTo>
                  <a:cubicBezTo>
                    <a:pt x="134" y="94"/>
                    <a:pt x="136" y="93"/>
                    <a:pt x="137" y="91"/>
                  </a:cubicBezTo>
                  <a:cubicBezTo>
                    <a:pt x="177" y="0"/>
                    <a:pt x="177" y="0"/>
                    <a:pt x="177" y="0"/>
                  </a:cubicBezTo>
                  <a:cubicBezTo>
                    <a:pt x="39" y="25"/>
                    <a:pt x="39" y="25"/>
                    <a:pt x="39" y="25"/>
                  </a:cubicBezTo>
                  <a:cubicBezTo>
                    <a:pt x="37" y="25"/>
                    <a:pt x="36" y="27"/>
                    <a:pt x="35" y="28"/>
                  </a:cubicBez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Tree>
    <p:extLst>
      <p:ext uri="{BB962C8B-B14F-4D97-AF65-F5344CB8AC3E}">
        <p14:creationId xmlns:p14="http://schemas.microsoft.com/office/powerpoint/2010/main" val="793326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267521-F364-F1DB-E4FC-8CD142C4263F}"/>
              </a:ext>
            </a:extLst>
          </p:cNvPr>
          <p:cNvSpPr/>
          <p:nvPr/>
        </p:nvSpPr>
        <p:spPr>
          <a:xfrm>
            <a:off x="0" y="2317072"/>
            <a:ext cx="12192000" cy="914400"/>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b="1" dirty="0">
                <a:latin typeface="Arial" panose="020B0604020202020204" pitchFamily="34" charset="0"/>
                <a:cs typeface="Arial" panose="020B0604020202020204" pitchFamily="34" charset="0"/>
              </a:rPr>
              <a:t>Resources</a:t>
            </a:r>
          </a:p>
        </p:txBody>
      </p:sp>
      <p:sp>
        <p:nvSpPr>
          <p:cNvPr id="6" name="Rectangle 5">
            <a:extLst>
              <a:ext uri="{FF2B5EF4-FFF2-40B4-BE49-F238E27FC236}">
                <a16:creationId xmlns:a16="http://schemas.microsoft.com/office/drawing/2014/main" id="{A0F07628-C148-B538-AB07-B45D2E721DA5}"/>
              </a:ext>
            </a:extLst>
          </p:cNvPr>
          <p:cNvSpPr/>
          <p:nvPr/>
        </p:nvSpPr>
        <p:spPr>
          <a:xfrm>
            <a:off x="8878" y="8877"/>
            <a:ext cx="150920" cy="1207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82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C50E5-CBA2-4D42-9537-A4F4D0A2628E}"/>
              </a:ext>
            </a:extLst>
          </p:cNvPr>
          <p:cNvSpPr>
            <a:spLocks noGrp="1"/>
          </p:cNvSpPr>
          <p:nvPr>
            <p:ph type="title"/>
          </p:nvPr>
        </p:nvSpPr>
        <p:spPr/>
        <p:txBody>
          <a:bodyPr/>
          <a:lstStyle/>
          <a:p>
            <a:r>
              <a:rPr lang="en-US" dirty="0"/>
              <a:t>Resources – Reference Materials </a:t>
            </a:r>
          </a:p>
        </p:txBody>
      </p:sp>
      <p:sp>
        <p:nvSpPr>
          <p:cNvPr id="3" name="Text Placeholder 22">
            <a:extLst>
              <a:ext uri="{FF2B5EF4-FFF2-40B4-BE49-F238E27FC236}">
                <a16:creationId xmlns:a16="http://schemas.microsoft.com/office/drawing/2014/main" id="{B5EB2BA6-BA7B-224E-9B69-32A6D9300E2C}"/>
              </a:ext>
            </a:extLst>
          </p:cNvPr>
          <p:cNvSpPr txBox="1">
            <a:spLocks/>
          </p:cNvSpPr>
          <p:nvPr/>
        </p:nvSpPr>
        <p:spPr bwMode="auto">
          <a:xfrm>
            <a:off x="457199" y="822959"/>
            <a:ext cx="10847559" cy="5870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These are your core resources for submitting an application to the Project Grant competition. </a:t>
            </a:r>
          </a:p>
          <a:p>
            <a:pPr lvl="1">
              <a:spcBef>
                <a:spcPts val="0"/>
              </a:spcBef>
              <a:spcAft>
                <a:spcPts val="500"/>
              </a:spcAft>
            </a:pPr>
            <a:r>
              <a:rPr lang="en-US" dirty="0">
                <a:hlinkClick r:id="rId3"/>
              </a:rPr>
              <a:t>Project Grant Program</a:t>
            </a:r>
            <a:endParaRPr lang="en-US" dirty="0"/>
          </a:p>
          <a:p>
            <a:pPr lvl="1">
              <a:spcBef>
                <a:spcPts val="0"/>
              </a:spcBef>
              <a:spcAft>
                <a:spcPts val="500"/>
              </a:spcAft>
            </a:pPr>
            <a:r>
              <a:rPr lang="en-US" dirty="0">
                <a:solidFill>
                  <a:schemeClr val="tx1">
                    <a:lumMod val="75000"/>
                  </a:schemeClr>
                </a:solidFill>
                <a:hlinkClick r:id="rId4"/>
              </a:rPr>
              <a:t>Funding Opportunity</a:t>
            </a:r>
            <a:endParaRPr lang="en-US" dirty="0">
              <a:solidFill>
                <a:schemeClr val="tx1">
                  <a:lumMod val="75000"/>
                </a:schemeClr>
              </a:solidFill>
            </a:endParaRPr>
          </a:p>
          <a:p>
            <a:pPr lvl="1">
              <a:spcBef>
                <a:spcPts val="0"/>
              </a:spcBef>
              <a:spcAft>
                <a:spcPts val="500"/>
              </a:spcAft>
            </a:pPr>
            <a:r>
              <a:rPr lang="en-US" dirty="0">
                <a:solidFill>
                  <a:schemeClr val="tx1">
                    <a:lumMod val="75000"/>
                  </a:schemeClr>
                </a:solidFill>
                <a:hlinkClick r:id="rId5"/>
              </a:rPr>
              <a:t>Priority Announcement Funding Opportunity</a:t>
            </a:r>
            <a:endParaRPr lang="en-US" dirty="0">
              <a:solidFill>
                <a:schemeClr val="tx1">
                  <a:lumMod val="75000"/>
                </a:schemeClr>
              </a:solidFill>
            </a:endParaRPr>
          </a:p>
          <a:p>
            <a:pPr lvl="1">
              <a:spcBef>
                <a:spcPts val="0"/>
              </a:spcBef>
              <a:spcAft>
                <a:spcPts val="500"/>
              </a:spcAft>
            </a:pPr>
            <a:r>
              <a:rPr lang="en-US" dirty="0">
                <a:solidFill>
                  <a:schemeClr val="tx1">
                    <a:lumMod val="75000"/>
                  </a:schemeClr>
                </a:solidFill>
                <a:hlinkClick r:id="rId6"/>
              </a:rPr>
              <a:t>Priority Announcements FAQ</a:t>
            </a:r>
            <a:endParaRPr lang="en-US" dirty="0">
              <a:solidFill>
                <a:schemeClr val="tx1">
                  <a:lumMod val="75000"/>
                </a:schemeClr>
              </a:solidFill>
            </a:endParaRPr>
          </a:p>
          <a:p>
            <a:pPr lvl="1">
              <a:spcBef>
                <a:spcPts val="0"/>
              </a:spcBef>
              <a:spcAft>
                <a:spcPts val="500"/>
              </a:spcAft>
            </a:pPr>
            <a:r>
              <a:rPr lang="fr-CA" dirty="0">
                <a:solidFill>
                  <a:schemeClr val="tx1">
                    <a:lumMod val="75000"/>
                  </a:schemeClr>
                </a:solidFill>
                <a:hlinkClick r:id="rId7"/>
              </a:rPr>
              <a:t>Project Grant FAQ</a:t>
            </a:r>
            <a:endParaRPr lang="en-US" dirty="0">
              <a:solidFill>
                <a:schemeClr val="tx1">
                  <a:lumMod val="75000"/>
                </a:schemeClr>
              </a:solidFill>
            </a:endParaRPr>
          </a:p>
          <a:p>
            <a:pPr lvl="1">
              <a:spcBef>
                <a:spcPts val="0"/>
              </a:spcBef>
              <a:spcAft>
                <a:spcPts val="500"/>
              </a:spcAft>
            </a:pPr>
            <a:r>
              <a:rPr lang="en-US" dirty="0">
                <a:hlinkClick r:id="rId8"/>
              </a:rPr>
              <a:t>Registration Instructions</a:t>
            </a:r>
            <a:endParaRPr lang="en-US" dirty="0">
              <a:hlinkClick r:id="" action="ppaction://noaction"/>
            </a:endParaRPr>
          </a:p>
          <a:p>
            <a:pPr lvl="1">
              <a:spcBef>
                <a:spcPts val="0"/>
              </a:spcBef>
              <a:spcAft>
                <a:spcPts val="500"/>
              </a:spcAft>
            </a:pPr>
            <a:r>
              <a:rPr lang="en-US" dirty="0">
                <a:hlinkClick r:id="" action="ppaction://noaction"/>
              </a:rPr>
              <a:t>Application Instructions</a:t>
            </a:r>
            <a:endParaRPr lang="en-US" dirty="0"/>
          </a:p>
          <a:p>
            <a:pPr lvl="1">
              <a:spcBef>
                <a:spcPts val="0"/>
              </a:spcBef>
              <a:spcAft>
                <a:spcPts val="500"/>
              </a:spcAft>
            </a:pPr>
            <a:r>
              <a:rPr lang="fr-CA" dirty="0">
                <a:hlinkClick r:id="rId9"/>
              </a:rPr>
              <a:t>Acceptable Application Formats and PDF </a:t>
            </a:r>
            <a:r>
              <a:rPr lang="fr-CA" dirty="0" err="1">
                <a:hlinkClick r:id="rId9"/>
              </a:rPr>
              <a:t>Attachments</a:t>
            </a:r>
            <a:endParaRPr lang="en-US" dirty="0"/>
          </a:p>
          <a:p>
            <a:pPr lvl="1">
              <a:spcBef>
                <a:spcPts val="0"/>
              </a:spcBef>
              <a:spcAft>
                <a:spcPts val="500"/>
              </a:spcAft>
            </a:pPr>
            <a:r>
              <a:rPr lang="en-US" dirty="0">
                <a:hlinkClick r:id="rId10"/>
              </a:rPr>
              <a:t>Peer Review Manual</a:t>
            </a:r>
            <a:endParaRPr lang="en-US" dirty="0"/>
          </a:p>
          <a:p>
            <a:pPr lvl="1">
              <a:spcBef>
                <a:spcPts val="0"/>
              </a:spcBef>
              <a:spcAft>
                <a:spcPts val="500"/>
              </a:spcAft>
            </a:pPr>
            <a:r>
              <a:rPr lang="en-US" dirty="0">
                <a:hlinkClick r:id="rId11"/>
              </a:rPr>
              <a:t>Peer Review Committee Mandates</a:t>
            </a:r>
            <a:r>
              <a:rPr lang="en-US" dirty="0"/>
              <a:t> </a:t>
            </a:r>
          </a:p>
          <a:p>
            <a:pPr lvl="1">
              <a:spcBef>
                <a:spcPts val="0"/>
              </a:spcBef>
              <a:spcAft>
                <a:spcPts val="500"/>
              </a:spcAft>
            </a:pPr>
            <a:r>
              <a:rPr lang="en-US" dirty="0">
                <a:hlinkClick r:id="rId12"/>
              </a:rPr>
              <a:t>CCV CIHR </a:t>
            </a:r>
            <a:r>
              <a:rPr lang="en-US" dirty="0" err="1">
                <a:hlinkClick r:id="rId12"/>
              </a:rPr>
              <a:t>Biosketch</a:t>
            </a:r>
            <a:r>
              <a:rPr lang="en-US" dirty="0">
                <a:hlinkClick r:id="rId12"/>
              </a:rPr>
              <a:t> – Quick Reference Guide </a:t>
            </a:r>
            <a:endParaRPr lang="en-US" dirty="0"/>
          </a:p>
          <a:p>
            <a:pPr lvl="1">
              <a:spcBef>
                <a:spcPts val="0"/>
              </a:spcBef>
              <a:spcAft>
                <a:spcPts val="500"/>
              </a:spcAft>
            </a:pPr>
            <a:r>
              <a:rPr lang="en-US" dirty="0">
                <a:hlinkClick r:id="rId13"/>
              </a:rPr>
              <a:t>CCV Frequently Asked Questions</a:t>
            </a:r>
            <a:endParaRPr lang="en-US" dirty="0"/>
          </a:p>
          <a:p>
            <a:pPr lvl="1">
              <a:spcBef>
                <a:spcPts val="0"/>
              </a:spcBef>
              <a:spcAft>
                <a:spcPts val="500"/>
              </a:spcAft>
            </a:pPr>
            <a:r>
              <a:rPr lang="en-US" dirty="0">
                <a:hlinkClick r:id="rId14"/>
              </a:rPr>
              <a:t>Applicant</a:t>
            </a:r>
            <a:r>
              <a:rPr lang="fr-CA" dirty="0">
                <a:hlinkClick r:id="rId14"/>
              </a:rPr>
              <a:t> Profile CV</a:t>
            </a:r>
            <a:endParaRPr lang="fr-CA" dirty="0"/>
          </a:p>
          <a:p>
            <a:pPr lvl="1">
              <a:spcBef>
                <a:spcPts val="0"/>
              </a:spcBef>
              <a:spcAft>
                <a:spcPts val="500"/>
              </a:spcAft>
            </a:pPr>
            <a:r>
              <a:rPr lang="en-US" dirty="0">
                <a:hlinkClick r:id="rId15"/>
              </a:rPr>
              <a:t>Tri-Agency Guide on Financial Administration </a:t>
            </a:r>
            <a:endParaRPr lang="en-US" dirty="0"/>
          </a:p>
          <a:p>
            <a:pPr marL="457200" lvl="1" indent="0">
              <a:buFont typeface="Arial" pitchFamily="34" charset="0"/>
              <a:buNone/>
            </a:pPr>
            <a:endParaRPr lang="en-US" dirty="0"/>
          </a:p>
          <a:p>
            <a:pPr lvl="1"/>
            <a:endParaRPr lang="en-US" dirty="0">
              <a:solidFill>
                <a:schemeClr val="tx1">
                  <a:lumMod val="75000"/>
                </a:schemeClr>
              </a:solidFill>
            </a:endParaRPr>
          </a:p>
          <a:p>
            <a:pPr marL="457200" lvl="1" indent="0">
              <a:buFont typeface="Arial" pitchFamily="34" charset="0"/>
              <a:buNone/>
            </a:pPr>
            <a:endParaRPr lang="en-US" dirty="0">
              <a:solidFill>
                <a:schemeClr val="tx1">
                  <a:lumMod val="75000"/>
                </a:schemeClr>
              </a:solidFill>
            </a:endParaRPr>
          </a:p>
        </p:txBody>
      </p:sp>
    </p:spTree>
    <p:extLst>
      <p:ext uri="{BB962C8B-B14F-4D97-AF65-F5344CB8AC3E}">
        <p14:creationId xmlns:p14="http://schemas.microsoft.com/office/powerpoint/2010/main" val="332870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C50E5-CBA2-4D42-9537-A4F4D0A2628E}"/>
              </a:ext>
            </a:extLst>
          </p:cNvPr>
          <p:cNvSpPr>
            <a:spLocks noGrp="1"/>
          </p:cNvSpPr>
          <p:nvPr>
            <p:ph type="title"/>
          </p:nvPr>
        </p:nvSpPr>
        <p:spPr/>
        <p:txBody>
          <a:bodyPr/>
          <a:lstStyle/>
          <a:p>
            <a:r>
              <a:rPr lang="en-US" dirty="0"/>
              <a:t>Resources – Reference Materials </a:t>
            </a:r>
          </a:p>
        </p:txBody>
      </p:sp>
      <p:sp>
        <p:nvSpPr>
          <p:cNvPr id="2" name="Text Placeholder 22">
            <a:extLst>
              <a:ext uri="{FF2B5EF4-FFF2-40B4-BE49-F238E27FC236}">
                <a16:creationId xmlns:a16="http://schemas.microsoft.com/office/drawing/2014/main" id="{2588A331-9493-FC15-59FA-46D9124FC6F5}"/>
              </a:ext>
            </a:extLst>
          </p:cNvPr>
          <p:cNvSpPr txBox="1">
            <a:spLocks/>
          </p:cNvSpPr>
          <p:nvPr/>
        </p:nvSpPr>
        <p:spPr bwMode="auto">
          <a:xfrm>
            <a:off x="609600" y="1027146"/>
            <a:ext cx="11199181" cy="5480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2000" dirty="0"/>
              <a:t>These reference materials cover topics related to the Project Grant competition.</a:t>
            </a:r>
          </a:p>
          <a:p>
            <a:pPr marL="0" indent="0">
              <a:buNone/>
            </a:pPr>
            <a:r>
              <a:rPr lang="en-US" sz="2000" dirty="0"/>
              <a:t>Sex and Gender Based Analysis: </a:t>
            </a:r>
          </a:p>
          <a:p>
            <a:pPr lvl="1"/>
            <a:r>
              <a:rPr lang="en-US" dirty="0">
                <a:solidFill>
                  <a:srgbClr val="404040"/>
                </a:solidFill>
                <a:hlinkClick r:id="rId3"/>
              </a:rPr>
              <a:t>Sex, Gender and Health Research</a:t>
            </a:r>
            <a:endParaRPr lang="en-US" dirty="0">
              <a:solidFill>
                <a:srgbClr val="404040"/>
              </a:solidFill>
            </a:endParaRPr>
          </a:p>
          <a:p>
            <a:pPr lvl="1"/>
            <a:r>
              <a:rPr lang="en-US" dirty="0">
                <a:solidFill>
                  <a:srgbClr val="404040"/>
                </a:solidFill>
                <a:hlinkClick r:id="rId4"/>
              </a:rPr>
              <a:t>How to integrate sex and gender into research</a:t>
            </a:r>
            <a:endParaRPr lang="en-US" dirty="0">
              <a:solidFill>
                <a:srgbClr val="404040"/>
              </a:solidFill>
            </a:endParaRPr>
          </a:p>
          <a:p>
            <a:pPr lvl="1"/>
            <a:r>
              <a:rPr lang="en-US" dirty="0">
                <a:solidFill>
                  <a:srgbClr val="404040"/>
                </a:solidFill>
                <a:hlinkClick r:id="rId5"/>
              </a:rPr>
              <a:t>Sex and Gender Champions</a:t>
            </a:r>
            <a:endParaRPr lang="en-US" dirty="0">
              <a:solidFill>
                <a:srgbClr val="404040"/>
              </a:solidFill>
            </a:endParaRPr>
          </a:p>
          <a:p>
            <a:pPr lvl="1"/>
            <a:r>
              <a:rPr lang="en-US" dirty="0">
                <a:solidFill>
                  <a:srgbClr val="404040"/>
                </a:solidFill>
                <a:hlinkClick r:id="rId6"/>
              </a:rPr>
              <a:t>Impacts of integrating sex and gender in research</a:t>
            </a:r>
            <a:endParaRPr lang="en-US" dirty="0">
              <a:solidFill>
                <a:srgbClr val="404040"/>
              </a:solidFill>
            </a:endParaRPr>
          </a:p>
          <a:p>
            <a:pPr lvl="1"/>
            <a:r>
              <a:rPr lang="en-US" dirty="0">
                <a:solidFill>
                  <a:srgbClr val="404040"/>
                </a:solidFill>
                <a:hlinkClick r:id="rId7"/>
              </a:rPr>
              <a:t>Institute of Gender and Health online courses</a:t>
            </a:r>
            <a:endParaRPr lang="en-US" dirty="0">
              <a:solidFill>
                <a:srgbClr val="404040"/>
              </a:solidFill>
            </a:endParaRPr>
          </a:p>
          <a:p>
            <a:pPr indent="-285750"/>
            <a:endParaRPr lang="en-US" sz="2000" dirty="0">
              <a:solidFill>
                <a:srgbClr val="404040"/>
              </a:solidFill>
            </a:endParaRPr>
          </a:p>
          <a:p>
            <a:pPr marL="57150" indent="0">
              <a:buNone/>
            </a:pPr>
            <a:r>
              <a:rPr lang="en-US" sz="2000" dirty="0">
                <a:solidFill>
                  <a:srgbClr val="404040"/>
                </a:solidFill>
              </a:rPr>
              <a:t>Articles suggested by the Institute of Gender and Health as examples of integration of sex and gender considerations and analysis:</a:t>
            </a:r>
          </a:p>
          <a:p>
            <a:pPr lvl="1"/>
            <a:r>
              <a:rPr lang="en-US" dirty="0">
                <a:solidFill>
                  <a:srgbClr val="404040"/>
                </a:solidFill>
                <a:hlinkClick r:id="rId8"/>
              </a:rPr>
              <a:t>Different immune cells mediate mechanical pain hypersensitivity in male and female mice</a:t>
            </a:r>
            <a:endParaRPr lang="en-US" dirty="0">
              <a:solidFill>
                <a:srgbClr val="404040"/>
              </a:solidFill>
            </a:endParaRPr>
          </a:p>
          <a:p>
            <a:pPr lvl="1"/>
            <a:r>
              <a:rPr lang="en-US" dirty="0">
                <a:solidFill>
                  <a:srgbClr val="404040"/>
                </a:solidFill>
                <a:hlinkClick r:id="rId9"/>
              </a:rPr>
              <a:t>The influence of sex and gender domains on COVID-19 cases and mortality</a:t>
            </a:r>
            <a:endParaRPr lang="en-US" dirty="0">
              <a:solidFill>
                <a:srgbClr val="404040"/>
              </a:solidFill>
            </a:endParaRPr>
          </a:p>
          <a:p>
            <a:pPr lvl="1"/>
            <a:r>
              <a:rPr lang="en-US" dirty="0">
                <a:solidFill>
                  <a:srgbClr val="404040"/>
                </a:solidFill>
                <a:hlinkClick r:id="rId10"/>
              </a:rPr>
              <a:t>Sex, Gender, and Cardiovascular Health in Canadian and Austrian Populations</a:t>
            </a:r>
            <a:endParaRPr lang="en-US" dirty="0">
              <a:solidFill>
                <a:srgbClr val="404040"/>
              </a:solidFill>
            </a:endParaRPr>
          </a:p>
          <a:p>
            <a:pPr lvl="1"/>
            <a:r>
              <a:rPr lang="en-US" dirty="0">
                <a:solidFill>
                  <a:srgbClr val="404040"/>
                </a:solidFill>
                <a:hlinkClick r:id="rId11"/>
              </a:rPr>
              <a:t>A Composite Measure of Gender and Its Association With Risk Factors in Patients With Premature Acute Coronary Syndrome</a:t>
            </a:r>
            <a:endParaRPr lang="en-US" dirty="0">
              <a:solidFill>
                <a:srgbClr val="404040"/>
              </a:solidFill>
            </a:endParaRPr>
          </a:p>
        </p:txBody>
      </p:sp>
    </p:spTree>
    <p:extLst>
      <p:ext uri="{BB962C8B-B14F-4D97-AF65-F5344CB8AC3E}">
        <p14:creationId xmlns:p14="http://schemas.microsoft.com/office/powerpoint/2010/main" val="843296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C50E5-CBA2-4D42-9537-A4F4D0A2628E}"/>
              </a:ext>
            </a:extLst>
          </p:cNvPr>
          <p:cNvSpPr>
            <a:spLocks noGrp="1"/>
          </p:cNvSpPr>
          <p:nvPr>
            <p:ph type="title"/>
          </p:nvPr>
        </p:nvSpPr>
        <p:spPr/>
        <p:txBody>
          <a:bodyPr/>
          <a:lstStyle/>
          <a:p>
            <a:r>
              <a:rPr lang="en-US" dirty="0"/>
              <a:t>Resources – Reference &amp; Learning Materials </a:t>
            </a:r>
          </a:p>
        </p:txBody>
      </p:sp>
      <p:sp>
        <p:nvSpPr>
          <p:cNvPr id="2" name="Text Placeholder 22">
            <a:extLst>
              <a:ext uri="{FF2B5EF4-FFF2-40B4-BE49-F238E27FC236}">
                <a16:creationId xmlns:a16="http://schemas.microsoft.com/office/drawing/2014/main" id="{98E3AF20-1485-9123-E981-E294622A050E}"/>
              </a:ext>
            </a:extLst>
          </p:cNvPr>
          <p:cNvSpPr txBox="1">
            <a:spLocks/>
          </p:cNvSpPr>
          <p:nvPr/>
        </p:nvSpPr>
        <p:spPr bwMode="auto">
          <a:xfrm>
            <a:off x="457200" y="1029603"/>
            <a:ext cx="11125200" cy="56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2000" dirty="0"/>
              <a:t>These reference materials cover topics related to the Project Grant competition.</a:t>
            </a:r>
          </a:p>
          <a:p>
            <a:pPr marL="685800" lvl="1">
              <a:spcBef>
                <a:spcPts val="1200"/>
              </a:spcBef>
              <a:spcAft>
                <a:spcPts val="300"/>
              </a:spcAft>
            </a:pPr>
            <a:r>
              <a:rPr lang="en-US" dirty="0"/>
              <a:t>Equity and Diversity Questionnaire: </a:t>
            </a:r>
            <a:r>
              <a:rPr lang="en-US" dirty="0">
                <a:solidFill>
                  <a:srgbClr val="404040"/>
                </a:solidFill>
                <a:hlinkClick r:id="rId3"/>
              </a:rPr>
              <a:t>Equity, Diversity and Inclusion Self-Identification Questionnaire</a:t>
            </a:r>
            <a:r>
              <a:rPr lang="en-US" dirty="0"/>
              <a:t> </a:t>
            </a:r>
            <a:endParaRPr lang="en-US" dirty="0">
              <a:solidFill>
                <a:srgbClr val="404040"/>
              </a:solidFill>
            </a:endParaRPr>
          </a:p>
          <a:p>
            <a:pPr marL="685800" lvl="1">
              <a:spcBef>
                <a:spcPts val="1200"/>
              </a:spcBef>
              <a:spcAft>
                <a:spcPts val="300"/>
              </a:spcAft>
            </a:pPr>
            <a:r>
              <a:rPr lang="en-US" dirty="0">
                <a:solidFill>
                  <a:srgbClr val="404040"/>
                </a:solidFill>
              </a:rPr>
              <a:t>Integrated Knowledge Translation (</a:t>
            </a:r>
            <a:r>
              <a:rPr lang="en-US" dirty="0" err="1">
                <a:solidFill>
                  <a:srgbClr val="404040"/>
                </a:solidFill>
              </a:rPr>
              <a:t>iKT</a:t>
            </a:r>
            <a:r>
              <a:rPr lang="en-US" dirty="0">
                <a:solidFill>
                  <a:srgbClr val="404040"/>
                </a:solidFill>
              </a:rPr>
              <a:t>): </a:t>
            </a:r>
            <a:r>
              <a:rPr lang="fr-FR" dirty="0">
                <a:solidFill>
                  <a:srgbClr val="404040"/>
                </a:solidFill>
                <a:hlinkClick r:id="rId4"/>
              </a:rPr>
              <a:t>Knowledge Translation Planning</a:t>
            </a:r>
            <a:endParaRPr lang="en-US" dirty="0">
              <a:solidFill>
                <a:srgbClr val="404040"/>
              </a:solidFill>
            </a:endParaRPr>
          </a:p>
          <a:p>
            <a:pPr marL="685800" lvl="1">
              <a:spcBef>
                <a:spcPts val="1200"/>
              </a:spcBef>
              <a:spcAft>
                <a:spcPts val="300"/>
              </a:spcAft>
            </a:pPr>
            <a:r>
              <a:rPr lang="fr-FR" dirty="0">
                <a:solidFill>
                  <a:srgbClr val="404040"/>
                </a:solidFill>
              </a:rPr>
              <a:t>Global </a:t>
            </a:r>
            <a:r>
              <a:rPr lang="fr-FR" dirty="0" err="1">
                <a:solidFill>
                  <a:srgbClr val="404040"/>
                </a:solidFill>
              </a:rPr>
              <a:t>Health</a:t>
            </a:r>
            <a:r>
              <a:rPr lang="fr-FR" dirty="0">
                <a:solidFill>
                  <a:srgbClr val="404040"/>
                </a:solidFill>
              </a:rPr>
              <a:t>: </a:t>
            </a:r>
            <a:r>
              <a:rPr lang="fr-FR" dirty="0">
                <a:solidFill>
                  <a:srgbClr val="404040"/>
                </a:solidFill>
                <a:hlinkClick r:id="rId5"/>
              </a:rPr>
              <a:t>Global </a:t>
            </a:r>
            <a:r>
              <a:rPr lang="fr-FR" dirty="0" err="1">
                <a:solidFill>
                  <a:srgbClr val="404040"/>
                </a:solidFill>
                <a:hlinkClick r:id="rId5"/>
              </a:rPr>
              <a:t>health</a:t>
            </a:r>
            <a:r>
              <a:rPr lang="fr-FR" dirty="0">
                <a:solidFill>
                  <a:srgbClr val="404040"/>
                </a:solidFill>
                <a:hlinkClick r:id="rId5"/>
              </a:rPr>
              <a:t> </a:t>
            </a:r>
            <a:r>
              <a:rPr lang="fr-FR" dirty="0" err="1">
                <a:solidFill>
                  <a:srgbClr val="404040"/>
                </a:solidFill>
                <a:hlinkClick r:id="rId5"/>
              </a:rPr>
              <a:t>research</a:t>
            </a:r>
            <a:r>
              <a:rPr lang="fr-FR" dirty="0">
                <a:solidFill>
                  <a:srgbClr val="404040"/>
                </a:solidFill>
                <a:hlinkClick r:id="rId5"/>
              </a:rPr>
              <a:t> </a:t>
            </a:r>
            <a:endParaRPr lang="fr-FR" dirty="0">
              <a:solidFill>
                <a:srgbClr val="404040"/>
              </a:solidFill>
            </a:endParaRPr>
          </a:p>
          <a:p>
            <a:pPr marL="685800" lvl="1">
              <a:spcBef>
                <a:spcPts val="1200"/>
              </a:spcBef>
              <a:spcAft>
                <a:spcPts val="300"/>
              </a:spcAft>
            </a:pPr>
            <a:r>
              <a:rPr lang="en-US" dirty="0">
                <a:solidFill>
                  <a:srgbClr val="333333"/>
                </a:solidFill>
              </a:rPr>
              <a:t>Excellence in peer review: </a:t>
            </a:r>
            <a:r>
              <a:rPr lang="fr-FR" dirty="0">
                <a:solidFill>
                  <a:srgbClr val="404040"/>
                </a:solidFill>
                <a:hlinkClick r:id="rId6"/>
              </a:rPr>
              <a:t>Bias in </a:t>
            </a:r>
            <a:r>
              <a:rPr lang="fr-FR" dirty="0" err="1">
                <a:solidFill>
                  <a:srgbClr val="404040"/>
                </a:solidFill>
                <a:hlinkClick r:id="rId6"/>
              </a:rPr>
              <a:t>peer</a:t>
            </a:r>
            <a:r>
              <a:rPr lang="fr-FR" dirty="0">
                <a:solidFill>
                  <a:srgbClr val="404040"/>
                </a:solidFill>
                <a:hlinkClick r:id="rId6"/>
              </a:rPr>
              <a:t> </a:t>
            </a:r>
            <a:r>
              <a:rPr lang="fr-FR" dirty="0" err="1">
                <a:solidFill>
                  <a:srgbClr val="404040"/>
                </a:solidFill>
                <a:hlinkClick r:id="rId6"/>
              </a:rPr>
              <a:t>review</a:t>
            </a:r>
            <a:endParaRPr lang="fr-FR" dirty="0">
              <a:solidFill>
                <a:srgbClr val="404040"/>
              </a:solidFill>
            </a:endParaRPr>
          </a:p>
          <a:p>
            <a:pPr marL="685800" lvl="1">
              <a:spcBef>
                <a:spcPts val="1200"/>
              </a:spcBef>
              <a:spcAft>
                <a:spcPts val="300"/>
              </a:spcAft>
            </a:pPr>
            <a:r>
              <a:rPr lang="fr-FR" dirty="0"/>
              <a:t>The San Francisco </a:t>
            </a:r>
            <a:r>
              <a:rPr lang="fr-FR" dirty="0" err="1"/>
              <a:t>Declaration</a:t>
            </a:r>
            <a:r>
              <a:rPr lang="fr-FR" dirty="0"/>
              <a:t> on </a:t>
            </a:r>
            <a:r>
              <a:rPr lang="fr-FR" dirty="0" err="1"/>
              <a:t>Research</a:t>
            </a:r>
            <a:r>
              <a:rPr lang="fr-FR" dirty="0"/>
              <a:t> </a:t>
            </a:r>
            <a:r>
              <a:rPr lang="fr-FR" dirty="0" err="1"/>
              <a:t>Assessment</a:t>
            </a:r>
            <a:r>
              <a:rPr lang="fr-FR" dirty="0"/>
              <a:t> (DORA): </a:t>
            </a:r>
            <a:r>
              <a:rPr lang="fr-FR" dirty="0">
                <a:hlinkClick r:id="rId7"/>
              </a:rPr>
              <a:t>DORA</a:t>
            </a:r>
            <a:endParaRPr lang="fr-FR" dirty="0"/>
          </a:p>
          <a:p>
            <a:pPr marL="0" indent="0">
              <a:buNone/>
            </a:pPr>
            <a:endParaRPr lang="en-US" sz="2000" dirty="0"/>
          </a:p>
          <a:p>
            <a:pPr marL="0" indent="0">
              <a:spcBef>
                <a:spcPts val="600"/>
              </a:spcBef>
              <a:spcAft>
                <a:spcPts val="600"/>
              </a:spcAft>
              <a:buNone/>
            </a:pPr>
            <a:r>
              <a:rPr lang="en-US" sz="2000" dirty="0"/>
              <a:t>Learning materials can be accessed at the </a:t>
            </a:r>
            <a:r>
              <a:rPr lang="en-US" sz="2000" dirty="0">
                <a:hlinkClick r:id="rId8"/>
              </a:rPr>
              <a:t>Learning for Applicants</a:t>
            </a:r>
            <a:r>
              <a:rPr lang="en-US" sz="2000" dirty="0"/>
              <a:t> page. Topics relevant to the Project Grant competition can be found under the following headings: </a:t>
            </a:r>
          </a:p>
          <a:p>
            <a:pPr lvl="2">
              <a:spcBef>
                <a:spcPts val="600"/>
              </a:spcBef>
              <a:spcAft>
                <a:spcPts val="600"/>
              </a:spcAft>
            </a:pPr>
            <a:r>
              <a:rPr lang="en-US" dirty="0"/>
              <a:t>Project Grant </a:t>
            </a:r>
          </a:p>
          <a:p>
            <a:pPr lvl="2">
              <a:spcBef>
                <a:spcPts val="600"/>
              </a:spcBef>
              <a:spcAft>
                <a:spcPts val="600"/>
              </a:spcAft>
            </a:pPr>
            <a:r>
              <a:rPr lang="en-US" dirty="0"/>
              <a:t>Sex- and Gender-Based Analysis (SGBA) and Health Research</a:t>
            </a:r>
          </a:p>
          <a:p>
            <a:pPr lvl="2">
              <a:spcBef>
                <a:spcPts val="600"/>
              </a:spcBef>
              <a:spcAft>
                <a:spcPts val="600"/>
              </a:spcAft>
            </a:pPr>
            <a:r>
              <a:rPr lang="en-US" dirty="0"/>
              <a:t>Equity and Diversity Questionnaire</a:t>
            </a:r>
          </a:p>
          <a:p>
            <a:pPr marL="800100" lvl="1" indent="-342900"/>
            <a:endParaRPr lang="fr-FR" dirty="0">
              <a:solidFill>
                <a:srgbClr val="404040"/>
              </a:solidFill>
            </a:endParaRPr>
          </a:p>
        </p:txBody>
      </p:sp>
    </p:spTree>
    <p:extLst>
      <p:ext uri="{BB962C8B-B14F-4D97-AF65-F5344CB8AC3E}">
        <p14:creationId xmlns:p14="http://schemas.microsoft.com/office/powerpoint/2010/main" val="1867118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C50E5-CBA2-4D42-9537-A4F4D0A2628E}"/>
              </a:ext>
            </a:extLst>
          </p:cNvPr>
          <p:cNvSpPr>
            <a:spLocks noGrp="1"/>
          </p:cNvSpPr>
          <p:nvPr>
            <p:ph type="title"/>
          </p:nvPr>
        </p:nvSpPr>
        <p:spPr/>
        <p:txBody>
          <a:bodyPr/>
          <a:lstStyle/>
          <a:p>
            <a:r>
              <a:rPr lang="en-US" dirty="0"/>
              <a:t>Contact  Information</a:t>
            </a:r>
          </a:p>
        </p:txBody>
      </p:sp>
      <p:pic>
        <p:nvPicPr>
          <p:cNvPr id="2" name="Picture Placeholder 2">
            <a:extLst>
              <a:ext uri="{FF2B5EF4-FFF2-40B4-BE49-F238E27FC236}">
                <a16:creationId xmlns:a16="http://schemas.microsoft.com/office/drawing/2014/main" id="{B152367C-0EF5-2AAA-E2A5-5B0F8758C398}"/>
              </a:ext>
            </a:extLst>
          </p:cNvPr>
          <p:cNvPicPr>
            <a:picLocks noChangeAspect="1"/>
          </p:cNvPicPr>
          <p:nvPr/>
        </p:nvPicPr>
        <p:blipFill>
          <a:blip r:embed="rId3"/>
          <a:srcRect/>
          <a:stretch>
            <a:fillRect/>
          </a:stretch>
        </p:blipFill>
        <p:spPr>
          <a:xfrm>
            <a:off x="1443135" y="2435290"/>
            <a:ext cx="3276600" cy="3276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7">
            <a:extLst>
              <a:ext uri="{FF2B5EF4-FFF2-40B4-BE49-F238E27FC236}">
                <a16:creationId xmlns:a16="http://schemas.microsoft.com/office/drawing/2014/main" id="{F85EA577-60D9-5A7F-B1A8-58F4795F88BB}"/>
              </a:ext>
            </a:extLst>
          </p:cNvPr>
          <p:cNvSpPr txBox="1">
            <a:spLocks/>
          </p:cNvSpPr>
          <p:nvPr/>
        </p:nvSpPr>
        <p:spPr bwMode="auto">
          <a:xfrm>
            <a:off x="5457950" y="2749054"/>
            <a:ext cx="6478556" cy="26490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1200"/>
              </a:spcAft>
              <a:buFont typeface="Arial" panose="020B0604020202020204" pitchFamily="34" charset="0"/>
              <a:buNone/>
            </a:pPr>
            <a:r>
              <a:rPr lang="en-US" sz="2000" b="1" dirty="0"/>
              <a:t>Telephone: </a:t>
            </a:r>
            <a:r>
              <a:rPr lang="en-US" sz="2000" dirty="0"/>
              <a:t>613-954-1968</a:t>
            </a:r>
          </a:p>
          <a:p>
            <a:pPr marL="0" indent="0">
              <a:spcBef>
                <a:spcPts val="600"/>
              </a:spcBef>
              <a:spcAft>
                <a:spcPts val="1200"/>
              </a:spcAft>
              <a:buFont typeface="Arial" panose="020B0604020202020204" pitchFamily="34" charset="0"/>
              <a:buNone/>
            </a:pPr>
            <a:r>
              <a:rPr lang="en-US" sz="2000" b="1" dirty="0"/>
              <a:t>Toll Free: </a:t>
            </a:r>
            <a:r>
              <a:rPr lang="en-US" sz="2000" dirty="0"/>
              <a:t>1-888-603-4178</a:t>
            </a:r>
          </a:p>
          <a:p>
            <a:pPr marL="0" indent="0">
              <a:spcBef>
                <a:spcPts val="600"/>
              </a:spcBef>
              <a:spcAft>
                <a:spcPts val="1200"/>
              </a:spcAft>
              <a:buFont typeface="Arial" panose="020B0604020202020204" pitchFamily="34" charset="0"/>
              <a:buNone/>
            </a:pPr>
            <a:r>
              <a:rPr lang="fr-FR" sz="2000" b="1" dirty="0"/>
              <a:t>Email: </a:t>
            </a:r>
            <a:r>
              <a:rPr lang="fr-FR" sz="2000" u="sng" dirty="0">
                <a:hlinkClick r:id="rId4"/>
              </a:rPr>
              <a:t>support-soutien@cihr-irsc.gc.ca</a:t>
            </a:r>
            <a:r>
              <a:rPr lang="en-CA" sz="2000" dirty="0"/>
              <a:t> </a:t>
            </a:r>
            <a:r>
              <a:rPr lang="en-CA" sz="2000" b="1" dirty="0"/>
              <a:t> </a:t>
            </a:r>
            <a:endParaRPr lang="en-US" sz="2000" dirty="0"/>
          </a:p>
          <a:p>
            <a:pPr marL="0" indent="0">
              <a:spcBef>
                <a:spcPts val="600"/>
              </a:spcBef>
              <a:spcAft>
                <a:spcPts val="1200"/>
              </a:spcAft>
              <a:buFont typeface="Arial" panose="020B0604020202020204" pitchFamily="34" charset="0"/>
              <a:buNone/>
            </a:pPr>
            <a:r>
              <a:rPr lang="en-US" sz="2000" b="1" dirty="0"/>
              <a:t>Website: </a:t>
            </a:r>
            <a:r>
              <a:rPr lang="en-US" sz="2000" u="sng" dirty="0">
                <a:hlinkClick r:id="rId5"/>
              </a:rPr>
              <a:t>Project Grant Program</a:t>
            </a:r>
            <a:r>
              <a:rPr lang="en-US" sz="2000" dirty="0"/>
              <a:t> </a:t>
            </a:r>
          </a:p>
          <a:p>
            <a:pPr marL="0" indent="0">
              <a:spcBef>
                <a:spcPts val="600"/>
              </a:spcBef>
              <a:spcAft>
                <a:spcPts val="1200"/>
              </a:spcAft>
              <a:buFont typeface="Arial" panose="020B0604020202020204" pitchFamily="34" charset="0"/>
              <a:buNone/>
            </a:pPr>
            <a:r>
              <a:rPr lang="en-CA" sz="2000" b="1" dirty="0"/>
              <a:t>Hours: </a:t>
            </a:r>
            <a:r>
              <a:rPr lang="en-US" sz="2000" dirty="0"/>
              <a:t>Mon-Fri, 7AM-8PM Eastern (except holidays)</a:t>
            </a:r>
          </a:p>
        </p:txBody>
      </p:sp>
      <p:sp>
        <p:nvSpPr>
          <p:cNvPr id="5" name="Text Placeholder 14">
            <a:extLst>
              <a:ext uri="{FF2B5EF4-FFF2-40B4-BE49-F238E27FC236}">
                <a16:creationId xmlns:a16="http://schemas.microsoft.com/office/drawing/2014/main" id="{BA9FBBB6-FC6D-0872-7F11-15C517D5F45A}"/>
              </a:ext>
            </a:extLst>
          </p:cNvPr>
          <p:cNvSpPr txBox="1">
            <a:spLocks/>
          </p:cNvSpPr>
          <p:nvPr/>
        </p:nvSpPr>
        <p:spPr bwMode="auto">
          <a:xfrm>
            <a:off x="0" y="1494568"/>
            <a:ext cx="12192000" cy="523221"/>
          </a:xfrm>
          <a:prstGeom prst="rect">
            <a:avLst/>
          </a:prstGeom>
          <a:solidFill>
            <a:schemeClr val="accent3"/>
          </a:solidFill>
          <a:ln>
            <a:solidFill>
              <a:schemeClr val="accent3"/>
            </a:solidFill>
          </a:ln>
          <a:effectLst/>
        </p:spPr>
        <p:txBody>
          <a:bodyPr vert="horz" wrap="square" lIns="274320" tIns="91440" rIns="36576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CA" sz="2000" dirty="0">
                <a:solidFill>
                  <a:schemeClr val="bg1"/>
                </a:solidFill>
              </a:rPr>
              <a:t>Questions regarding the Project Grant Competition can be directed to the CIHR Contact Centre:</a:t>
            </a:r>
          </a:p>
        </p:txBody>
      </p:sp>
    </p:spTree>
    <p:extLst>
      <p:ext uri="{BB962C8B-B14F-4D97-AF65-F5344CB8AC3E}">
        <p14:creationId xmlns:p14="http://schemas.microsoft.com/office/powerpoint/2010/main" val="3576971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C50E5-CBA2-4D42-9537-A4F4D0A2628E}"/>
              </a:ext>
            </a:extLst>
          </p:cNvPr>
          <p:cNvSpPr>
            <a:spLocks noGrp="1"/>
          </p:cNvSpPr>
          <p:nvPr>
            <p:ph type="title"/>
          </p:nvPr>
        </p:nvSpPr>
        <p:spPr/>
        <p:txBody>
          <a:bodyPr/>
          <a:lstStyle/>
          <a:p>
            <a:r>
              <a:rPr lang="en-US" dirty="0"/>
              <a:t>Question and Answer Session</a:t>
            </a:r>
          </a:p>
        </p:txBody>
      </p:sp>
      <p:pic>
        <p:nvPicPr>
          <p:cNvPr id="2" name="Picture 8">
            <a:extLst>
              <a:ext uri="{FF2B5EF4-FFF2-40B4-BE49-F238E27FC236}">
                <a16:creationId xmlns:a16="http://schemas.microsoft.com/office/drawing/2014/main" id="{E24633CE-4C0E-A795-1018-50EF3EEEEC5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711924" y="1445757"/>
            <a:ext cx="4870476" cy="396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12">
            <a:extLst>
              <a:ext uri="{FF2B5EF4-FFF2-40B4-BE49-F238E27FC236}">
                <a16:creationId xmlns:a16="http://schemas.microsoft.com/office/drawing/2014/main" id="{513694A8-9202-0340-2876-BD66821FD097}"/>
              </a:ext>
            </a:extLst>
          </p:cNvPr>
          <p:cNvSpPr txBox="1">
            <a:spLocks/>
          </p:cNvSpPr>
          <p:nvPr/>
        </p:nvSpPr>
        <p:spPr bwMode="auto">
          <a:xfrm>
            <a:off x="368459" y="2140257"/>
            <a:ext cx="5792644" cy="2982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spcAft>
                <a:spcPts val="1200"/>
              </a:spcAft>
            </a:pPr>
            <a:r>
              <a:rPr lang="en-US" dirty="0"/>
              <a:t>We invite you to join the discussion. </a:t>
            </a:r>
          </a:p>
          <a:p>
            <a:pPr>
              <a:spcBef>
                <a:spcPts val="1200"/>
              </a:spcBef>
              <a:spcAft>
                <a:spcPts val="1200"/>
              </a:spcAft>
            </a:pPr>
            <a:r>
              <a:rPr lang="en-US" dirty="0"/>
              <a:t>Please ask your question in the Question-and-Answer feature of the meeting.</a:t>
            </a:r>
          </a:p>
          <a:p>
            <a:pPr>
              <a:spcBef>
                <a:spcPts val="1200"/>
              </a:spcBef>
              <a:spcAft>
                <a:spcPts val="1200"/>
              </a:spcAft>
            </a:pPr>
            <a:r>
              <a:rPr lang="en-US" dirty="0"/>
              <a:t>You can also “like” a question already asked to emphasize it.</a:t>
            </a:r>
          </a:p>
        </p:txBody>
      </p:sp>
    </p:spTree>
    <p:extLst>
      <p:ext uri="{BB962C8B-B14F-4D97-AF65-F5344CB8AC3E}">
        <p14:creationId xmlns:p14="http://schemas.microsoft.com/office/powerpoint/2010/main" val="3115424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turcotte\Pictures\logo and tag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856" y="1371600"/>
            <a:ext cx="6482344" cy="396716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0" y="4864100"/>
            <a:ext cx="12192000" cy="630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6DB65D42-9C12-E729-80EB-628E81CF7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245" y="5001090"/>
            <a:ext cx="8397510" cy="356258"/>
          </a:xfrm>
          <a:prstGeom prst="rect">
            <a:avLst/>
          </a:prstGeom>
        </p:spPr>
      </p:pic>
    </p:spTree>
    <p:extLst>
      <p:ext uri="{BB962C8B-B14F-4D97-AF65-F5344CB8AC3E}">
        <p14:creationId xmlns:p14="http://schemas.microsoft.com/office/powerpoint/2010/main" val="12696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p:txBody>
          <a:bodyPr/>
          <a:lstStyle/>
          <a:p>
            <a:r>
              <a:rPr lang="en-US" dirty="0"/>
              <a:t>Project Grant Fall 2023 Timelines</a:t>
            </a:r>
          </a:p>
        </p:txBody>
      </p:sp>
      <p:graphicFrame>
        <p:nvGraphicFramePr>
          <p:cNvPr id="8" name="Table 7">
            <a:extLst>
              <a:ext uri="{FF2B5EF4-FFF2-40B4-BE49-F238E27FC236}">
                <a16:creationId xmlns:a16="http://schemas.microsoft.com/office/drawing/2014/main" id="{1039CE5A-9101-C603-D26C-7106128E376C}"/>
              </a:ext>
            </a:extLst>
          </p:cNvPr>
          <p:cNvGraphicFramePr>
            <a:graphicFrameLocks noGrp="1"/>
          </p:cNvGraphicFramePr>
          <p:nvPr>
            <p:extLst>
              <p:ext uri="{D42A27DB-BD31-4B8C-83A1-F6EECF244321}">
                <p14:modId xmlns:p14="http://schemas.microsoft.com/office/powerpoint/2010/main" val="2094574546"/>
              </p:ext>
            </p:extLst>
          </p:nvPr>
        </p:nvGraphicFramePr>
        <p:xfrm>
          <a:off x="609600" y="1370119"/>
          <a:ext cx="10723485" cy="4302714"/>
        </p:xfrm>
        <a:graphic>
          <a:graphicData uri="http://schemas.openxmlformats.org/drawingml/2006/table">
            <a:tbl>
              <a:tblPr firstRow="1" bandRow="1">
                <a:tableStyleId>{00A15C55-8517-42AA-B614-E9B94910E393}</a:tableStyleId>
              </a:tblPr>
              <a:tblGrid>
                <a:gridCol w="7527062">
                  <a:extLst>
                    <a:ext uri="{9D8B030D-6E8A-4147-A177-3AD203B41FA5}">
                      <a16:colId xmlns:a16="http://schemas.microsoft.com/office/drawing/2014/main" val="4079985574"/>
                    </a:ext>
                  </a:extLst>
                </a:gridCol>
                <a:gridCol w="3196423">
                  <a:extLst>
                    <a:ext uri="{9D8B030D-6E8A-4147-A177-3AD203B41FA5}">
                      <a16:colId xmlns:a16="http://schemas.microsoft.com/office/drawing/2014/main" val="305813299"/>
                    </a:ext>
                  </a:extLst>
                </a:gridCol>
              </a:tblGrid>
              <a:tr h="717119">
                <a:tc gridSpan="2">
                  <a:txBody>
                    <a:bodyPr/>
                    <a:lstStyle/>
                    <a:p>
                      <a:pPr algn="ctr"/>
                      <a:r>
                        <a:rPr lang="en-US" sz="3200" dirty="0"/>
                        <a:t>Key Dates</a:t>
                      </a:r>
                    </a:p>
                  </a:txBody>
                  <a:tcPr anchor="ctr"/>
                </a:tc>
                <a:tc hMerge="1">
                  <a:txBody>
                    <a:bodyPr/>
                    <a:lstStyle/>
                    <a:p>
                      <a:endParaRPr lang="en-US"/>
                    </a:p>
                  </a:txBody>
                  <a:tcPr/>
                </a:tc>
                <a:extLst>
                  <a:ext uri="{0D108BD9-81ED-4DB2-BD59-A6C34878D82A}">
                    <a16:rowId xmlns:a16="http://schemas.microsoft.com/office/drawing/2014/main" val="2995895696"/>
                  </a:ext>
                </a:extLst>
              </a:tr>
              <a:tr h="717119">
                <a:tc>
                  <a:txBody>
                    <a:bodyPr/>
                    <a:lstStyle/>
                    <a:p>
                      <a:pPr algn="l"/>
                      <a:r>
                        <a:rPr lang="en-US" sz="2400"/>
                        <a:t>Registration Deadline</a:t>
                      </a:r>
                    </a:p>
                  </a:txBody>
                  <a:tcPr anchor="ctr"/>
                </a:tc>
                <a:tc>
                  <a:txBody>
                    <a:bodyPr/>
                    <a:lstStyle/>
                    <a:p>
                      <a:pPr algn="ctr"/>
                      <a:r>
                        <a:rPr lang="en-US" sz="2400"/>
                        <a:t>August 17, 2023</a:t>
                      </a:r>
                    </a:p>
                  </a:txBody>
                  <a:tcPr anchor="ctr"/>
                </a:tc>
                <a:extLst>
                  <a:ext uri="{0D108BD9-81ED-4DB2-BD59-A6C34878D82A}">
                    <a16:rowId xmlns:a16="http://schemas.microsoft.com/office/drawing/2014/main" val="667482671"/>
                  </a:ext>
                </a:extLst>
              </a:tr>
              <a:tr h="717119">
                <a:tc>
                  <a:txBody>
                    <a:bodyPr/>
                    <a:lstStyle/>
                    <a:p>
                      <a:pPr algn="l"/>
                      <a:r>
                        <a:rPr lang="en-US" sz="2400"/>
                        <a:t>Application</a:t>
                      </a:r>
                      <a:r>
                        <a:rPr lang="en-US" sz="2400" baseline="0"/>
                        <a:t> Deadline</a:t>
                      </a:r>
                      <a:endParaRPr lang="en-US" sz="2400"/>
                    </a:p>
                  </a:txBody>
                  <a:tcPr anchor="ctr"/>
                </a:tc>
                <a:tc>
                  <a:txBody>
                    <a:bodyPr/>
                    <a:lstStyle/>
                    <a:p>
                      <a:pPr algn="ctr"/>
                      <a:r>
                        <a:rPr lang="en-US" sz="2400" baseline="0">
                          <a:solidFill>
                            <a:schemeClr val="tx1"/>
                          </a:solidFill>
                        </a:rPr>
                        <a:t>September 14</a:t>
                      </a:r>
                      <a:r>
                        <a:rPr lang="en-US" sz="2400">
                          <a:solidFill>
                            <a:schemeClr val="tx1"/>
                          </a:solidFill>
                        </a:rPr>
                        <a:t>, 2023</a:t>
                      </a:r>
                    </a:p>
                  </a:txBody>
                  <a:tcPr anchor="ctr"/>
                </a:tc>
                <a:extLst>
                  <a:ext uri="{0D108BD9-81ED-4DB2-BD59-A6C34878D82A}">
                    <a16:rowId xmlns:a16="http://schemas.microsoft.com/office/drawing/2014/main" val="4014707374"/>
                  </a:ext>
                </a:extLst>
              </a:tr>
              <a:tr h="717119">
                <a:tc>
                  <a:txBody>
                    <a:bodyPr/>
                    <a:lstStyle/>
                    <a:p>
                      <a:pPr algn="l"/>
                      <a:r>
                        <a:rPr lang="en-US" sz="2400"/>
                        <a:t>Anticipated Notice</a:t>
                      </a:r>
                      <a:r>
                        <a:rPr lang="en-US" sz="2400" baseline="0"/>
                        <a:t> of Recommendation (NOR)</a:t>
                      </a:r>
                      <a:endParaRPr lang="en-US" sz="2400"/>
                    </a:p>
                  </a:txBody>
                  <a:tcPr anchor="ctr"/>
                </a:tc>
                <a:tc>
                  <a:txBody>
                    <a:bodyPr/>
                    <a:lstStyle/>
                    <a:p>
                      <a:pPr algn="ctr"/>
                      <a:r>
                        <a:rPr lang="en-US" sz="2400"/>
                        <a:t>January 17, 2024 </a:t>
                      </a:r>
                    </a:p>
                  </a:txBody>
                  <a:tcPr anchor="ctr"/>
                </a:tc>
                <a:extLst>
                  <a:ext uri="{0D108BD9-81ED-4DB2-BD59-A6C34878D82A}">
                    <a16:rowId xmlns:a16="http://schemas.microsoft.com/office/drawing/2014/main" val="1208797022"/>
                  </a:ext>
                </a:extLst>
              </a:tr>
              <a:tr h="717119">
                <a:tc>
                  <a:txBody>
                    <a:bodyPr/>
                    <a:lstStyle/>
                    <a:p>
                      <a:pPr algn="l"/>
                      <a:r>
                        <a:rPr lang="en-US" sz="2400"/>
                        <a:t>Anticipated</a:t>
                      </a:r>
                      <a:r>
                        <a:rPr lang="en-US" sz="2400" baseline="0"/>
                        <a:t> Notice of Decision (NOD)</a:t>
                      </a:r>
                      <a:endParaRPr lang="en-US" sz="2400"/>
                    </a:p>
                  </a:txBody>
                  <a:tcPr anchor="ctr"/>
                </a:tc>
                <a:tc>
                  <a:txBody>
                    <a:bodyPr/>
                    <a:lstStyle/>
                    <a:p>
                      <a:pPr algn="ctr"/>
                      <a:r>
                        <a:rPr lang="en-US" sz="2400"/>
                        <a:t>January 31, 2024 </a:t>
                      </a:r>
                    </a:p>
                  </a:txBody>
                  <a:tcPr anchor="ctr"/>
                </a:tc>
                <a:extLst>
                  <a:ext uri="{0D108BD9-81ED-4DB2-BD59-A6C34878D82A}">
                    <a16:rowId xmlns:a16="http://schemas.microsoft.com/office/drawing/2014/main" val="2798905786"/>
                  </a:ext>
                </a:extLst>
              </a:tr>
              <a:tr h="717119">
                <a:tc>
                  <a:txBody>
                    <a:bodyPr/>
                    <a:lstStyle/>
                    <a:p>
                      <a:pPr algn="l"/>
                      <a:r>
                        <a:rPr lang="en-US" sz="2400"/>
                        <a:t>Funding</a:t>
                      </a:r>
                      <a:r>
                        <a:rPr lang="en-US" sz="2400" baseline="0"/>
                        <a:t> Start Date</a:t>
                      </a:r>
                      <a:endParaRPr lang="en-US" sz="2400"/>
                    </a:p>
                  </a:txBody>
                  <a:tcPr anchor="ctr"/>
                </a:tc>
                <a:tc>
                  <a:txBody>
                    <a:bodyPr/>
                    <a:lstStyle/>
                    <a:p>
                      <a:pPr algn="ctr"/>
                      <a:r>
                        <a:rPr lang="en-US" sz="2400" dirty="0"/>
                        <a:t>April 1, 2024</a:t>
                      </a:r>
                    </a:p>
                  </a:txBody>
                  <a:tcPr anchor="ctr"/>
                </a:tc>
                <a:extLst>
                  <a:ext uri="{0D108BD9-81ED-4DB2-BD59-A6C34878D82A}">
                    <a16:rowId xmlns:a16="http://schemas.microsoft.com/office/drawing/2014/main" val="2584895413"/>
                  </a:ext>
                </a:extLst>
              </a:tr>
            </a:tbl>
          </a:graphicData>
        </a:graphic>
      </p:graphicFrame>
    </p:spTree>
    <p:extLst>
      <p:ext uri="{BB962C8B-B14F-4D97-AF65-F5344CB8AC3E}">
        <p14:creationId xmlns:p14="http://schemas.microsoft.com/office/powerpoint/2010/main" val="419342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p:txBody>
          <a:bodyPr/>
          <a:lstStyle/>
          <a:p>
            <a:r>
              <a:rPr lang="en-US" dirty="0"/>
              <a:t>UPDATE: Formatting Guidelines</a:t>
            </a:r>
          </a:p>
        </p:txBody>
      </p:sp>
      <p:sp>
        <p:nvSpPr>
          <p:cNvPr id="2" name="Text Placeholder 2">
            <a:extLst>
              <a:ext uri="{FF2B5EF4-FFF2-40B4-BE49-F238E27FC236}">
                <a16:creationId xmlns:a16="http://schemas.microsoft.com/office/drawing/2014/main" id="{A1F2DD6D-355B-912C-1E34-5802602ACD44}"/>
              </a:ext>
            </a:extLst>
          </p:cNvPr>
          <p:cNvSpPr txBox="1">
            <a:spLocks/>
          </p:cNvSpPr>
          <p:nvPr/>
        </p:nvSpPr>
        <p:spPr bwMode="auto">
          <a:xfrm>
            <a:off x="394447" y="1005552"/>
            <a:ext cx="11403106" cy="4988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spcAft>
                <a:spcPts val="600"/>
              </a:spcAft>
              <a:buNone/>
            </a:pPr>
            <a:r>
              <a:rPr lang="en-US" sz="2000" dirty="0">
                <a:cs typeface="Arial"/>
              </a:rPr>
              <a:t>T</a:t>
            </a:r>
            <a:r>
              <a:rPr lang="en-US" sz="2000" dirty="0">
                <a:latin typeface="Arial"/>
                <a:cs typeface="Arial"/>
              </a:rPr>
              <a:t>hese guidelines apply to </a:t>
            </a:r>
            <a:r>
              <a:rPr lang="en-US" sz="2000" u="sng" dirty="0">
                <a:latin typeface="Arial"/>
                <a:cs typeface="Arial"/>
              </a:rPr>
              <a:t>all</a:t>
            </a:r>
            <a:r>
              <a:rPr lang="en-US" sz="2000" dirty="0">
                <a:latin typeface="Arial"/>
                <a:cs typeface="Arial"/>
              </a:rPr>
              <a:t> attachments (including the research proposal) and </a:t>
            </a:r>
            <a:r>
              <a:rPr lang="en-US" sz="2000" b="1" dirty="0">
                <a:latin typeface="Arial"/>
                <a:cs typeface="Arial"/>
              </a:rPr>
              <a:t>must</a:t>
            </a:r>
            <a:r>
              <a:rPr lang="en-US" sz="2000" dirty="0">
                <a:latin typeface="Arial"/>
                <a:cs typeface="Arial"/>
              </a:rPr>
              <a:t> be followed to ensure readability and fairness:</a:t>
            </a:r>
          </a:p>
          <a:p>
            <a:pPr marL="457200" lvl="1" algn="just">
              <a:spcBef>
                <a:spcPts val="400"/>
              </a:spcBef>
              <a:spcAft>
                <a:spcPts val="0"/>
              </a:spcAft>
              <a:buFont typeface="Wingdings" panose="05000000000000000000" pitchFamily="2" charset="2"/>
              <a:buChar char="§"/>
            </a:pPr>
            <a:r>
              <a:rPr lang="en-US" b="1" dirty="0">
                <a:latin typeface="Arial"/>
                <a:cs typeface="Arial"/>
              </a:rPr>
              <a:t>Font</a:t>
            </a:r>
            <a:r>
              <a:rPr lang="en-US" dirty="0">
                <a:latin typeface="Arial"/>
                <a:cs typeface="Arial"/>
              </a:rPr>
              <a:t>: </a:t>
            </a:r>
            <a:endParaRPr lang="en-US" dirty="0">
              <a:latin typeface="Arial"/>
            </a:endParaRPr>
          </a:p>
          <a:p>
            <a:pPr marL="914400" lvl="2" indent="-285750" algn="just">
              <a:spcBef>
                <a:spcPts val="600"/>
              </a:spcBef>
              <a:spcAft>
                <a:spcPts val="600"/>
              </a:spcAft>
              <a:buFont typeface="Wingdings" panose="05000000000000000000" pitchFamily="2" charset="2"/>
              <a:buChar char="Ø"/>
            </a:pPr>
            <a:r>
              <a:rPr lang="en-US" b="1" dirty="0">
                <a:solidFill>
                  <a:srgbClr val="FF0000"/>
                </a:solidFill>
                <a:latin typeface="Arial"/>
                <a:cs typeface="Arial"/>
              </a:rPr>
              <a:t>NEW: Times New Roman</a:t>
            </a:r>
          </a:p>
          <a:p>
            <a:pPr marL="914400" lvl="2" indent="-285750" algn="just">
              <a:spcBef>
                <a:spcPts val="600"/>
              </a:spcBef>
              <a:spcAft>
                <a:spcPts val="600"/>
              </a:spcAft>
              <a:buFont typeface="Wingdings" panose="05000000000000000000" pitchFamily="2" charset="2"/>
              <a:buChar char="Ø"/>
            </a:pPr>
            <a:r>
              <a:rPr lang="en-US" dirty="0">
                <a:latin typeface="Arial"/>
                <a:cs typeface="Arial"/>
              </a:rPr>
              <a:t>12 point or larger </a:t>
            </a:r>
          </a:p>
          <a:p>
            <a:pPr marL="914400" lvl="2" indent="-285750" algn="just">
              <a:spcBef>
                <a:spcPts val="600"/>
              </a:spcBef>
              <a:spcAft>
                <a:spcPts val="600"/>
              </a:spcAft>
              <a:buFont typeface="Wingdings" panose="05000000000000000000" pitchFamily="2" charset="2"/>
              <a:buChar char="Ø"/>
            </a:pPr>
            <a:r>
              <a:rPr lang="en-US" dirty="0">
                <a:latin typeface="Arial"/>
                <a:cs typeface="Arial"/>
              </a:rPr>
              <a:t>black </a:t>
            </a:r>
            <a:r>
              <a:rPr lang="en-US" dirty="0" err="1">
                <a:latin typeface="Arial"/>
                <a:cs typeface="Arial"/>
              </a:rPr>
              <a:t>colour</a:t>
            </a:r>
            <a:r>
              <a:rPr lang="en-US" dirty="0">
                <a:latin typeface="Arial"/>
                <a:cs typeface="Arial"/>
              </a:rPr>
              <a:t> type</a:t>
            </a:r>
          </a:p>
          <a:p>
            <a:pPr marL="914400" lvl="2" indent="-285750" algn="just">
              <a:spcBef>
                <a:spcPts val="600"/>
              </a:spcBef>
              <a:spcAft>
                <a:spcPts val="600"/>
              </a:spcAft>
              <a:buFont typeface="Wingdings" panose="05000000000000000000" pitchFamily="2" charset="2"/>
              <a:buChar char="Ø"/>
            </a:pPr>
            <a:r>
              <a:rPr lang="en-US" dirty="0">
                <a:latin typeface="Arial"/>
                <a:cs typeface="Arial"/>
              </a:rPr>
              <a:t>Do not use condensed fonts. Smaller text in tables, charts, figures, and graphs is acceptable, as long as it is legible when the page is viewed at 100%. </a:t>
            </a:r>
            <a:endParaRPr lang="en-US" dirty="0">
              <a:latin typeface="Arial"/>
            </a:endParaRPr>
          </a:p>
          <a:p>
            <a:pPr marL="914400" lvl="2" indent="-285750" algn="just">
              <a:spcBef>
                <a:spcPts val="600"/>
              </a:spcBef>
              <a:spcAft>
                <a:spcPts val="600"/>
              </a:spcAft>
              <a:buFont typeface="Wingdings" panose="05000000000000000000" pitchFamily="2" charset="2"/>
              <a:buChar char="Ø"/>
            </a:pPr>
            <a:r>
              <a:rPr lang="en-US" dirty="0">
                <a:latin typeface="Arial"/>
                <a:cs typeface="Arial"/>
              </a:rPr>
              <a:t>Use normal/standard character spacing. Do not use condensed character spacing.</a:t>
            </a:r>
          </a:p>
          <a:p>
            <a:pPr marL="457200" lvl="1" algn="just">
              <a:spcBef>
                <a:spcPts val="400"/>
              </a:spcBef>
              <a:spcAft>
                <a:spcPts val="600"/>
              </a:spcAft>
              <a:buFont typeface="Wingdings" panose="05000000000000000000" pitchFamily="2" charset="2"/>
              <a:buChar char="§"/>
            </a:pPr>
            <a:r>
              <a:rPr lang="en-US" b="1" dirty="0">
                <a:latin typeface="Arial"/>
                <a:cs typeface="Arial"/>
              </a:rPr>
              <a:t>Line spacing</a:t>
            </a:r>
            <a:r>
              <a:rPr lang="en-US" dirty="0">
                <a:latin typeface="Arial"/>
                <a:cs typeface="Arial"/>
              </a:rPr>
              <a:t>: A minimum of single line spacing is required; </a:t>
            </a:r>
            <a:r>
              <a:rPr lang="en-US" b="1" dirty="0">
                <a:latin typeface="Arial"/>
                <a:cs typeface="Arial"/>
              </a:rPr>
              <a:t>do not use narrow line spacing</a:t>
            </a:r>
            <a:endParaRPr lang="en-US" dirty="0">
              <a:latin typeface="Arial"/>
              <a:cs typeface="Arial"/>
            </a:endParaRPr>
          </a:p>
          <a:p>
            <a:pPr marL="457200" lvl="1" algn="just">
              <a:spcBef>
                <a:spcPts val="400"/>
              </a:spcBef>
              <a:spcAft>
                <a:spcPts val="600"/>
              </a:spcAft>
              <a:buFont typeface="Wingdings" panose="05000000000000000000" pitchFamily="2" charset="2"/>
              <a:buChar char="§"/>
            </a:pPr>
            <a:r>
              <a:rPr lang="en-US" b="1" dirty="0">
                <a:latin typeface="Arial"/>
                <a:cs typeface="Arial"/>
              </a:rPr>
              <a:t>Margins</a:t>
            </a:r>
            <a:r>
              <a:rPr lang="en-US" dirty="0">
                <a:latin typeface="Arial"/>
                <a:cs typeface="Arial"/>
              </a:rPr>
              <a:t>: Not to be less than 2 cm (3/4 inch) on all sides</a:t>
            </a:r>
          </a:p>
          <a:p>
            <a:pPr marL="457200" lvl="1" algn="just">
              <a:spcBef>
                <a:spcPts val="400"/>
              </a:spcBef>
              <a:spcAft>
                <a:spcPts val="600"/>
              </a:spcAft>
              <a:buFont typeface="Wingdings" panose="05000000000000000000" pitchFamily="2" charset="2"/>
              <a:buChar char="§"/>
            </a:pPr>
            <a:r>
              <a:rPr lang="en-US" b="1" dirty="0">
                <a:latin typeface="Arial"/>
                <a:cs typeface="Arial"/>
              </a:rPr>
              <a:t>Page size: </a:t>
            </a:r>
            <a:r>
              <a:rPr lang="en-US" dirty="0">
                <a:latin typeface="Arial"/>
                <a:cs typeface="Arial"/>
              </a:rPr>
              <a:t>Use only 8.5" X 11" (21.25 X 27.5 cm) letter size</a:t>
            </a:r>
            <a:endParaRPr lang="en-US" sz="2000" dirty="0">
              <a:solidFill>
                <a:srgbClr val="FF0000"/>
              </a:solidFill>
              <a:latin typeface="Arial"/>
            </a:endParaRPr>
          </a:p>
        </p:txBody>
      </p:sp>
      <p:sp>
        <p:nvSpPr>
          <p:cNvPr id="4" name="Rectangle 3">
            <a:extLst>
              <a:ext uri="{FF2B5EF4-FFF2-40B4-BE49-F238E27FC236}">
                <a16:creationId xmlns:a16="http://schemas.microsoft.com/office/drawing/2014/main" id="{0CA44599-338F-F7CA-FA2A-7F969BB567A9}"/>
              </a:ext>
            </a:extLst>
          </p:cNvPr>
          <p:cNvSpPr/>
          <p:nvPr/>
        </p:nvSpPr>
        <p:spPr>
          <a:xfrm>
            <a:off x="0" y="5993920"/>
            <a:ext cx="12192000" cy="864080"/>
          </a:xfrm>
          <a:prstGeom prst="rect">
            <a:avLst/>
          </a:prstGeom>
          <a:solidFill>
            <a:srgbClr val="FFD9D9"/>
          </a:solidFill>
          <a:ln>
            <a:solidFill>
              <a:srgbClr val="F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2000" b="1" i="0" dirty="0">
                <a:solidFill>
                  <a:srgbClr val="333333"/>
                </a:solidFill>
                <a:effectLst/>
                <a:latin typeface="Helvetica Neue"/>
              </a:rPr>
              <a:t>CIHR reserves the right to withdraw your application if it does not meet these requirements</a:t>
            </a:r>
            <a:endParaRPr lang="en-US" sz="2000" b="1" dirty="0">
              <a:solidFill>
                <a:schemeClr val="tx1"/>
              </a:solidFill>
            </a:endParaRPr>
          </a:p>
        </p:txBody>
      </p:sp>
    </p:spTree>
    <p:extLst>
      <p:ext uri="{BB962C8B-B14F-4D97-AF65-F5344CB8AC3E}">
        <p14:creationId xmlns:p14="http://schemas.microsoft.com/office/powerpoint/2010/main" val="14161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a:xfrm>
            <a:off x="609600" y="274638"/>
            <a:ext cx="10972800" cy="954107"/>
          </a:xfrm>
        </p:spPr>
        <p:txBody>
          <a:bodyPr/>
          <a:lstStyle/>
          <a:p>
            <a:r>
              <a:rPr lang="en-US" dirty="0"/>
              <a:t>UPDATE: San Francisco Declaration on Research Assessment (DORA)</a:t>
            </a:r>
          </a:p>
        </p:txBody>
      </p:sp>
      <p:sp>
        <p:nvSpPr>
          <p:cNvPr id="2" name="TextBox 1">
            <a:extLst>
              <a:ext uri="{FF2B5EF4-FFF2-40B4-BE49-F238E27FC236}">
                <a16:creationId xmlns:a16="http://schemas.microsoft.com/office/drawing/2014/main" id="{689E7935-AD24-C17B-A853-F432197AB244}"/>
              </a:ext>
            </a:extLst>
          </p:cNvPr>
          <p:cNvSpPr txBox="1"/>
          <p:nvPr/>
        </p:nvSpPr>
        <p:spPr>
          <a:xfrm>
            <a:off x="212912" y="1481134"/>
            <a:ext cx="11766176" cy="4862870"/>
          </a:xfrm>
          <a:prstGeom prst="rect">
            <a:avLst/>
          </a:prstGeom>
          <a:noFill/>
        </p:spPr>
        <p:txBody>
          <a:bodyPr wrap="square" lIns="91440" tIns="45720" rIns="91440" bIns="45720" anchor="t">
            <a:spAutoFit/>
          </a:bodyPr>
          <a:lstStyle/>
          <a:p>
            <a:pPr algn="l">
              <a:spcBef>
                <a:spcPts val="600"/>
              </a:spcBef>
              <a:spcAft>
                <a:spcPts val="600"/>
              </a:spcAft>
            </a:pPr>
            <a:r>
              <a:rPr lang="en-US" sz="2000" b="1" dirty="0">
                <a:solidFill>
                  <a:srgbClr val="333333"/>
                </a:solidFill>
                <a:effectLst/>
                <a:latin typeface="Arial" panose="020B0604020202020204" pitchFamily="34" charset="0"/>
                <a:ea typeface="Times New Roman" panose="02020603050405020304" pitchFamily="18" charset="0"/>
              </a:rPr>
              <a:t>Applicants</a:t>
            </a:r>
            <a:r>
              <a:rPr lang="en-US" sz="2000" dirty="0">
                <a:solidFill>
                  <a:srgbClr val="333333"/>
                </a:solidFill>
                <a:effectLst/>
                <a:latin typeface="Arial" panose="020B0604020202020204" pitchFamily="34" charset="0"/>
                <a:ea typeface="Times New Roman" panose="02020603050405020304" pitchFamily="18" charset="0"/>
              </a:rPr>
              <a:t> are encouraged to:</a:t>
            </a:r>
          </a:p>
          <a:p>
            <a:pPr marL="285750" indent="-285750" algn="just">
              <a:spcBef>
                <a:spcPts val="600"/>
              </a:spcBef>
              <a:spcAft>
                <a:spcPts val="0"/>
              </a:spcAft>
              <a:buFont typeface="Arial" panose="020B0604020202020204" pitchFamily="34" charset="0"/>
              <a:buChar char="•"/>
            </a:pPr>
            <a:r>
              <a:rPr lang="en-US" sz="2000" dirty="0">
                <a:solidFill>
                  <a:srgbClr val="333333"/>
                </a:solidFill>
                <a:effectLst/>
                <a:latin typeface="Arial" panose="020B0604020202020204" pitchFamily="34" charset="0"/>
                <a:ea typeface="Times New Roman" panose="02020603050405020304" pitchFamily="18" charset="0"/>
              </a:rPr>
              <a:t>think broadly when choosing contributions and impacts to highlight;</a:t>
            </a:r>
          </a:p>
          <a:p>
            <a:pPr marL="285750" indent="-285750" algn="just">
              <a:spcBef>
                <a:spcPts val="600"/>
              </a:spcBef>
              <a:spcAft>
                <a:spcPts val="0"/>
              </a:spcAft>
              <a:buFont typeface="Arial" panose="020B0604020202020204" pitchFamily="34" charset="0"/>
              <a:buChar char="•"/>
            </a:pPr>
            <a:r>
              <a:rPr lang="en-US" sz="2000" dirty="0">
                <a:solidFill>
                  <a:srgbClr val="333333"/>
                </a:solidFill>
                <a:effectLst/>
                <a:latin typeface="Arial" panose="020B0604020202020204" pitchFamily="34" charset="0"/>
                <a:ea typeface="Times New Roman" panose="02020603050405020304" pitchFamily="18" charset="0"/>
              </a:rPr>
              <a:t>include indicators of quality (e.g., distinctions-based, meaningful and culturally safe health research) and impact (e.g., influence on policy and practice, health and societal outcomes); and</a:t>
            </a:r>
          </a:p>
          <a:p>
            <a:pPr marL="285750" indent="-285750" algn="just">
              <a:spcBef>
                <a:spcPts val="0"/>
              </a:spcBef>
              <a:spcAft>
                <a:spcPts val="0"/>
              </a:spcAft>
              <a:buFont typeface="Arial" panose="020B0604020202020204" pitchFamily="34" charset="0"/>
              <a:buChar char="•"/>
            </a:pPr>
            <a:r>
              <a:rPr lang="en-US" sz="2000" dirty="0">
                <a:solidFill>
                  <a:srgbClr val="333333"/>
                </a:solidFill>
                <a:effectLst/>
                <a:latin typeface="Arial" panose="020B0604020202020204" pitchFamily="34" charset="0"/>
                <a:ea typeface="Times New Roman" panose="02020603050405020304" pitchFamily="18" charset="0"/>
              </a:rPr>
              <a:t>provide context to support peer reviewers in assessing your track record if relevant (e.g., leave history, career stage, area(s) of research, experiential knowledge and lived and living experience, diverse career paths, family responsibilities, pandemic impact, barriers to entry facing individuals from underrepresented, rights-holding and/or equity-deserving groups).</a:t>
            </a:r>
          </a:p>
          <a:p>
            <a:pPr marL="285750" indent="-285750" algn="just">
              <a:spcBef>
                <a:spcPts val="0"/>
              </a:spcBef>
              <a:spcAft>
                <a:spcPts val="0"/>
              </a:spcAft>
              <a:buFont typeface="Arial" panose="020B0604020202020204" pitchFamily="34" charset="0"/>
              <a:buChar char="•"/>
            </a:pPr>
            <a:endParaRPr lang="en-US" sz="2000" dirty="0">
              <a:solidFill>
                <a:srgbClr val="333333"/>
              </a:solidFill>
              <a:latin typeface="Arial" panose="020B0604020202020204" pitchFamily="34" charset="0"/>
              <a:ea typeface="Times New Roman" panose="02020603050405020304" pitchFamily="18" charset="0"/>
            </a:endParaRPr>
          </a:p>
          <a:p>
            <a:pPr algn="just">
              <a:spcBef>
                <a:spcPts val="0"/>
              </a:spcBef>
              <a:spcAft>
                <a:spcPts val="600"/>
              </a:spcAft>
            </a:pPr>
            <a:r>
              <a:rPr lang="en-US" sz="2000" b="1" i="0" dirty="0">
                <a:solidFill>
                  <a:srgbClr val="333333"/>
                </a:solidFill>
                <a:effectLst/>
                <a:latin typeface="Arial" panose="020B0604020202020204" pitchFamily="34" charset="0"/>
              </a:rPr>
              <a:t>Reviewers</a:t>
            </a:r>
            <a:r>
              <a:rPr lang="en-US" sz="2000" b="0" i="0" dirty="0">
                <a:solidFill>
                  <a:srgbClr val="333333"/>
                </a:solidFill>
                <a:effectLst/>
                <a:latin typeface="Arial" panose="020B0604020202020204" pitchFamily="34" charset="0"/>
              </a:rPr>
              <a:t> are asked to:</a:t>
            </a:r>
          </a:p>
          <a:p>
            <a:pPr marL="285750" indent="-285750" algn="just">
              <a:spcBef>
                <a:spcPts val="600"/>
              </a:spcBef>
              <a:spcAft>
                <a:spcPts val="0"/>
              </a:spcAft>
              <a:buFont typeface="Arial" panose="020B0604020202020204" pitchFamily="34" charset="0"/>
              <a:buChar char="•"/>
            </a:pPr>
            <a:r>
              <a:rPr lang="en-US" sz="2000" b="0" i="0" dirty="0">
                <a:solidFill>
                  <a:srgbClr val="333333"/>
                </a:solidFill>
                <a:effectLst/>
                <a:latin typeface="Arial" panose="020B0604020202020204" pitchFamily="34" charset="0"/>
              </a:rPr>
              <a:t>avoid using metrics (e.g., number of publications and citations; size/number of research grants) in isolation; and</a:t>
            </a:r>
            <a:r>
              <a:rPr lang="en-US" sz="2000" dirty="0">
                <a:solidFill>
                  <a:srgbClr val="333333"/>
                </a:solidFill>
                <a:latin typeface="Arial" panose="020B0604020202020204" pitchFamily="34" charset="0"/>
              </a:rPr>
              <a:t> </a:t>
            </a:r>
            <a:endParaRPr lang="en-US" sz="2000" b="0" i="0" dirty="0">
              <a:solidFill>
                <a:srgbClr val="333333"/>
              </a:solidFill>
              <a:effectLst/>
              <a:latin typeface="Arial" panose="020B0604020202020204" pitchFamily="34" charset="0"/>
            </a:endParaRPr>
          </a:p>
          <a:p>
            <a:pPr marL="285750" indent="-285750" algn="just">
              <a:spcBef>
                <a:spcPts val="600"/>
              </a:spcBef>
              <a:spcAft>
                <a:spcPts val="0"/>
              </a:spcAft>
              <a:buFont typeface="Arial" panose="020B0604020202020204" pitchFamily="34" charset="0"/>
              <a:buChar char="•"/>
            </a:pPr>
            <a:r>
              <a:rPr lang="en-US" sz="2000" b="0" i="0" dirty="0">
                <a:solidFill>
                  <a:srgbClr val="333333"/>
                </a:solidFill>
                <a:effectLst/>
                <a:latin typeface="Arial" panose="020B0604020202020204" pitchFamily="34" charset="0"/>
              </a:rPr>
              <a:t>avoid using journal-based metrics (e.g., Journal Impact Factors) as surrogate measures of quality and impact.</a:t>
            </a:r>
          </a:p>
        </p:txBody>
      </p:sp>
    </p:spTree>
    <p:extLst>
      <p:ext uri="{BB962C8B-B14F-4D97-AF65-F5344CB8AC3E}">
        <p14:creationId xmlns:p14="http://schemas.microsoft.com/office/powerpoint/2010/main" val="235831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p:txBody>
          <a:bodyPr/>
          <a:lstStyle/>
          <a:p>
            <a:r>
              <a:rPr lang="en-US" dirty="0"/>
              <a:t>UPDATE: Manage Access task (optional)</a:t>
            </a:r>
          </a:p>
        </p:txBody>
      </p:sp>
      <p:sp>
        <p:nvSpPr>
          <p:cNvPr id="2" name="TextBox 1">
            <a:extLst>
              <a:ext uri="{FF2B5EF4-FFF2-40B4-BE49-F238E27FC236}">
                <a16:creationId xmlns:a16="http://schemas.microsoft.com/office/drawing/2014/main" id="{23D64BA0-E867-4D2E-8848-316B6F303405}"/>
              </a:ext>
            </a:extLst>
          </p:cNvPr>
          <p:cNvSpPr txBox="1"/>
          <p:nvPr/>
        </p:nvSpPr>
        <p:spPr>
          <a:xfrm>
            <a:off x="529166" y="1382181"/>
            <a:ext cx="10972801" cy="4785926"/>
          </a:xfrm>
          <a:prstGeom prst="rect">
            <a:avLst/>
          </a:prstGeom>
          <a:noFill/>
        </p:spPr>
        <p:txBody>
          <a:bodyPr wrap="square" lIns="91440" tIns="45720" rIns="91440" bIns="45720" anchor="t">
            <a:spAutoFit/>
          </a:bodyPr>
          <a:lstStyle/>
          <a:p>
            <a:pPr algn="just">
              <a:spcBef>
                <a:spcPts val="600"/>
              </a:spcBef>
              <a:spcAft>
                <a:spcPts val="0"/>
              </a:spcAft>
            </a:pPr>
            <a:r>
              <a:rPr lang="en-US" sz="2000" dirty="0">
                <a:solidFill>
                  <a:srgbClr val="333333"/>
                </a:solidFill>
                <a:latin typeface="Arial"/>
                <a:cs typeface="Times New Roman"/>
              </a:rPr>
              <a:t>This new optional task allows a Nominated Principal Applicant (NPA) to delegate access to their application to a maximum of five [5] individuals.</a:t>
            </a:r>
          </a:p>
          <a:p>
            <a:pPr algn="just">
              <a:spcBef>
                <a:spcPts val="600"/>
              </a:spcBef>
              <a:spcAft>
                <a:spcPts val="0"/>
              </a:spcAft>
            </a:pPr>
            <a:endParaRPr lang="en-US" sz="2000" dirty="0">
              <a:solidFill>
                <a:srgbClr val="333333"/>
              </a:solidFill>
              <a:latin typeface="Arial"/>
              <a:cs typeface="Times New Roman"/>
            </a:endParaRPr>
          </a:p>
          <a:p>
            <a:pPr algn="just">
              <a:spcBef>
                <a:spcPts val="600"/>
              </a:spcBef>
              <a:spcAft>
                <a:spcPts val="1200"/>
              </a:spcAft>
            </a:pPr>
            <a:r>
              <a:rPr lang="en-US" sz="2000" dirty="0">
                <a:solidFill>
                  <a:srgbClr val="333333"/>
                </a:solidFill>
                <a:latin typeface="Arial"/>
                <a:cs typeface="Arial"/>
              </a:rPr>
              <a:t>Individuals with delegated access:</a:t>
            </a:r>
            <a:endParaRPr lang="en-US" sz="2000" dirty="0"/>
          </a:p>
          <a:p>
            <a:pPr lvl="1" algn="just">
              <a:spcBef>
                <a:spcPts val="600"/>
              </a:spcBef>
              <a:spcAft>
                <a:spcPts val="600"/>
              </a:spcAft>
            </a:pPr>
            <a:r>
              <a:rPr lang="en-US" sz="2000" dirty="0">
                <a:solidFill>
                  <a:srgbClr val="333333"/>
                </a:solidFill>
                <a:latin typeface="Arial"/>
                <a:cs typeface="Arial"/>
              </a:rPr>
              <a:t>Can support the completion of </a:t>
            </a:r>
            <a:r>
              <a:rPr lang="en-US" sz="2000" dirty="0" err="1">
                <a:solidFill>
                  <a:srgbClr val="333333"/>
                </a:solidFill>
                <a:latin typeface="Arial"/>
                <a:cs typeface="Arial"/>
              </a:rPr>
              <a:t>eSubmission</a:t>
            </a:r>
            <a:r>
              <a:rPr lang="en-US" sz="2000" dirty="0">
                <a:solidFill>
                  <a:srgbClr val="333333"/>
                </a:solidFill>
                <a:latin typeface="Arial"/>
                <a:cs typeface="Arial"/>
              </a:rPr>
              <a:t> tasks in collaboration with others</a:t>
            </a:r>
            <a:endParaRPr lang="en-US" sz="2000" dirty="0"/>
          </a:p>
          <a:p>
            <a:pPr lvl="1" algn="just">
              <a:spcBef>
                <a:spcPts val="600"/>
              </a:spcBef>
              <a:spcAft>
                <a:spcPts val="600"/>
              </a:spcAft>
            </a:pPr>
            <a:r>
              <a:rPr lang="en-US" sz="2000" dirty="0">
                <a:solidFill>
                  <a:srgbClr val="333333"/>
                </a:solidFill>
                <a:latin typeface="Arial"/>
                <a:cs typeface="Arial"/>
              </a:rPr>
              <a:t>Require their own </a:t>
            </a:r>
            <a:r>
              <a:rPr lang="en-US" sz="2000" dirty="0" err="1">
                <a:solidFill>
                  <a:srgbClr val="333333"/>
                </a:solidFill>
                <a:latin typeface="Arial"/>
                <a:cs typeface="Arial"/>
              </a:rPr>
              <a:t>ResearchNet</a:t>
            </a:r>
            <a:r>
              <a:rPr lang="en-US" sz="2000" dirty="0">
                <a:solidFill>
                  <a:srgbClr val="333333"/>
                </a:solidFill>
                <a:latin typeface="Arial"/>
                <a:cs typeface="Arial"/>
              </a:rPr>
              <a:t> account</a:t>
            </a:r>
            <a:endParaRPr lang="en-US" sz="2000" dirty="0"/>
          </a:p>
          <a:p>
            <a:pPr lvl="1" algn="just">
              <a:spcBef>
                <a:spcPts val="600"/>
              </a:spcBef>
              <a:spcAft>
                <a:spcPts val="600"/>
              </a:spcAft>
            </a:pPr>
            <a:r>
              <a:rPr lang="en-US" sz="2000" dirty="0">
                <a:solidFill>
                  <a:srgbClr val="333333"/>
                </a:solidFill>
                <a:latin typeface="Arial"/>
                <a:cs typeface="Arial"/>
              </a:rPr>
              <a:t>Do not require a CIHR PIN</a:t>
            </a:r>
          </a:p>
          <a:p>
            <a:pPr lvl="1" algn="just">
              <a:spcBef>
                <a:spcPts val="600"/>
              </a:spcBef>
              <a:spcAft>
                <a:spcPts val="600"/>
              </a:spcAft>
            </a:pPr>
            <a:endParaRPr lang="en-US" sz="2000" dirty="0"/>
          </a:p>
          <a:p>
            <a:pPr lvl="1" algn="just">
              <a:spcBef>
                <a:spcPts val="600"/>
              </a:spcBef>
              <a:spcAft>
                <a:spcPts val="600"/>
              </a:spcAft>
            </a:pPr>
            <a:r>
              <a:rPr lang="en-US" sz="2000" dirty="0">
                <a:solidFill>
                  <a:srgbClr val="333333"/>
                </a:solidFill>
                <a:latin typeface="Arial"/>
                <a:cs typeface="Arial"/>
              </a:rPr>
              <a:t>Cannot access or view any participant Self-Identification Questionnaire Information</a:t>
            </a:r>
            <a:endParaRPr lang="en-US" sz="2000" dirty="0"/>
          </a:p>
          <a:p>
            <a:pPr lvl="1" algn="just">
              <a:spcBef>
                <a:spcPts val="600"/>
              </a:spcBef>
              <a:spcAft>
                <a:spcPts val="600"/>
              </a:spcAft>
            </a:pPr>
            <a:r>
              <a:rPr lang="en-US" sz="2000" dirty="0">
                <a:solidFill>
                  <a:srgbClr val="333333"/>
                </a:solidFill>
                <a:latin typeface="Arial"/>
                <a:cs typeface="Arial"/>
              </a:rPr>
              <a:t>Cannot access NPA Current/Completed or Inactive activities in which they are not delegated</a:t>
            </a:r>
            <a:endParaRPr lang="en-US" sz="2000" dirty="0"/>
          </a:p>
          <a:p>
            <a:pPr lvl="1" algn="just">
              <a:spcBef>
                <a:spcPts val="600"/>
              </a:spcBef>
              <a:spcAft>
                <a:spcPts val="600"/>
              </a:spcAft>
            </a:pPr>
            <a:r>
              <a:rPr lang="en-US" sz="2000" dirty="0">
                <a:solidFill>
                  <a:srgbClr val="333333"/>
                </a:solidFill>
                <a:latin typeface="Arial"/>
                <a:cs typeface="Arial"/>
              </a:rPr>
              <a:t>Cannot submit the application</a:t>
            </a:r>
            <a:endParaRPr lang="en-US" sz="2000" dirty="0"/>
          </a:p>
        </p:txBody>
      </p:sp>
      <p:pic>
        <p:nvPicPr>
          <p:cNvPr id="4" name="Picture 3" descr="A green check mark in a box&#10;&#10;Description automatically generated">
            <a:extLst>
              <a:ext uri="{FF2B5EF4-FFF2-40B4-BE49-F238E27FC236}">
                <a16:creationId xmlns:a16="http://schemas.microsoft.com/office/drawing/2014/main" id="{CEAE1AFC-880A-6FCC-5265-2804D7715772}"/>
              </a:ext>
            </a:extLst>
          </p:cNvPr>
          <p:cNvPicPr>
            <a:picLocks noChangeAspect="1"/>
          </p:cNvPicPr>
          <p:nvPr/>
        </p:nvPicPr>
        <p:blipFill>
          <a:blip r:embed="rId3"/>
          <a:stretch>
            <a:fillRect/>
          </a:stretch>
        </p:blipFill>
        <p:spPr>
          <a:xfrm>
            <a:off x="696382" y="3083034"/>
            <a:ext cx="314326" cy="237068"/>
          </a:xfrm>
          <a:prstGeom prst="rect">
            <a:avLst/>
          </a:prstGeom>
        </p:spPr>
      </p:pic>
      <p:pic>
        <p:nvPicPr>
          <p:cNvPr id="5" name="Picture 4" descr="A green check mark in a box&#10;&#10;Description automatically generated">
            <a:extLst>
              <a:ext uri="{FF2B5EF4-FFF2-40B4-BE49-F238E27FC236}">
                <a16:creationId xmlns:a16="http://schemas.microsoft.com/office/drawing/2014/main" id="{F9CCC5C4-ABDA-CE88-C910-EC530370FB5D}"/>
              </a:ext>
            </a:extLst>
          </p:cNvPr>
          <p:cNvPicPr>
            <a:picLocks noChangeAspect="1"/>
          </p:cNvPicPr>
          <p:nvPr/>
        </p:nvPicPr>
        <p:blipFill>
          <a:blip r:embed="rId3"/>
          <a:stretch>
            <a:fillRect/>
          </a:stretch>
        </p:blipFill>
        <p:spPr>
          <a:xfrm>
            <a:off x="696382" y="3528263"/>
            <a:ext cx="314326" cy="237068"/>
          </a:xfrm>
          <a:prstGeom prst="rect">
            <a:avLst/>
          </a:prstGeom>
        </p:spPr>
      </p:pic>
      <p:pic>
        <p:nvPicPr>
          <p:cNvPr id="6" name="Picture 3" descr="A green check mark in a box&#10;&#10;Description automatically generated">
            <a:extLst>
              <a:ext uri="{FF2B5EF4-FFF2-40B4-BE49-F238E27FC236}">
                <a16:creationId xmlns:a16="http://schemas.microsoft.com/office/drawing/2014/main" id="{0B962DF9-69B8-85EB-FD57-05D7E619B700}"/>
              </a:ext>
            </a:extLst>
          </p:cNvPr>
          <p:cNvPicPr>
            <a:picLocks noChangeAspect="1"/>
          </p:cNvPicPr>
          <p:nvPr/>
        </p:nvPicPr>
        <p:blipFill>
          <a:blip r:embed="rId3"/>
          <a:stretch>
            <a:fillRect/>
          </a:stretch>
        </p:blipFill>
        <p:spPr>
          <a:xfrm>
            <a:off x="697348" y="3986207"/>
            <a:ext cx="314326" cy="237068"/>
          </a:xfrm>
          <a:prstGeom prst="rect">
            <a:avLst/>
          </a:prstGeom>
        </p:spPr>
      </p:pic>
      <p:pic>
        <p:nvPicPr>
          <p:cNvPr id="7" name="Picture 8" descr="A red x and a square with a red x&#10;&#10;Description automatically generated">
            <a:extLst>
              <a:ext uri="{FF2B5EF4-FFF2-40B4-BE49-F238E27FC236}">
                <a16:creationId xmlns:a16="http://schemas.microsoft.com/office/drawing/2014/main" id="{C959F3BE-FB04-0AE3-5393-B5A79515BBCC}"/>
              </a:ext>
            </a:extLst>
          </p:cNvPr>
          <p:cNvPicPr>
            <a:picLocks noChangeAspect="1"/>
          </p:cNvPicPr>
          <p:nvPr/>
        </p:nvPicPr>
        <p:blipFill>
          <a:blip r:embed="rId4"/>
          <a:stretch>
            <a:fillRect/>
          </a:stretch>
        </p:blipFill>
        <p:spPr>
          <a:xfrm>
            <a:off x="704294" y="4889380"/>
            <a:ext cx="320675" cy="251884"/>
          </a:xfrm>
          <a:prstGeom prst="rect">
            <a:avLst/>
          </a:prstGeom>
        </p:spPr>
      </p:pic>
      <p:pic>
        <p:nvPicPr>
          <p:cNvPr id="8" name="Picture 7" descr="A red x and a square with a red x&#10;&#10;Description automatically generated">
            <a:extLst>
              <a:ext uri="{FF2B5EF4-FFF2-40B4-BE49-F238E27FC236}">
                <a16:creationId xmlns:a16="http://schemas.microsoft.com/office/drawing/2014/main" id="{EAA1210A-2239-AC08-4EB7-AB4EC735895B}"/>
              </a:ext>
            </a:extLst>
          </p:cNvPr>
          <p:cNvPicPr>
            <a:picLocks noChangeAspect="1"/>
          </p:cNvPicPr>
          <p:nvPr/>
        </p:nvPicPr>
        <p:blipFill>
          <a:blip r:embed="rId4"/>
          <a:stretch>
            <a:fillRect/>
          </a:stretch>
        </p:blipFill>
        <p:spPr>
          <a:xfrm>
            <a:off x="704294" y="5337988"/>
            <a:ext cx="320675" cy="251884"/>
          </a:xfrm>
          <a:prstGeom prst="rect">
            <a:avLst/>
          </a:prstGeom>
        </p:spPr>
      </p:pic>
      <p:pic>
        <p:nvPicPr>
          <p:cNvPr id="9" name="Picture 8" descr="A red x and a square with a red x&#10;&#10;Description automatically generated">
            <a:extLst>
              <a:ext uri="{FF2B5EF4-FFF2-40B4-BE49-F238E27FC236}">
                <a16:creationId xmlns:a16="http://schemas.microsoft.com/office/drawing/2014/main" id="{0753F613-F5FF-9FA3-B722-A36359F72FA8}"/>
              </a:ext>
            </a:extLst>
          </p:cNvPr>
          <p:cNvPicPr>
            <a:picLocks noChangeAspect="1"/>
          </p:cNvPicPr>
          <p:nvPr/>
        </p:nvPicPr>
        <p:blipFill>
          <a:blip r:embed="rId4"/>
          <a:stretch>
            <a:fillRect/>
          </a:stretch>
        </p:blipFill>
        <p:spPr>
          <a:xfrm>
            <a:off x="690033" y="5820084"/>
            <a:ext cx="320675" cy="251884"/>
          </a:xfrm>
          <a:prstGeom prst="rect">
            <a:avLst/>
          </a:prstGeom>
        </p:spPr>
      </p:pic>
    </p:spTree>
    <p:extLst>
      <p:ext uri="{BB962C8B-B14F-4D97-AF65-F5344CB8AC3E}">
        <p14:creationId xmlns:p14="http://schemas.microsoft.com/office/powerpoint/2010/main" val="305591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p:txBody>
          <a:bodyPr/>
          <a:lstStyle/>
          <a:p>
            <a:r>
              <a:rPr lang="en-US" dirty="0"/>
              <a:t>REMINDER: Completing CVs</a:t>
            </a:r>
          </a:p>
        </p:txBody>
      </p:sp>
      <p:sp>
        <p:nvSpPr>
          <p:cNvPr id="2" name="Content Placeholder 2">
            <a:extLst>
              <a:ext uri="{FF2B5EF4-FFF2-40B4-BE49-F238E27FC236}">
                <a16:creationId xmlns:a16="http://schemas.microsoft.com/office/drawing/2014/main" id="{0C1C3C6C-4AB6-017D-DD75-0495E38F3F52}"/>
              </a:ext>
            </a:extLst>
          </p:cNvPr>
          <p:cNvSpPr txBox="1">
            <a:spLocks/>
          </p:cNvSpPr>
          <p:nvPr/>
        </p:nvSpPr>
        <p:spPr bwMode="auto">
          <a:xfrm>
            <a:off x="609599" y="1284125"/>
            <a:ext cx="10972799" cy="919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900"/>
              </a:spcBef>
              <a:buNone/>
            </a:pPr>
            <a:r>
              <a:rPr lang="en-US" sz="2000" dirty="0"/>
              <a:t>All participants, except for collaborators, are required to submit a CV that is completed via the Canadian Common CV (CCV) interface.</a:t>
            </a:r>
            <a:endParaRPr lang="en-US" sz="2000" b="1" u="sng" dirty="0"/>
          </a:p>
        </p:txBody>
      </p:sp>
      <p:graphicFrame>
        <p:nvGraphicFramePr>
          <p:cNvPr id="4" name="Table 2">
            <a:extLst>
              <a:ext uri="{FF2B5EF4-FFF2-40B4-BE49-F238E27FC236}">
                <a16:creationId xmlns:a16="http://schemas.microsoft.com/office/drawing/2014/main" id="{DA2143CF-9E75-BA7A-D3C7-951BEB71CA2E}"/>
              </a:ext>
            </a:extLst>
          </p:cNvPr>
          <p:cNvGraphicFramePr>
            <a:graphicFrameLocks noGrp="1"/>
          </p:cNvGraphicFramePr>
          <p:nvPr>
            <p:extLst>
              <p:ext uri="{D42A27DB-BD31-4B8C-83A1-F6EECF244321}">
                <p14:modId xmlns:p14="http://schemas.microsoft.com/office/powerpoint/2010/main" val="184402304"/>
              </p:ext>
            </p:extLst>
          </p:nvPr>
        </p:nvGraphicFramePr>
        <p:xfrm>
          <a:off x="609599" y="2528047"/>
          <a:ext cx="10972800" cy="3445430"/>
        </p:xfrm>
        <a:graphic>
          <a:graphicData uri="http://schemas.openxmlformats.org/drawingml/2006/table">
            <a:tbl>
              <a:tblPr firstRow="1" bandRow="1">
                <a:tableStyleId>{5C22544A-7EE6-4342-B048-85BDC9FD1C3A}</a:tableStyleId>
              </a:tblPr>
              <a:tblGrid>
                <a:gridCol w="4717119">
                  <a:extLst>
                    <a:ext uri="{9D8B030D-6E8A-4147-A177-3AD203B41FA5}">
                      <a16:colId xmlns:a16="http://schemas.microsoft.com/office/drawing/2014/main" val="3648546607"/>
                    </a:ext>
                  </a:extLst>
                </a:gridCol>
                <a:gridCol w="2571353">
                  <a:extLst>
                    <a:ext uri="{9D8B030D-6E8A-4147-A177-3AD203B41FA5}">
                      <a16:colId xmlns:a16="http://schemas.microsoft.com/office/drawing/2014/main" val="3720758377"/>
                    </a:ext>
                  </a:extLst>
                </a:gridCol>
                <a:gridCol w="3684328">
                  <a:extLst>
                    <a:ext uri="{9D8B030D-6E8A-4147-A177-3AD203B41FA5}">
                      <a16:colId xmlns:a16="http://schemas.microsoft.com/office/drawing/2014/main" val="387674223"/>
                    </a:ext>
                  </a:extLst>
                </a:gridCol>
              </a:tblGrid>
              <a:tr h="1628564">
                <a:tc>
                  <a:txBody>
                    <a:bodyPr/>
                    <a:lstStyle/>
                    <a:p>
                      <a:pPr algn="ctr"/>
                      <a:r>
                        <a:rPr lang="en-US" sz="2000" dirty="0">
                          <a:latin typeface="Arial" panose="020B0604020202020204" pitchFamily="34" charset="0"/>
                          <a:cs typeface="Arial" panose="020B0604020202020204" pitchFamily="34" charset="0"/>
                        </a:rPr>
                        <a:t>Applicant Roles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Canadian Academic Applicant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Knowledge Users </a:t>
                      </a: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Non-academics </a:t>
                      </a: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Indigenous Organizations</a:t>
                      </a: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International Applicants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9653604"/>
                  </a:ext>
                </a:extLst>
              </a:tr>
              <a:tr h="1383577">
                <a:tc>
                  <a:txBody>
                    <a:bodyPr/>
                    <a:lstStyle/>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Nominated Principal Applicant (NPA)</a:t>
                      </a: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Principal Applicant (PA)</a:t>
                      </a: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Co-Applicant (CO)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u="sng" dirty="0">
                          <a:latin typeface="Arial" panose="020B0604020202020204" pitchFamily="34" charset="0"/>
                          <a:cs typeface="Arial" panose="020B0604020202020204" pitchFamily="34" charset="0"/>
                          <a:hlinkClick r:id="rId3"/>
                        </a:rPr>
                        <a:t>CIHR </a:t>
                      </a:r>
                      <a:r>
                        <a:rPr lang="en-US" sz="2000" u="sng" dirty="0" err="1">
                          <a:latin typeface="Arial" panose="020B0604020202020204" pitchFamily="34" charset="0"/>
                          <a:cs typeface="Arial" panose="020B0604020202020204" pitchFamily="34" charset="0"/>
                          <a:hlinkClick r:id="rId3"/>
                        </a:rPr>
                        <a:t>Biosketch</a:t>
                      </a:r>
                      <a:r>
                        <a:rPr lang="en-US" sz="2000" u="sng" dirty="0">
                          <a:latin typeface="Arial" panose="020B0604020202020204" pitchFamily="34" charset="0"/>
                          <a:cs typeface="Arial" panose="020B0604020202020204" pitchFamily="34" charset="0"/>
                          <a:hlinkClick r:id="rId3"/>
                        </a:rPr>
                        <a:t> CV</a:t>
                      </a:r>
                      <a:r>
                        <a:rPr lang="en-US" sz="2000" dirty="0">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u="sng" dirty="0">
                          <a:latin typeface="Arial" panose="020B0604020202020204" pitchFamily="34" charset="0"/>
                          <a:cs typeface="Arial" panose="020B0604020202020204" pitchFamily="34" charset="0"/>
                          <a:hlinkClick r:id="rId3"/>
                        </a:rPr>
                        <a:t>CIHR </a:t>
                      </a:r>
                      <a:r>
                        <a:rPr lang="en-US" sz="2000" u="sng" dirty="0" err="1">
                          <a:latin typeface="Arial" panose="020B0604020202020204" pitchFamily="34" charset="0"/>
                          <a:cs typeface="Arial" panose="020B0604020202020204" pitchFamily="34" charset="0"/>
                          <a:hlinkClick r:id="rId3"/>
                        </a:rPr>
                        <a:t>Biosketch</a:t>
                      </a:r>
                      <a:r>
                        <a:rPr lang="en-US" sz="2000" u="sng" dirty="0">
                          <a:latin typeface="Arial" panose="020B0604020202020204" pitchFamily="34" charset="0"/>
                          <a:cs typeface="Arial" panose="020B0604020202020204" pitchFamily="34" charset="0"/>
                          <a:hlinkClick r:id="rId3"/>
                        </a:rPr>
                        <a:t> CV</a:t>
                      </a:r>
                      <a:r>
                        <a:rPr lang="en-US" sz="2000" dirty="0">
                          <a:latin typeface="Arial" panose="020B0604020202020204" pitchFamily="34" charset="0"/>
                          <a:cs typeface="Arial" panose="020B0604020202020204" pitchFamily="34" charset="0"/>
                        </a:rPr>
                        <a:t> </a:t>
                      </a:r>
                    </a:p>
                    <a:p>
                      <a:pPr algn="ctr"/>
                      <a:r>
                        <a:rPr lang="en-US" sz="2000" dirty="0">
                          <a:latin typeface="Arial" panose="020B0604020202020204" pitchFamily="34" charset="0"/>
                          <a:cs typeface="Arial" panose="020B0604020202020204" pitchFamily="34" charset="0"/>
                        </a:rPr>
                        <a:t> or</a:t>
                      </a:r>
                    </a:p>
                    <a:p>
                      <a:pPr algn="ctr"/>
                      <a:r>
                        <a:rPr lang="en-US" sz="2000" u="sng" dirty="0">
                          <a:latin typeface="Arial" panose="020B0604020202020204" pitchFamily="34" charset="0"/>
                          <a:cs typeface="Arial" panose="020B0604020202020204" pitchFamily="34" charset="0"/>
                          <a:hlinkClick r:id="rId4"/>
                        </a:rPr>
                        <a:t>Applicant Profile CV</a:t>
                      </a:r>
                      <a:endParaRPr lang="en-US"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766816"/>
                  </a:ext>
                </a:extLst>
              </a:tr>
              <a:tr h="433289">
                <a:tc>
                  <a:txBody>
                    <a:bodyPr/>
                    <a:lstStyle/>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Collaborator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2000" dirty="0">
                          <a:latin typeface="Arial" panose="020B0604020202020204" pitchFamily="34" charset="0"/>
                          <a:cs typeface="Arial" panose="020B0604020202020204" pitchFamily="34" charset="0"/>
                        </a:rPr>
                        <a:t>Not Applicable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a:p>
                  </a:txBody>
                  <a:tcPr anchor="ctr"/>
                </a:tc>
                <a:extLst>
                  <a:ext uri="{0D108BD9-81ED-4DB2-BD59-A6C34878D82A}">
                    <a16:rowId xmlns:a16="http://schemas.microsoft.com/office/drawing/2014/main" val="2139826524"/>
                  </a:ext>
                </a:extLst>
              </a:tr>
            </a:tbl>
          </a:graphicData>
        </a:graphic>
      </p:graphicFrame>
    </p:spTree>
    <p:extLst>
      <p:ext uri="{BB962C8B-B14F-4D97-AF65-F5344CB8AC3E}">
        <p14:creationId xmlns:p14="http://schemas.microsoft.com/office/powerpoint/2010/main" val="1064892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p:txBody>
          <a:bodyPr/>
          <a:lstStyle/>
          <a:p>
            <a:r>
              <a:rPr lang="en-US" dirty="0"/>
              <a:t>REMINDER : Resubmission Applications</a:t>
            </a:r>
          </a:p>
        </p:txBody>
      </p:sp>
      <p:sp>
        <p:nvSpPr>
          <p:cNvPr id="2" name="TextBox 1">
            <a:extLst>
              <a:ext uri="{FF2B5EF4-FFF2-40B4-BE49-F238E27FC236}">
                <a16:creationId xmlns:a16="http://schemas.microsoft.com/office/drawing/2014/main" id="{74CD05A9-F1B3-0F48-D616-475CECFDEC65}"/>
              </a:ext>
            </a:extLst>
          </p:cNvPr>
          <p:cNvSpPr txBox="1"/>
          <p:nvPr/>
        </p:nvSpPr>
        <p:spPr>
          <a:xfrm>
            <a:off x="369060" y="1333422"/>
            <a:ext cx="11453880" cy="5136791"/>
          </a:xfrm>
          <a:prstGeom prst="rect">
            <a:avLst/>
          </a:prstGeom>
          <a:noFill/>
        </p:spPr>
        <p:txBody>
          <a:bodyPr wrap="square" lIns="91440" tIns="45720" rIns="91440" bIns="45720" anchor="t">
            <a:spAutoFit/>
          </a:bodyPr>
          <a:lstStyle/>
          <a:p>
            <a:pPr algn="just">
              <a:lnSpc>
                <a:spcPct val="107000"/>
              </a:lnSpc>
              <a:spcBef>
                <a:spcPts val="0"/>
              </a:spcBef>
              <a:spcAft>
                <a:spcPts val="0"/>
              </a:spcAft>
            </a:pPr>
            <a:r>
              <a:rPr lang="en-US" sz="2000" dirty="0">
                <a:effectLst/>
                <a:highlight>
                  <a:srgbClr val="FFFFFF"/>
                </a:highlight>
                <a:latin typeface="Arial" panose="020B0604020202020204" pitchFamily="34" charset="0"/>
                <a:ea typeface="Times New Roman" panose="02020603050405020304" pitchFamily="18" charset="0"/>
              </a:rPr>
              <a:t>The following</a:t>
            </a:r>
            <a:r>
              <a:rPr lang="en-US" sz="2000" dirty="0">
                <a:highlight>
                  <a:srgbClr val="FFFFFF"/>
                </a:highlight>
                <a:latin typeface="Arial" panose="020B0604020202020204" pitchFamily="34" charset="0"/>
                <a:ea typeface="Times New Roman" panose="02020603050405020304" pitchFamily="18" charset="0"/>
              </a:rPr>
              <a:t> </a:t>
            </a:r>
            <a:r>
              <a:rPr lang="en-US" sz="2000" dirty="0">
                <a:effectLst/>
                <a:highlight>
                  <a:srgbClr val="FFFFFF"/>
                </a:highlight>
                <a:latin typeface="Arial" panose="020B0604020202020204" pitchFamily="34" charset="0"/>
                <a:ea typeface="Times New Roman" panose="02020603050405020304" pitchFamily="18" charset="0"/>
              </a:rPr>
              <a:t>question </a:t>
            </a:r>
            <a:r>
              <a:rPr lang="en-US" sz="2000" dirty="0">
                <a:highlight>
                  <a:srgbClr val="FFFFFF"/>
                </a:highlight>
                <a:latin typeface="Arial" panose="020B0604020202020204" pitchFamily="34" charset="0"/>
                <a:ea typeface="Times New Roman" panose="02020603050405020304" pitchFamily="18" charset="0"/>
              </a:rPr>
              <a:t>was</a:t>
            </a:r>
            <a:r>
              <a:rPr lang="en-US" sz="2000" dirty="0">
                <a:effectLst/>
                <a:highlight>
                  <a:srgbClr val="FFFFFF"/>
                </a:highlight>
                <a:latin typeface="Arial" panose="020B0604020202020204" pitchFamily="34" charset="0"/>
                <a:ea typeface="Times New Roman" panose="02020603050405020304" pitchFamily="18" charset="0"/>
              </a:rPr>
              <a:t> </a:t>
            </a:r>
            <a:r>
              <a:rPr lang="en-US" sz="2000" dirty="0">
                <a:highlight>
                  <a:srgbClr val="FFFFFF"/>
                </a:highlight>
                <a:latin typeface="Arial" panose="020B0604020202020204" pitchFamily="34" charset="0"/>
                <a:ea typeface="Times New Roman" panose="02020603050405020304" pitchFamily="18" charset="0"/>
              </a:rPr>
              <a:t>added in the Spring 2023 competition </a:t>
            </a:r>
            <a:r>
              <a:rPr lang="en-US" sz="2000" dirty="0">
                <a:effectLst/>
                <a:highlight>
                  <a:srgbClr val="FFFFFF"/>
                </a:highlight>
                <a:latin typeface="Arial" panose="020B0604020202020204" pitchFamily="34" charset="0"/>
                <a:ea typeface="Times New Roman" panose="02020603050405020304" pitchFamily="18" charset="0"/>
              </a:rPr>
              <a:t>to the registration form on </a:t>
            </a:r>
            <a:r>
              <a:rPr lang="en-US" sz="2000" dirty="0" err="1">
                <a:effectLst/>
                <a:highlight>
                  <a:srgbClr val="FFFFFF"/>
                </a:highlight>
                <a:latin typeface="Arial" panose="020B0604020202020204" pitchFamily="34" charset="0"/>
                <a:ea typeface="Times New Roman" panose="02020603050405020304" pitchFamily="18" charset="0"/>
              </a:rPr>
              <a:t>ResearchNet</a:t>
            </a:r>
            <a:r>
              <a:rPr lang="en-US" sz="2000" dirty="0">
                <a:effectLst/>
                <a:highlight>
                  <a:srgbClr val="FFFFFF"/>
                </a:highlight>
                <a:latin typeface="Arial" panose="020B0604020202020204" pitchFamily="34" charset="0"/>
                <a:ea typeface="Times New Roman" panose="02020603050405020304" pitchFamily="18" charset="0"/>
              </a:rPr>
              <a:t>:</a:t>
            </a:r>
          </a:p>
          <a:p>
            <a:pPr lvl="1" algn="just">
              <a:spcBef>
                <a:spcPts val="0"/>
              </a:spcBef>
              <a:spcAft>
                <a:spcPts val="0"/>
              </a:spcAft>
            </a:pPr>
            <a:endParaRPr lang="en-US" sz="2000" b="1" dirty="0">
              <a:solidFill>
                <a:srgbClr val="333333"/>
              </a:solidFill>
              <a:effectLst/>
              <a:latin typeface="Arial" panose="020B0604020202020204" pitchFamily="34" charset="0"/>
              <a:ea typeface="Times New Roman" panose="02020603050405020304" pitchFamily="18" charset="0"/>
            </a:endParaRPr>
          </a:p>
          <a:p>
            <a:pPr lvl="1" algn="just">
              <a:spcBef>
                <a:spcPts val="0"/>
              </a:spcBef>
              <a:spcAft>
                <a:spcPts val="0"/>
              </a:spcAft>
            </a:pPr>
            <a:r>
              <a:rPr lang="en-US" sz="2000" b="1" dirty="0">
                <a:solidFill>
                  <a:srgbClr val="333333"/>
                </a:solidFill>
                <a:effectLst/>
                <a:latin typeface="Arial" panose="020B0604020202020204" pitchFamily="34" charset="0"/>
                <a:ea typeface="Times New Roman" panose="02020603050405020304" pitchFamily="18" charset="0"/>
              </a:rPr>
              <a:t>Is this a resubmission of an unsuccessful application to the same Funding Opportunity?</a:t>
            </a:r>
            <a:endParaRPr lang="en-US" sz="2000" b="1" dirty="0">
              <a:effectLst/>
              <a:highlight>
                <a:srgbClr val="FFFFFF"/>
              </a:highlight>
              <a:latin typeface="Arial" panose="020B0604020202020204" pitchFamily="34" charset="0"/>
              <a:ea typeface="Times New Roman" panose="02020603050405020304" pitchFamily="18" charset="0"/>
            </a:endParaRPr>
          </a:p>
          <a:p>
            <a:pPr algn="just">
              <a:spcBef>
                <a:spcPts val="0"/>
              </a:spcBef>
              <a:spcAft>
                <a:spcPts val="0"/>
              </a:spcAft>
            </a:pPr>
            <a:endParaRPr lang="en-US" sz="2000" dirty="0">
              <a:solidFill>
                <a:srgbClr val="333333"/>
              </a:solidFill>
              <a:effectLst/>
              <a:latin typeface="Arial" panose="020B0604020202020204" pitchFamily="34" charset="0"/>
              <a:ea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r>
              <a:rPr lang="en-US" sz="2000" dirty="0">
                <a:solidFill>
                  <a:srgbClr val="333333"/>
                </a:solidFill>
                <a:effectLst/>
                <a:latin typeface="Arial" panose="020B0604020202020204" pitchFamily="34" charset="0"/>
                <a:ea typeface="Times New Roman" panose="02020603050405020304" pitchFamily="18" charset="0"/>
              </a:rPr>
              <a:t>Only answer “yes” if this application is a resubmission of a previously unsuccessful Project Grant application.</a:t>
            </a:r>
            <a:r>
              <a:rPr lang="en-US" sz="2000" dirty="0">
                <a:solidFill>
                  <a:srgbClr val="333333"/>
                </a:solidFill>
                <a:latin typeface="Arial" panose="020B0604020202020204" pitchFamily="34" charset="0"/>
                <a:ea typeface="Times New Roman" panose="02020603050405020304" pitchFamily="18" charset="0"/>
              </a:rPr>
              <a:t> </a:t>
            </a:r>
          </a:p>
          <a:p>
            <a:pPr marL="285750" indent="-285750" algn="just">
              <a:spcBef>
                <a:spcPts val="600"/>
              </a:spcBef>
              <a:spcAft>
                <a:spcPts val="600"/>
              </a:spcAft>
              <a:buFont typeface="Arial" panose="020B0604020202020204" pitchFamily="34" charset="0"/>
              <a:buChar char="•"/>
            </a:pPr>
            <a:r>
              <a:rPr lang="en-US" sz="2000" dirty="0">
                <a:solidFill>
                  <a:srgbClr val="333333"/>
                </a:solidFill>
                <a:effectLst/>
                <a:latin typeface="Arial" panose="020B0604020202020204" pitchFamily="34" charset="0"/>
                <a:ea typeface="Times New Roman" panose="02020603050405020304" pitchFamily="18" charset="0"/>
              </a:rPr>
              <a:t>This question will appear in the application and your response from your registration will display as read-only and will not be editable.</a:t>
            </a:r>
          </a:p>
          <a:p>
            <a:pPr marL="285750" indent="-285750" algn="just">
              <a:spcBef>
                <a:spcPts val="600"/>
              </a:spcBef>
              <a:spcAft>
                <a:spcPts val="600"/>
              </a:spcAft>
              <a:buFont typeface="Arial" panose="020B0604020202020204" pitchFamily="34" charset="0"/>
              <a:buChar char="•"/>
            </a:pPr>
            <a:r>
              <a:rPr lang="en-US" sz="2000" dirty="0">
                <a:solidFill>
                  <a:srgbClr val="333333"/>
                </a:solidFill>
                <a:latin typeface="Arial" panose="020B0604020202020204" pitchFamily="34" charset="0"/>
                <a:ea typeface="Times New Roman" panose="02020603050405020304" pitchFamily="18" charset="0"/>
              </a:rPr>
              <a:t>This question and response will appear in the peer review version of the applications and be visible to the reviewers.</a:t>
            </a:r>
          </a:p>
          <a:p>
            <a:pPr marL="285750" indent="-285750" algn="just">
              <a:spcBef>
                <a:spcPts val="600"/>
              </a:spcBef>
              <a:spcAft>
                <a:spcPts val="600"/>
              </a:spcAft>
              <a:buFont typeface="Arial" panose="020B0604020202020204" pitchFamily="34" charset="0"/>
              <a:buChar char="•"/>
            </a:pPr>
            <a:r>
              <a:rPr lang="en-US" sz="2000" dirty="0">
                <a:solidFill>
                  <a:srgbClr val="333333"/>
                </a:solidFill>
                <a:effectLst/>
                <a:latin typeface="Arial" panose="020B0604020202020204" pitchFamily="34" charset="0"/>
                <a:ea typeface="Times New Roman" panose="02020603050405020304" pitchFamily="18" charset="0"/>
              </a:rPr>
              <a:t>Reviewers are instructed to treat all applications, including resubmissions, </a:t>
            </a:r>
            <a:r>
              <a:rPr lang="en-US" sz="2000" b="1" dirty="0">
                <a:solidFill>
                  <a:srgbClr val="333333"/>
                </a:solidFill>
                <a:effectLst/>
                <a:latin typeface="Arial" panose="020B0604020202020204" pitchFamily="34" charset="0"/>
                <a:ea typeface="Times New Roman" panose="02020603050405020304" pitchFamily="18" charset="0"/>
              </a:rPr>
              <a:t>as new applications</a:t>
            </a:r>
            <a:r>
              <a:rPr lang="en-US" sz="2000" dirty="0">
                <a:solidFill>
                  <a:srgbClr val="333333"/>
                </a:solidFill>
                <a:effectLst/>
                <a:latin typeface="Arial" panose="020B0604020202020204" pitchFamily="34" charset="0"/>
                <a:ea typeface="Times New Roman" panose="02020603050405020304" pitchFamily="18" charset="0"/>
              </a:rPr>
              <a:t>.</a:t>
            </a:r>
            <a:r>
              <a:rPr lang="en-US" sz="2000" dirty="0">
                <a:solidFill>
                  <a:srgbClr val="333333"/>
                </a:solidFill>
                <a:latin typeface="Arial" panose="020B0604020202020204" pitchFamily="34" charset="0"/>
                <a:ea typeface="Times New Roman" panose="02020603050405020304" pitchFamily="18" charset="0"/>
              </a:rPr>
              <a:t> </a:t>
            </a:r>
            <a:endParaRPr lang="en-US" sz="2000" dirty="0">
              <a:solidFill>
                <a:srgbClr val="333333"/>
              </a:solidFill>
              <a:effectLst/>
              <a:latin typeface="Arial" panose="020B0604020202020204" pitchFamily="34" charset="0"/>
              <a:ea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r>
              <a:rPr lang="en-US" sz="2000" dirty="0">
                <a:solidFill>
                  <a:srgbClr val="333333"/>
                </a:solidFill>
                <a:latin typeface="Arial" panose="020B0604020202020204" pitchFamily="34" charset="0"/>
                <a:ea typeface="Times New Roman" panose="02020603050405020304" pitchFamily="18" charset="0"/>
              </a:rPr>
              <a:t>Completing the Response to Previous Reviews section of your application remains optional regardless of your response to this question.</a:t>
            </a:r>
          </a:p>
        </p:txBody>
      </p:sp>
    </p:spTree>
    <p:extLst>
      <p:ext uri="{BB962C8B-B14F-4D97-AF65-F5344CB8AC3E}">
        <p14:creationId xmlns:p14="http://schemas.microsoft.com/office/powerpoint/2010/main" val="344574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34DB-4D6D-EB4A-B7FD-191800208B7C}"/>
              </a:ext>
            </a:extLst>
          </p:cNvPr>
          <p:cNvSpPr>
            <a:spLocks noGrp="1"/>
          </p:cNvSpPr>
          <p:nvPr>
            <p:ph type="title"/>
          </p:nvPr>
        </p:nvSpPr>
        <p:spPr/>
        <p:txBody>
          <a:bodyPr/>
          <a:lstStyle/>
          <a:p>
            <a:r>
              <a:rPr lang="en-US" dirty="0"/>
              <a:t>REMINDER: Research Summary and Proposal</a:t>
            </a:r>
          </a:p>
        </p:txBody>
      </p:sp>
      <p:sp>
        <p:nvSpPr>
          <p:cNvPr id="2" name="Content Placeholder 2">
            <a:extLst>
              <a:ext uri="{FF2B5EF4-FFF2-40B4-BE49-F238E27FC236}">
                <a16:creationId xmlns:a16="http://schemas.microsoft.com/office/drawing/2014/main" id="{97468D4E-283D-8B1B-AE1D-C5BD4AEA9025}"/>
              </a:ext>
            </a:extLst>
          </p:cNvPr>
          <p:cNvSpPr txBox="1">
            <a:spLocks/>
          </p:cNvSpPr>
          <p:nvPr/>
        </p:nvSpPr>
        <p:spPr bwMode="auto">
          <a:xfrm>
            <a:off x="609600" y="1226598"/>
            <a:ext cx="11142956"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a:t>Your research proposal must include all crucial information (</a:t>
            </a:r>
            <a:r>
              <a:rPr lang="en-US" b="1" dirty="0"/>
              <a:t>including tables, charts, figures and photographs</a:t>
            </a:r>
            <a:r>
              <a:rPr lang="en-US" dirty="0"/>
              <a:t>) that a reviewer will need to read in order to assess your application.</a:t>
            </a:r>
          </a:p>
          <a:p>
            <a:pPr marL="0" indent="0" algn="just">
              <a:buNone/>
            </a:pPr>
            <a:endParaRPr lang="en-US" dirty="0"/>
          </a:p>
          <a:p>
            <a:pPr algn="just"/>
            <a:r>
              <a:rPr lang="en-US" dirty="0"/>
              <a:t>The following page limits for the research proposal will apply:</a:t>
            </a:r>
          </a:p>
          <a:p>
            <a:pPr lvl="1" algn="just">
              <a:buFont typeface="Wingdings" panose="05000000000000000000" pitchFamily="2" charset="2"/>
              <a:buChar char="§"/>
            </a:pPr>
            <a:r>
              <a:rPr lang="en-US" sz="2400" dirty="0"/>
              <a:t>Research proposals submitted in English – 10 pages</a:t>
            </a:r>
            <a:r>
              <a:rPr lang="en-US" sz="2400" b="1" dirty="0"/>
              <a:t>*</a:t>
            </a:r>
          </a:p>
          <a:p>
            <a:pPr lvl="1" algn="just">
              <a:buFont typeface="Wingdings" panose="05000000000000000000" pitchFamily="2" charset="2"/>
              <a:buChar char="§"/>
            </a:pPr>
            <a:r>
              <a:rPr lang="en-US" sz="2400" dirty="0"/>
              <a:t>Research proposals submitted in French – 12 pages.</a:t>
            </a:r>
          </a:p>
          <a:p>
            <a:pPr marL="0" indent="0" algn="just">
              <a:buNone/>
            </a:pPr>
            <a:endParaRPr lang="en-US" sz="2200" dirty="0"/>
          </a:p>
          <a:p>
            <a:pPr algn="just"/>
            <a:r>
              <a:rPr lang="en-US" dirty="0"/>
              <a:t>The research </a:t>
            </a:r>
            <a:r>
              <a:rPr lang="en-US" b="1" dirty="0"/>
              <a:t>summary</a:t>
            </a:r>
            <a:r>
              <a:rPr lang="en-US" dirty="0"/>
              <a:t> of applications submitted in French will </a:t>
            </a:r>
            <a:r>
              <a:rPr lang="en-US" b="1" u="sng" dirty="0"/>
              <a:t>be translated and added to the application </a:t>
            </a:r>
            <a:r>
              <a:rPr lang="en-US" dirty="0"/>
              <a:t>as part of our commitment to continuous improvements to the peer review process. </a:t>
            </a:r>
          </a:p>
          <a:p>
            <a:pPr algn="just"/>
            <a:endParaRPr lang="en-US" dirty="0"/>
          </a:p>
          <a:p>
            <a:endParaRPr lang="en-US" sz="2200" dirty="0"/>
          </a:p>
        </p:txBody>
      </p:sp>
      <p:sp>
        <p:nvSpPr>
          <p:cNvPr id="4" name="Rectangle 3">
            <a:extLst>
              <a:ext uri="{FF2B5EF4-FFF2-40B4-BE49-F238E27FC236}">
                <a16:creationId xmlns:a16="http://schemas.microsoft.com/office/drawing/2014/main" id="{8BA32B27-3E42-11E7-8EB9-60D055B7CE18}"/>
              </a:ext>
            </a:extLst>
          </p:cNvPr>
          <p:cNvSpPr/>
          <p:nvPr/>
        </p:nvSpPr>
        <p:spPr>
          <a:xfrm>
            <a:off x="-5392" y="5273336"/>
            <a:ext cx="12197391" cy="973841"/>
          </a:xfrm>
          <a:prstGeom prst="rect">
            <a:avLst/>
          </a:prstGeom>
          <a:solidFill>
            <a:srgbClr val="FFD9D9"/>
          </a:solidFill>
          <a:ln>
            <a:solidFill>
              <a:srgbClr val="F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latin typeface="Arial" panose="020B0604020202020204" pitchFamily="34" charset="0"/>
                <a:cs typeface="Arial" panose="020B0604020202020204" pitchFamily="34" charset="0"/>
              </a:rPr>
              <a:t>* Note that any pages over the page limit identified above will be removed with no further notification to the Nominated Principal Applicant.</a:t>
            </a:r>
          </a:p>
        </p:txBody>
      </p:sp>
    </p:spTree>
    <p:extLst>
      <p:ext uri="{BB962C8B-B14F-4D97-AF65-F5344CB8AC3E}">
        <p14:creationId xmlns:p14="http://schemas.microsoft.com/office/powerpoint/2010/main" val="4238869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heme/theme1.xml><?xml version="1.0" encoding="utf-8"?>
<a:theme xmlns:a="http://schemas.openxmlformats.org/drawingml/2006/main" name="cihr-corporate-title-wide-en-slides">
  <a:themeElements>
    <a:clrScheme name="CIHR - Corporate Colors - Black">
      <a:dk1>
        <a:srgbClr val="000000"/>
      </a:dk1>
      <a:lt1>
        <a:sysClr val="window" lastClr="FFFFFF"/>
      </a:lt1>
      <a:dk2>
        <a:srgbClr val="3F9C35"/>
      </a:dk2>
      <a:lt2>
        <a:srgbClr val="EEECE1"/>
      </a:lt2>
      <a:accent1>
        <a:srgbClr val="0094E0"/>
      </a:accent1>
      <a:accent2>
        <a:srgbClr val="FF7900"/>
      </a:accent2>
      <a:accent3>
        <a:srgbClr val="7AB800"/>
      </a:accent3>
      <a:accent4>
        <a:srgbClr val="0073CF"/>
      </a:accent4>
      <a:accent5>
        <a:srgbClr val="63CECA"/>
      </a:accent5>
      <a:accent6>
        <a:srgbClr val="C3009E"/>
      </a:accent6>
      <a:hlink>
        <a:srgbClr val="0073CF"/>
      </a:hlink>
      <a:folHlink>
        <a:srgbClr val="C300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hr-template-2019-wide-en.potx" id="{65A05012-F699-42B5-86F7-08F3E0D8488E}" vid="{1F963ECE-8DCE-49FE-A8D9-3D7E24316F3E}"/>
    </a:ext>
  </a:extLst>
</a:theme>
</file>

<file path=ppt/theme/theme2.xml><?xml version="1.0" encoding="utf-8"?>
<a:theme xmlns:a="http://schemas.openxmlformats.org/drawingml/2006/main" name="cihr-corporate-wide-en-01">
  <a:themeElements>
    <a:clrScheme name="CIHR - Corporate Colors - Black">
      <a:dk1>
        <a:srgbClr val="000000"/>
      </a:dk1>
      <a:lt1>
        <a:sysClr val="window" lastClr="FFFFFF"/>
      </a:lt1>
      <a:dk2>
        <a:srgbClr val="3F9C35"/>
      </a:dk2>
      <a:lt2>
        <a:srgbClr val="EEECE1"/>
      </a:lt2>
      <a:accent1>
        <a:srgbClr val="0094E0"/>
      </a:accent1>
      <a:accent2>
        <a:srgbClr val="FF7900"/>
      </a:accent2>
      <a:accent3>
        <a:srgbClr val="7AB800"/>
      </a:accent3>
      <a:accent4>
        <a:srgbClr val="0073CF"/>
      </a:accent4>
      <a:accent5>
        <a:srgbClr val="63CECA"/>
      </a:accent5>
      <a:accent6>
        <a:srgbClr val="C3009E"/>
      </a:accent6>
      <a:hlink>
        <a:srgbClr val="0073CF"/>
      </a:hlink>
      <a:folHlink>
        <a:srgbClr val="C300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hr-template-2019-wide-en.potx" id="{65A05012-F699-42B5-86F7-08F3E0D8488E}" vid="{E59F0AC9-9E6A-48B4-A282-ED8D7D1F233F}"/>
    </a:ext>
  </a:extLst>
</a:theme>
</file>

<file path=ppt/theme/theme3.xml><?xml version="1.0" encoding="utf-8"?>
<a:theme xmlns:a="http://schemas.openxmlformats.org/drawingml/2006/main" name="cihr-corporate-wide-en-02">
  <a:themeElements>
    <a:clrScheme name="CIHR - Corporate Colors - Black">
      <a:dk1>
        <a:srgbClr val="000000"/>
      </a:dk1>
      <a:lt1>
        <a:sysClr val="window" lastClr="FFFFFF"/>
      </a:lt1>
      <a:dk2>
        <a:srgbClr val="3F9C35"/>
      </a:dk2>
      <a:lt2>
        <a:srgbClr val="EEECE1"/>
      </a:lt2>
      <a:accent1>
        <a:srgbClr val="0094E0"/>
      </a:accent1>
      <a:accent2>
        <a:srgbClr val="FF7900"/>
      </a:accent2>
      <a:accent3>
        <a:srgbClr val="7AB800"/>
      </a:accent3>
      <a:accent4>
        <a:srgbClr val="0073CF"/>
      </a:accent4>
      <a:accent5>
        <a:srgbClr val="63CECA"/>
      </a:accent5>
      <a:accent6>
        <a:srgbClr val="C3009E"/>
      </a:accent6>
      <a:hlink>
        <a:srgbClr val="0073CF"/>
      </a:hlink>
      <a:folHlink>
        <a:srgbClr val="C300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hr-template-2019-wide-en.potx" id="{65A05012-F699-42B5-86F7-08F3E0D8488E}" vid="{DAA83892-12E9-44CF-B3D6-EB111999CA8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fb53a7e8-b40d-4b1d-aa51-585d476d91c2" xsi:nil="true"/>
    <TaxCatchAll xmlns="fdd0b088-088a-4992-a95a-87d872a4e2d1" xsi:nil="true"/>
    <lcf76f155ced4ddcb4097134ff3c332f xmlns="fb53a7e8-b40d-4b1d-aa51-585d476d91c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0ECCDB0309F94189A2BE38E9F7DB97" ma:contentTypeVersion="16" ma:contentTypeDescription="Create a new document." ma:contentTypeScope="" ma:versionID="b1c6b20420b6d9d2425d95ed75b2b1c6">
  <xsd:schema xmlns:xsd="http://www.w3.org/2001/XMLSchema" xmlns:xs="http://www.w3.org/2001/XMLSchema" xmlns:p="http://schemas.microsoft.com/office/2006/metadata/properties" xmlns:ns2="fb53a7e8-b40d-4b1d-aa51-585d476d91c2" xmlns:ns3="fdd0b088-088a-4992-a95a-87d872a4e2d1" targetNamespace="http://schemas.microsoft.com/office/2006/metadata/properties" ma:root="true" ma:fieldsID="9f5c795da150ed0c9b7232c2a8513e87" ns2:_="" ns3:_="">
    <xsd:import namespace="fb53a7e8-b40d-4b1d-aa51-585d476d91c2"/>
    <xsd:import namespace="fdd0b088-088a-4992-a95a-87d872a4e2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3a7e8-b40d-4b1d-aa51-585d476d91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3b54757-d6c2-4622-be75-e13cea54195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0b088-088a-4992-a95a-87d872a4e2d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d8204d8-e1ad-4ac6-a45a-e9281e9964e7}" ma:internalName="TaxCatchAll" ma:showField="CatchAllData" ma:web="fdd0b088-088a-4992-a95a-87d872a4e2d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F4C2C6-9BDE-4D46-BB3F-C4E7B2C2F665}">
  <ds:schemaRefs>
    <ds:schemaRef ds:uri="fb53a7e8-b40d-4b1d-aa51-585d476d91c2"/>
    <ds:schemaRef ds:uri="fdd0b088-088a-4992-a95a-87d872a4e2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005CA74-4429-4762-9F25-54126639F9AC}">
  <ds:schemaRefs>
    <ds:schemaRef ds:uri="fb53a7e8-b40d-4b1d-aa51-585d476d91c2"/>
    <ds:schemaRef ds:uri="fdd0b088-088a-4992-a95a-87d872a4e2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C40674-67D8-439F-ABB1-D002A3399447}">
  <ds:schemaRefs>
    <ds:schemaRef ds:uri="http://schemas.microsoft.com/sharepoint/v3/contenttype/forms"/>
  </ds:schemaRefs>
</ds:datastoreItem>
</file>

<file path=docMetadata/LabelInfo.xml><?xml version="1.0" encoding="utf-8"?>
<clbl:labelList xmlns:clbl="http://schemas.microsoft.com/office/2020/mipLabelMetadata">
  <clbl:label id="{1ebfccd6-7d44-4806-8ffc-bb521f3acc24}" enabled="0" method="" siteId="{1ebfccd6-7d44-4806-8ffc-bb521f3acc24}" removed="1"/>
</clbl:labelList>
</file>

<file path=docProps/app.xml><?xml version="1.0" encoding="utf-8"?>
<Properties xmlns="http://schemas.openxmlformats.org/officeDocument/2006/extended-properties" xmlns:vt="http://schemas.openxmlformats.org/officeDocument/2006/docPropsVTypes">
  <Template>cihr-corporate-title-wide-en-slides</Template>
  <TotalTime>1082</TotalTime>
  <Words>7056</Words>
  <Application>Microsoft Office PowerPoint</Application>
  <PresentationFormat>Widescreen</PresentationFormat>
  <Paragraphs>485</Paragraphs>
  <Slides>26</Slides>
  <Notes>24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Arial</vt:lpstr>
      <vt:lpstr>Calibri</vt:lpstr>
      <vt:lpstr>Courier New</vt:lpstr>
      <vt:lpstr>Helvetica Neue</vt:lpstr>
      <vt:lpstr>PT Sans Narrow</vt:lpstr>
      <vt:lpstr>Segoe UI</vt:lpstr>
      <vt:lpstr>Times New Roman</vt:lpstr>
      <vt:lpstr>Wingdings</vt:lpstr>
      <vt:lpstr>cihr-corporate-title-wide-en-slides</vt:lpstr>
      <vt:lpstr>cihr-corporate-wide-en-01</vt:lpstr>
      <vt:lpstr>cihr-corporate-wide-en-02</vt:lpstr>
      <vt:lpstr>PowerPoint Presentation</vt:lpstr>
      <vt:lpstr>Session Outline</vt:lpstr>
      <vt:lpstr>Project Grant Fall 2023 Timelines</vt:lpstr>
      <vt:lpstr>UPDATE: Formatting Guidelines</vt:lpstr>
      <vt:lpstr>UPDATE: San Francisco Declaration on Research Assessment (DORA)</vt:lpstr>
      <vt:lpstr>UPDATE: Manage Access task (optional)</vt:lpstr>
      <vt:lpstr>REMINDER: Completing CVs</vt:lpstr>
      <vt:lpstr>REMINDER : Resubmission Applications</vt:lpstr>
      <vt:lpstr>REMINDER: Research Summary and Proposal</vt:lpstr>
      <vt:lpstr>REMINDER: Sex and Gender Based Analysis (SGBA) </vt:lpstr>
      <vt:lpstr>REMINDER: Summary of Progress</vt:lpstr>
      <vt:lpstr>REMINDER: Response to Previous Reviews</vt:lpstr>
      <vt:lpstr>REMINDER: Budget Information</vt:lpstr>
      <vt:lpstr>REMINDER: Appendices</vt:lpstr>
      <vt:lpstr>REMINDER: Priority Announcements</vt:lpstr>
      <vt:lpstr>GENERAL INFORMATION: Clinical Trials Policy Guide - Requirements </vt:lpstr>
      <vt:lpstr>GENERAL INFORMATION: Tri-Agency Interdisciplinary Peer Review Committee</vt:lpstr>
      <vt:lpstr>GENERAL INFORMATION: Expanded Equity, Diversity and Inclusion Self-Identification Questionnaire</vt:lpstr>
      <vt:lpstr>GENERAL INFORMATION: Application Streamlining</vt:lpstr>
      <vt:lpstr>PowerPoint Presentation</vt:lpstr>
      <vt:lpstr>Resources – Reference Materials </vt:lpstr>
      <vt:lpstr>Resources – Reference Materials </vt:lpstr>
      <vt:lpstr>Resources – Reference &amp; Learning Materials </vt:lpstr>
      <vt:lpstr>Contact  Information</vt:lpstr>
      <vt:lpstr>Question and Answer Session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Soucie, Jessica (CIHR/IRSC)</cp:lastModifiedBy>
  <cp:revision>13</cp:revision>
  <cp:lastPrinted>2019-05-02T13:57:54Z</cp:lastPrinted>
  <dcterms:created xsi:type="dcterms:W3CDTF">2019-08-21T18:02:26Z</dcterms:created>
  <dcterms:modified xsi:type="dcterms:W3CDTF">2023-08-23T15:45:01Z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0x0101008A0ECCDB0309F94189A2BE38E9F7DB97</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